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256" r:id="rId2"/>
    <p:sldId id="727" r:id="rId3"/>
    <p:sldId id="750" r:id="rId4"/>
    <p:sldId id="259" r:id="rId5"/>
    <p:sldId id="257" r:id="rId6"/>
    <p:sldId id="752" r:id="rId7"/>
    <p:sldId id="736" r:id="rId8"/>
    <p:sldId id="335" r:id="rId9"/>
    <p:sldId id="739" r:id="rId10"/>
    <p:sldId id="832" r:id="rId11"/>
    <p:sldId id="303" r:id="rId12"/>
    <p:sldId id="333" r:id="rId13"/>
    <p:sldId id="305" r:id="rId14"/>
    <p:sldId id="306" r:id="rId15"/>
    <p:sldId id="297" r:id="rId16"/>
    <p:sldId id="309" r:id="rId17"/>
    <p:sldId id="310" r:id="rId18"/>
    <p:sldId id="311" r:id="rId19"/>
    <p:sldId id="314" r:id="rId20"/>
    <p:sldId id="304" r:id="rId21"/>
    <p:sldId id="346" r:id="rId22"/>
    <p:sldId id="300" r:id="rId23"/>
    <p:sldId id="347" r:id="rId24"/>
    <p:sldId id="705" r:id="rId25"/>
    <p:sldId id="756" r:id="rId26"/>
    <p:sldId id="776" r:id="rId27"/>
    <p:sldId id="797" r:id="rId28"/>
    <p:sldId id="265" r:id="rId29"/>
    <p:sldId id="273" r:id="rId30"/>
    <p:sldId id="274" r:id="rId31"/>
    <p:sldId id="275" r:id="rId32"/>
    <p:sldId id="827" r:id="rId33"/>
    <p:sldId id="277" r:id="rId34"/>
    <p:sldId id="833" r:id="rId35"/>
    <p:sldId id="278" r:id="rId36"/>
    <p:sldId id="280" r:id="rId37"/>
    <p:sldId id="281" r:id="rId38"/>
    <p:sldId id="282" r:id="rId39"/>
    <p:sldId id="321" r:id="rId40"/>
    <p:sldId id="348" r:id="rId41"/>
    <p:sldId id="322" r:id="rId42"/>
    <p:sldId id="323" r:id="rId43"/>
    <p:sldId id="324" r:id="rId44"/>
    <p:sldId id="325" r:id="rId45"/>
    <p:sldId id="757" r:id="rId46"/>
    <p:sldId id="327" r:id="rId47"/>
    <p:sldId id="328" r:id="rId48"/>
    <p:sldId id="329" r:id="rId49"/>
    <p:sldId id="330" r:id="rId50"/>
    <p:sldId id="331" r:id="rId51"/>
    <p:sldId id="758" r:id="rId52"/>
    <p:sldId id="759" r:id="rId53"/>
    <p:sldId id="334" r:id="rId54"/>
    <p:sldId id="760" r:id="rId55"/>
    <p:sldId id="336" r:id="rId56"/>
    <p:sldId id="349" r:id="rId57"/>
    <p:sldId id="767" r:id="rId58"/>
    <p:sldId id="795" r:id="rId59"/>
    <p:sldId id="284" r:id="rId60"/>
    <p:sldId id="285" r:id="rId61"/>
    <p:sldId id="286" r:id="rId62"/>
    <p:sldId id="794" r:id="rId63"/>
    <p:sldId id="773" r:id="rId64"/>
    <p:sldId id="761" r:id="rId65"/>
    <p:sldId id="762" r:id="rId66"/>
    <p:sldId id="763" r:id="rId67"/>
    <p:sldId id="765" r:id="rId68"/>
    <p:sldId id="766" r:id="rId69"/>
    <p:sldId id="764" r:id="rId70"/>
    <p:sldId id="770" r:id="rId71"/>
    <p:sldId id="768" r:id="rId72"/>
    <p:sldId id="777" r:id="rId73"/>
    <p:sldId id="769" r:id="rId74"/>
    <p:sldId id="771" r:id="rId75"/>
    <p:sldId id="772" r:id="rId76"/>
    <p:sldId id="774" r:id="rId77"/>
    <p:sldId id="779" r:id="rId78"/>
    <p:sldId id="796" r:id="rId79"/>
    <p:sldId id="784" r:id="rId80"/>
    <p:sldId id="780" r:id="rId81"/>
    <p:sldId id="781" r:id="rId82"/>
    <p:sldId id="753" r:id="rId83"/>
    <p:sldId id="754" r:id="rId84"/>
    <p:sldId id="697" r:id="rId85"/>
    <p:sldId id="707" r:id="rId86"/>
    <p:sldId id="713" r:id="rId87"/>
    <p:sldId id="494" r:id="rId88"/>
    <p:sldId id="717" r:id="rId89"/>
    <p:sldId id="718" r:id="rId90"/>
    <p:sldId id="720" r:id="rId91"/>
    <p:sldId id="719" r:id="rId92"/>
    <p:sldId id="785" r:id="rId93"/>
    <p:sldId id="786" r:id="rId94"/>
    <p:sldId id="787" r:id="rId95"/>
    <p:sldId id="792" r:id="rId96"/>
    <p:sldId id="793" r:id="rId97"/>
    <p:sldId id="788" r:id="rId98"/>
    <p:sldId id="789" r:id="rId99"/>
    <p:sldId id="790" r:id="rId100"/>
    <p:sldId id="834" r:id="rId101"/>
    <p:sldId id="835" r:id="rId102"/>
    <p:sldId id="836" r:id="rId103"/>
    <p:sldId id="294" r:id="rId104"/>
    <p:sldId id="755" r:id="rId105"/>
    <p:sldId id="828" r:id="rId106"/>
    <p:sldId id="831" r:id="rId107"/>
    <p:sldId id="798" r:id="rId108"/>
    <p:sldId id="298" r:id="rId109"/>
    <p:sldId id="299" r:id="rId110"/>
    <p:sldId id="800" r:id="rId111"/>
    <p:sldId id="337" r:id="rId112"/>
    <p:sldId id="801" r:id="rId113"/>
    <p:sldId id="318" r:id="rId114"/>
    <p:sldId id="826" r:id="rId115"/>
    <p:sldId id="338" r:id="rId116"/>
    <p:sldId id="339" r:id="rId117"/>
    <p:sldId id="340" r:id="rId118"/>
    <p:sldId id="341" r:id="rId119"/>
    <p:sldId id="342" r:id="rId120"/>
    <p:sldId id="344" r:id="rId121"/>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6F7"/>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30" autoAdjust="0"/>
    <p:restoredTop sz="86467" autoAdjust="0"/>
  </p:normalViewPr>
  <p:slideViewPr>
    <p:cSldViewPr>
      <p:cViewPr varScale="1">
        <p:scale>
          <a:sx n="90" d="100"/>
          <a:sy n="90" d="100"/>
        </p:scale>
        <p:origin x="590" y="53"/>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c\Desktop\Curva%20logistiche%20caotich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c\Desktop\Curva%20logistiche%20caotiche.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cc\Desktop\Curva%20logistiche%20caotiche.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 0,9 - 1,9 -2,6 </a:t>
            </a:r>
          </a:p>
        </c:rich>
      </c:tx>
      <c:layout>
        <c:manualLayout>
          <c:xMode val="edge"/>
          <c:yMode val="edge"/>
          <c:x val="9.1287723983049504E-2"/>
          <c:y val="5.2910787690256637E-2"/>
        </c:manualLayout>
      </c:layout>
      <c:overlay val="0"/>
      <c:spPr>
        <a:noFill/>
        <a:ln>
          <a:noFill/>
        </a:ln>
        <a:effectLst/>
      </c:spPr>
    </c:title>
    <c:autoTitleDeleted val="0"/>
    <c:plotArea>
      <c:layout/>
      <c:lineChart>
        <c:grouping val="standard"/>
        <c:varyColors val="0"/>
        <c:ser>
          <c:idx val="0"/>
          <c:order val="0"/>
          <c:spPr>
            <a:ln w="15875" cap="rnd">
              <a:solidFill>
                <a:srgbClr val="FFC000"/>
              </a:solidFill>
              <a:round/>
            </a:ln>
            <a:effectLst/>
          </c:spPr>
          <c:marker>
            <c:symbol val="circle"/>
            <c:size val="5"/>
            <c:spPr>
              <a:solidFill>
                <a:srgbClr val="FFC000"/>
              </a:solidFill>
              <a:ln w="9525">
                <a:solidFill>
                  <a:schemeClr val="accent1"/>
                </a:solidFill>
              </a:ln>
              <a:effectLst/>
            </c:spPr>
          </c:marker>
          <c:cat>
            <c:numRef>
              <c:f>Foglio1!$A$3:$A$33</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Foglio1!$B$3:$B$33</c:f>
              <c:numCache>
                <c:formatCode>0.0000</c:formatCode>
                <c:ptCount val="31"/>
                <c:pt idx="0" formatCode="General">
                  <c:v>0.2</c:v>
                </c:pt>
                <c:pt idx="1">
                  <c:v>0.14400000000000002</c:v>
                </c:pt>
                <c:pt idx="2">
                  <c:v>0.11093760000000001</c:v>
                </c:pt>
                <c:pt idx="3">
                  <c:v>8.8767404015616017E-2</c:v>
                </c:pt>
                <c:pt idx="4">
                  <c:v>7.2798976799949983E-2</c:v>
                </c:pt>
                <c:pt idx="5">
                  <c:v>6.0749357199147293E-2</c:v>
                </c:pt>
                <c:pt idx="6">
                  <c:v>5.1352985519133934E-2</c:v>
                </c:pt>
                <c:pt idx="7">
                  <c:v>4.3844270757664998E-2</c:v>
                </c:pt>
                <c:pt idx="8">
                  <c:v>3.7729755611454203E-2</c:v>
                </c:pt>
                <c:pt idx="9">
                  <c:v>3.267559903765873E-2</c:v>
                </c:pt>
                <c:pt idx="10">
                  <c:v>2.8447113838670001E-2</c:v>
                </c:pt>
                <c:pt idx="11">
                  <c:v>2.4874087997627775E-2</c:v>
                </c:pt>
                <c:pt idx="12">
                  <c:v>2.1829830969522641E-2</c:v>
                </c:pt>
                <c:pt idx="13">
                  <c:v>1.9217960504428238E-2</c:v>
                </c:pt>
                <c:pt idx="14">
                  <c:v>1.6963767448630627E-2</c:v>
                </c:pt>
                <c:pt idx="15">
                  <c:v>1.5008398238321466E-2</c:v>
                </c:pt>
                <c:pt idx="16">
                  <c:v>1.3304831598577274E-2</c:v>
                </c:pt>
                <c:pt idx="17">
                  <c:v>1.1815031749239696E-2</c:v>
                </c:pt>
                <c:pt idx="18">
                  <c:v>1.0507893096603738E-2</c:v>
                </c:pt>
                <c:pt idx="19">
                  <c:v>9.357729551346677E-3</c:v>
                </c:pt>
                <c:pt idx="20">
                  <c:v>8.3431462040914773E-3</c:v>
                </c:pt>
                <c:pt idx="21">
                  <c:v>7.4461843039577685E-3</c:v>
                </c:pt>
                <c:pt idx="22">
                  <c:v>6.6516647789423358E-3</c:v>
                </c:pt>
                <c:pt idx="23">
                  <c:v>5.9466781211498223E-3</c:v>
                </c:pt>
                <c:pt idx="24">
                  <c:v>5.3201836264259346E-3</c:v>
                </c:pt>
                <c:pt idx="25">
                  <c:v>4.7626913453463395E-3</c:v>
                </c:pt>
                <c:pt idx="26">
                  <c:v>4.2660073048457724E-3</c:v>
                </c:pt>
                <c:pt idx="27">
                  <c:v>3.8230276378686976E-3</c:v>
                </c:pt>
                <c:pt idx="28">
                  <c:v>3.4275708877939109E-3</c:v>
                </c:pt>
                <c:pt idx="29">
                  <c:v>3.0742403810427531E-3</c:v>
                </c:pt>
                <c:pt idx="30">
                  <c:v>2.7583104844100875E-3</c:v>
                </c:pt>
              </c:numCache>
            </c:numRef>
          </c:val>
          <c:smooth val="0"/>
          <c:extLst>
            <c:ext xmlns:c16="http://schemas.microsoft.com/office/drawing/2014/chart" uri="{C3380CC4-5D6E-409C-BE32-E72D297353CC}">
              <c16:uniqueId val="{00000000-47D2-4D9A-A974-73E814861E6D}"/>
            </c:ext>
          </c:extLst>
        </c:ser>
        <c:ser>
          <c:idx val="1"/>
          <c:order val="1"/>
          <c:spPr>
            <a:ln w="12700" cap="rnd">
              <a:solidFill>
                <a:schemeClr val="accent2"/>
              </a:solidFill>
              <a:round/>
            </a:ln>
            <a:effectLst/>
          </c:spPr>
          <c:marker>
            <c:symbol val="circle"/>
            <c:size val="5"/>
            <c:spPr>
              <a:solidFill>
                <a:schemeClr val="accent2"/>
              </a:solidFill>
              <a:ln w="9525">
                <a:solidFill>
                  <a:schemeClr val="accent2"/>
                </a:solidFill>
              </a:ln>
              <a:effectLst/>
            </c:spPr>
          </c:marker>
          <c:cat>
            <c:numRef>
              <c:f>Foglio1!$A$3:$A$33</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Foglio1!$C$3:$C$33</c:f>
              <c:numCache>
                <c:formatCode>0.0000</c:formatCode>
                <c:ptCount val="31"/>
                <c:pt idx="0">
                  <c:v>0.2</c:v>
                </c:pt>
                <c:pt idx="1">
                  <c:v>0.30400000000000005</c:v>
                </c:pt>
                <c:pt idx="2">
                  <c:v>0.40200960000000008</c:v>
                </c:pt>
                <c:pt idx="3">
                  <c:v>0.456755974864896</c:v>
                </c:pt>
                <c:pt idx="4">
                  <c:v>0.47144691315121756</c:v>
                </c:pt>
                <c:pt idx="5">
                  <c:v>0.47345097033967115</c:v>
                </c:pt>
                <c:pt idx="6">
                  <c:v>0.47366078314578036</c:v>
                </c:pt>
                <c:pt idx="7">
                  <c:v>0.47368186674546209</c:v>
                </c:pt>
                <c:pt idx="8">
                  <c:v>0.47368397613779312</c:v>
                </c:pt>
                <c:pt idx="9">
                  <c:v>0.47368418708735915</c:v>
                </c:pt>
                <c:pt idx="10">
                  <c:v>0.47368420818241902</c:v>
                </c:pt>
                <c:pt idx="11">
                  <c:v>0.47368421029192598</c:v>
                </c:pt>
                <c:pt idx="12">
                  <c:v>0.47368421050287679</c:v>
                </c:pt>
                <c:pt idx="13">
                  <c:v>0.47368421052397186</c:v>
                </c:pt>
                <c:pt idx="14">
                  <c:v>0.4736842105260814</c:v>
                </c:pt>
                <c:pt idx="15">
                  <c:v>0.47368421052629228</c:v>
                </c:pt>
                <c:pt idx="16">
                  <c:v>0.47368421052631343</c:v>
                </c:pt>
                <c:pt idx="17">
                  <c:v>0.47368421052631549</c:v>
                </c:pt>
                <c:pt idx="18">
                  <c:v>0.47368421052631571</c:v>
                </c:pt>
                <c:pt idx="19">
                  <c:v>0.47368421052631576</c:v>
                </c:pt>
                <c:pt idx="20">
                  <c:v>0.47368421052631582</c:v>
                </c:pt>
                <c:pt idx="21">
                  <c:v>0.47368421052631576</c:v>
                </c:pt>
                <c:pt idx="22">
                  <c:v>0.47368421052631582</c:v>
                </c:pt>
                <c:pt idx="23">
                  <c:v>0.47368421052631576</c:v>
                </c:pt>
                <c:pt idx="24">
                  <c:v>0.47368421052631582</c:v>
                </c:pt>
                <c:pt idx="25">
                  <c:v>0.47368421052631576</c:v>
                </c:pt>
                <c:pt idx="26">
                  <c:v>0.47368421052631582</c:v>
                </c:pt>
                <c:pt idx="27">
                  <c:v>0.47368421052631576</c:v>
                </c:pt>
                <c:pt idx="28">
                  <c:v>0.47368421052631582</c:v>
                </c:pt>
                <c:pt idx="29">
                  <c:v>0.47368421052631576</c:v>
                </c:pt>
                <c:pt idx="30">
                  <c:v>0.47368421052631582</c:v>
                </c:pt>
              </c:numCache>
            </c:numRef>
          </c:val>
          <c:smooth val="0"/>
          <c:extLst>
            <c:ext xmlns:c16="http://schemas.microsoft.com/office/drawing/2014/chart" uri="{C3380CC4-5D6E-409C-BE32-E72D297353CC}">
              <c16:uniqueId val="{00000001-47D2-4D9A-A974-73E814861E6D}"/>
            </c:ext>
          </c:extLst>
        </c:ser>
        <c:ser>
          <c:idx val="2"/>
          <c:order val="2"/>
          <c:spPr>
            <a:ln w="19050" cap="rnd">
              <a:solidFill>
                <a:schemeClr val="tx1"/>
              </a:solidFill>
              <a:round/>
            </a:ln>
            <a:effectLst/>
          </c:spPr>
          <c:marker>
            <c:symbol val="circle"/>
            <c:size val="5"/>
            <c:spPr>
              <a:solidFill>
                <a:schemeClr val="tx1"/>
              </a:solidFill>
              <a:ln w="9525">
                <a:solidFill>
                  <a:schemeClr val="accent3"/>
                </a:solidFill>
              </a:ln>
              <a:effectLst/>
            </c:spPr>
          </c:marker>
          <c:cat>
            <c:numRef>
              <c:f>Foglio1!$A$3:$A$33</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Foglio1!$D$3:$D$33</c:f>
              <c:numCache>
                <c:formatCode>0.0000</c:formatCode>
                <c:ptCount val="31"/>
                <c:pt idx="0">
                  <c:v>0.2</c:v>
                </c:pt>
                <c:pt idx="1">
                  <c:v>0.41600000000000004</c:v>
                </c:pt>
                <c:pt idx="2">
                  <c:v>0.63165440000000006</c:v>
                </c:pt>
                <c:pt idx="3">
                  <c:v>0.60493450929766401</c:v>
                </c:pt>
                <c:pt idx="4">
                  <c:v>0.621370746771992</c:v>
                </c:pt>
                <c:pt idx="5">
                  <c:v>0.61169976875282339</c:v>
                </c:pt>
                <c:pt idx="6">
                  <c:v>0.61756022031747104</c:v>
                </c:pt>
                <c:pt idx="7">
                  <c:v>0.61406694595715994</c:v>
                </c:pt>
                <c:pt idx="8">
                  <c:v>0.61617070278401653</c:v>
                </c:pt>
                <c:pt idx="9">
                  <c:v>0.61491135631813598</c:v>
                </c:pt>
                <c:pt idx="10">
                  <c:v>0.61566798849172866</c:v>
                </c:pt>
                <c:pt idx="11">
                  <c:v>0.615214382739521</c:v>
                </c:pt>
                <c:pt idx="12">
                  <c:v>0.615486679625873</c:v>
                </c:pt>
                <c:pt idx="13">
                  <c:v>0.61532334975537661</c:v>
                </c:pt>
                <c:pt idx="14">
                  <c:v>0.61542136500311762</c:v>
                </c:pt>
                <c:pt idx="15">
                  <c:v>0.61536256210212448</c:v>
                </c:pt>
                <c:pt idx="16">
                  <c:v>0.61539784608960701</c:v>
                </c:pt>
                <c:pt idx="17">
                  <c:v>0.61537667650648642</c:v>
                </c:pt>
                <c:pt idx="18">
                  <c:v>0.61538937854762576</c:v>
                </c:pt>
                <c:pt idx="19">
                  <c:v>0.61538175742782109</c:v>
                </c:pt>
                <c:pt idx="20">
                  <c:v>0.61538633013745536</c:v>
                </c:pt>
                <c:pt idx="21">
                  <c:v>0.61538358652526648</c:v>
                </c:pt>
                <c:pt idx="22">
                  <c:v>0.61538523269747247</c:v>
                </c:pt>
                <c:pt idx="23">
                  <c:v>0.61538424499591038</c:v>
                </c:pt>
                <c:pt idx="24">
                  <c:v>0.61538483761748175</c:v>
                </c:pt>
                <c:pt idx="25">
                  <c:v>0.61538448204476726</c:v>
                </c:pt>
                <c:pt idx="26">
                  <c:v>0.61538469538847806</c:v>
                </c:pt>
                <c:pt idx="27">
                  <c:v>0.6153845673822812</c:v>
                </c:pt>
                <c:pt idx="28">
                  <c:v>0.61538464418600991</c:v>
                </c:pt>
                <c:pt idx="29">
                  <c:v>0.61538459810377655</c:v>
                </c:pt>
                <c:pt idx="30">
                  <c:v>0.61538462575311792</c:v>
                </c:pt>
              </c:numCache>
            </c:numRef>
          </c:val>
          <c:smooth val="0"/>
          <c:extLst>
            <c:ext xmlns:c16="http://schemas.microsoft.com/office/drawing/2014/chart" uri="{C3380CC4-5D6E-409C-BE32-E72D297353CC}">
              <c16:uniqueId val="{00000002-47D2-4D9A-A974-73E814861E6D}"/>
            </c:ext>
          </c:extLst>
        </c:ser>
        <c:dLbls>
          <c:showLegendKey val="0"/>
          <c:showVal val="0"/>
          <c:showCatName val="0"/>
          <c:showSerName val="0"/>
          <c:showPercent val="0"/>
          <c:showBubbleSize val="0"/>
        </c:dLbls>
        <c:marker val="1"/>
        <c:smooth val="0"/>
        <c:axId val="614923944"/>
        <c:axId val="614913144"/>
      </c:lineChart>
      <c:catAx>
        <c:axId val="61492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14913144"/>
        <c:crosses val="autoZero"/>
        <c:auto val="1"/>
        <c:lblAlgn val="ctr"/>
        <c:lblOffset val="100"/>
        <c:tickLblSkip val="2"/>
        <c:tickMarkSkip val="5"/>
        <c:noMultiLvlLbl val="0"/>
      </c:catAx>
      <c:valAx>
        <c:axId val="614913144"/>
        <c:scaling>
          <c:orientation val="minMax"/>
        </c:scaling>
        <c:delete val="0"/>
        <c:axPos val="l"/>
        <c:majorGridlines>
          <c:spPr>
            <a:ln w="9525" cap="flat" cmpd="sng" algn="ctr">
              <a:solidFill>
                <a:schemeClr val="accent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t-IT"/>
          </a:p>
        </c:txPr>
        <c:crossAx val="614923944"/>
        <c:crosses val="autoZero"/>
        <c:crossBetween val="midCat"/>
      </c:valAx>
    </c:plotArea>
    <c:plotVisOnly val="1"/>
    <c:dispBlanksAs val="gap"/>
    <c:showDLblsOverMax val="0"/>
  </c:chart>
  <c:txPr>
    <a:bodyPr/>
    <a:lstStyle/>
    <a:p>
      <a:pPr>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R</a:t>
            </a:r>
            <a:r>
              <a:rPr lang="it-IT" baseline="0"/>
              <a:t> = 3,1</a:t>
            </a:r>
            <a:endParaRPr lang="it-IT"/>
          </a:p>
        </c:rich>
      </c:tx>
      <c:layout>
        <c:manualLayout>
          <c:xMode val="edge"/>
          <c:yMode val="edge"/>
          <c:x val="9.6278601605435693E-2"/>
          <c:y val="2.7133737277054686E-2"/>
        </c:manualLayout>
      </c:layout>
      <c:overlay val="0"/>
      <c:spPr>
        <a:noFill/>
        <a:ln>
          <a:noFill/>
        </a:ln>
        <a:effectLst/>
      </c:spPr>
    </c:title>
    <c:autoTitleDeleted val="0"/>
    <c:plotArea>
      <c:layout>
        <c:manualLayout>
          <c:layoutTarget val="inner"/>
          <c:xMode val="edge"/>
          <c:yMode val="edge"/>
          <c:x val="8.4425793915303596E-2"/>
          <c:y val="0.11750277266261923"/>
          <c:w val="0.8998283296523214"/>
          <c:h val="0.80900408153898118"/>
        </c:manualLayout>
      </c:layout>
      <c:lineChart>
        <c:grouping val="standard"/>
        <c:varyColors val="0"/>
        <c:ser>
          <c:idx val="8"/>
          <c:order val="0"/>
          <c:marker>
            <c:spPr>
              <a:solidFill>
                <a:srgbClr val="FF0000"/>
              </a:solidFill>
              <a:ln>
                <a:solidFill>
                  <a:srgbClr val="FF0000"/>
                </a:solidFill>
              </a:ln>
            </c:spPr>
          </c:marker>
          <c:cat>
            <c:numRef>
              <c:f>Foglio1!$A$3:$A$33</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Foglio1!$E$3:$E$33</c:f>
              <c:numCache>
                <c:formatCode>0.0000</c:formatCode>
                <c:ptCount val="31"/>
                <c:pt idx="0">
                  <c:v>0.2</c:v>
                </c:pt>
                <c:pt idx="1">
                  <c:v>0.49600000000000011</c:v>
                </c:pt>
                <c:pt idx="2">
                  <c:v>0.77495040000000004</c:v>
                </c:pt>
                <c:pt idx="3">
                  <c:v>0.54064706037350396</c:v>
                </c:pt>
                <c:pt idx="4">
                  <c:v>0.76987823109727738</c:v>
                </c:pt>
                <c:pt idx="5">
                  <c:v>0.5492137951773941</c:v>
                </c:pt>
                <c:pt idx="6">
                  <c:v>0.76749180732913624</c:v>
                </c:pt>
                <c:pt idx="7">
                  <c:v>0.55318921233655594</c:v>
                </c:pt>
                <c:pt idx="8">
                  <c:v>0.76622981384215205</c:v>
                </c:pt>
                <c:pt idx="9">
                  <c:v>0.55527722728687656</c:v>
                </c:pt>
                <c:pt idx="10">
                  <c:v>0.76552772724477247</c:v>
                </c:pt>
                <c:pt idx="11">
                  <c:v>0.55643458079909969</c:v>
                </c:pt>
                <c:pt idx="12">
                  <c:v>0.76512692807909266</c:v>
                </c:pt>
                <c:pt idx="13">
                  <c:v>0.55709390722276531</c:v>
                </c:pt>
                <c:pt idx="14">
                  <c:v>0.76489488584991872</c:v>
                </c:pt>
                <c:pt idx="15">
                  <c:v>0.55747516829673149</c:v>
                </c:pt>
                <c:pt idx="16">
                  <c:v>0.76475947559071344</c:v>
                </c:pt>
                <c:pt idx="17">
                  <c:v>0.55769750226328429</c:v>
                </c:pt>
                <c:pt idx="18">
                  <c:v>0.76468009452099273</c:v>
                </c:pt>
                <c:pt idx="19">
                  <c:v>0.55782778744951089</c:v>
                </c:pt>
                <c:pt idx="20">
                  <c:v>0.76463343569595199</c:v>
                </c:pt>
                <c:pt idx="21">
                  <c:v>0.557904348606445</c:v>
                </c:pt>
                <c:pt idx="22">
                  <c:v>0.76460596787863622</c:v>
                </c:pt>
                <c:pt idx="23">
                  <c:v>0.55794941346533145</c:v>
                </c:pt>
                <c:pt idx="24">
                  <c:v>0.7645897829849746</c:v>
                </c:pt>
                <c:pt idx="25">
                  <c:v>0.55797596489388857</c:v>
                </c:pt>
                <c:pt idx="26">
                  <c:v>0.76458024123333013</c:v>
                </c:pt>
                <c:pt idx="27">
                  <c:v>0.55799161744162984</c:v>
                </c:pt>
                <c:pt idx="28">
                  <c:v>0.76457461415016137</c:v>
                </c:pt>
                <c:pt idx="29">
                  <c:v>0.5580008479966091</c:v>
                </c:pt>
                <c:pt idx="30">
                  <c:v>0.76457129505819021</c:v>
                </c:pt>
              </c:numCache>
            </c:numRef>
          </c:val>
          <c:smooth val="0"/>
          <c:extLst>
            <c:ext xmlns:c16="http://schemas.microsoft.com/office/drawing/2014/chart" uri="{C3380CC4-5D6E-409C-BE32-E72D297353CC}">
              <c16:uniqueId val="{00000000-63FE-46FB-AE32-248FA0A86A27}"/>
            </c:ext>
          </c:extLst>
        </c:ser>
        <c:ser>
          <c:idx val="3"/>
          <c:order val="1"/>
          <c:spPr>
            <a:ln w="12700">
              <a:solidFill>
                <a:srgbClr val="FF0000"/>
              </a:solidFill>
            </a:ln>
          </c:spPr>
          <c:marker>
            <c:symbol val="circle"/>
            <c:size val="6"/>
            <c:spPr>
              <a:solidFill>
                <a:srgbClr val="FF0000"/>
              </a:solidFill>
              <a:ln>
                <a:solidFill>
                  <a:srgbClr val="FF0000"/>
                </a:solidFill>
              </a:ln>
            </c:spPr>
          </c:marker>
          <c:cat>
            <c:numRef>
              <c:f>Foglio1!$A$3:$A$33</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cat>
          <c:val>
            <c:numRef>
              <c:f>Foglio1!$E$3:$E$33</c:f>
              <c:numCache>
                <c:formatCode>0.0000</c:formatCode>
                <c:ptCount val="31"/>
                <c:pt idx="0">
                  <c:v>0.2</c:v>
                </c:pt>
                <c:pt idx="1">
                  <c:v>0.49600000000000011</c:v>
                </c:pt>
                <c:pt idx="2">
                  <c:v>0.77495040000000004</c:v>
                </c:pt>
                <c:pt idx="3">
                  <c:v>0.54064706037350396</c:v>
                </c:pt>
                <c:pt idx="4">
                  <c:v>0.76987823109727738</c:v>
                </c:pt>
                <c:pt idx="5">
                  <c:v>0.5492137951773941</c:v>
                </c:pt>
                <c:pt idx="6">
                  <c:v>0.76749180732913624</c:v>
                </c:pt>
                <c:pt idx="7">
                  <c:v>0.55318921233655594</c:v>
                </c:pt>
                <c:pt idx="8">
                  <c:v>0.76622981384215205</c:v>
                </c:pt>
                <c:pt idx="9">
                  <c:v>0.55527722728687656</c:v>
                </c:pt>
                <c:pt idx="10">
                  <c:v>0.76552772724477247</c:v>
                </c:pt>
                <c:pt idx="11">
                  <c:v>0.55643458079909969</c:v>
                </c:pt>
                <c:pt idx="12">
                  <c:v>0.76512692807909266</c:v>
                </c:pt>
                <c:pt idx="13">
                  <c:v>0.55709390722276531</c:v>
                </c:pt>
                <c:pt idx="14">
                  <c:v>0.76489488584991872</c:v>
                </c:pt>
                <c:pt idx="15">
                  <c:v>0.55747516829673149</c:v>
                </c:pt>
                <c:pt idx="16">
                  <c:v>0.76475947559071344</c:v>
                </c:pt>
                <c:pt idx="17">
                  <c:v>0.55769750226328429</c:v>
                </c:pt>
                <c:pt idx="18">
                  <c:v>0.76468009452099273</c:v>
                </c:pt>
                <c:pt idx="19">
                  <c:v>0.55782778744951089</c:v>
                </c:pt>
                <c:pt idx="20">
                  <c:v>0.76463343569595199</c:v>
                </c:pt>
                <c:pt idx="21">
                  <c:v>0.557904348606445</c:v>
                </c:pt>
                <c:pt idx="22">
                  <c:v>0.76460596787863622</c:v>
                </c:pt>
                <c:pt idx="23">
                  <c:v>0.55794941346533145</c:v>
                </c:pt>
                <c:pt idx="24">
                  <c:v>0.7645897829849746</c:v>
                </c:pt>
                <c:pt idx="25">
                  <c:v>0.55797596489388857</c:v>
                </c:pt>
                <c:pt idx="26">
                  <c:v>0.76458024123333013</c:v>
                </c:pt>
                <c:pt idx="27">
                  <c:v>0.55799161744162984</c:v>
                </c:pt>
                <c:pt idx="28">
                  <c:v>0.76457461415016137</c:v>
                </c:pt>
                <c:pt idx="29">
                  <c:v>0.5580008479966091</c:v>
                </c:pt>
                <c:pt idx="30">
                  <c:v>0.76457129505819021</c:v>
                </c:pt>
              </c:numCache>
            </c:numRef>
          </c:val>
          <c:smooth val="0"/>
          <c:extLst>
            <c:ext xmlns:c16="http://schemas.microsoft.com/office/drawing/2014/chart" uri="{C3380CC4-5D6E-409C-BE32-E72D297353CC}">
              <c16:uniqueId val="{00000001-63FE-46FB-AE32-248FA0A86A27}"/>
            </c:ext>
          </c:extLst>
        </c:ser>
        <c:dLbls>
          <c:showLegendKey val="0"/>
          <c:showVal val="0"/>
          <c:showCatName val="0"/>
          <c:showSerName val="0"/>
          <c:showPercent val="0"/>
          <c:showBubbleSize val="0"/>
        </c:dLbls>
        <c:marker val="1"/>
        <c:smooth val="0"/>
        <c:axId val="614923944"/>
        <c:axId val="614913144"/>
      </c:lineChart>
      <c:catAx>
        <c:axId val="61492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14913144"/>
        <c:crosses val="autoZero"/>
        <c:auto val="1"/>
        <c:lblAlgn val="ctr"/>
        <c:lblOffset val="100"/>
        <c:tickLblSkip val="2"/>
        <c:tickMarkSkip val="2"/>
        <c:noMultiLvlLbl val="0"/>
      </c:catAx>
      <c:valAx>
        <c:axId val="614913144"/>
        <c:scaling>
          <c:orientation val="minMax"/>
          <c:max val="0.8"/>
          <c:min val="0.2"/>
        </c:scaling>
        <c:delete val="0"/>
        <c:axPos val="l"/>
        <c:majorGridlines>
          <c:spPr>
            <a:ln w="9525" cap="flat" cmpd="sng" algn="ctr">
              <a:solidFill>
                <a:schemeClr val="accent1"/>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614923944"/>
        <c:crosses val="autoZero"/>
        <c:crossBetween val="between"/>
      </c:valAx>
    </c:plotArea>
    <c:plotVisOnly val="1"/>
    <c:dispBlanksAs val="gap"/>
    <c:showDLblsOverMax val="0"/>
  </c:chart>
  <c:txPr>
    <a:bodyPr/>
    <a:lstStyle/>
    <a:p>
      <a:pPr>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 =3,5</a:t>
            </a:r>
          </a:p>
        </c:rich>
      </c:tx>
      <c:layout>
        <c:manualLayout>
          <c:xMode val="edge"/>
          <c:yMode val="edge"/>
          <c:x val="8.1062335958005216E-2"/>
          <c:y val="5.55555555555555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spPr>
            <a:ln w="9525" cap="rnd">
              <a:solidFill>
                <a:schemeClr val="tx1"/>
              </a:solidFill>
              <a:round/>
            </a:ln>
            <a:effectLst/>
          </c:spPr>
          <c:marker>
            <c:symbol val="circle"/>
            <c:size val="5"/>
            <c:spPr>
              <a:solidFill>
                <a:srgbClr val="7030A0"/>
              </a:solidFill>
              <a:ln w="9525">
                <a:solidFill>
                  <a:schemeClr val="accent1"/>
                </a:solidFill>
              </a:ln>
              <a:effectLst/>
            </c:spPr>
          </c:marker>
          <c:yVal>
            <c:numRef>
              <c:f>Foglio1!$G$3:$G$52</c:f>
              <c:numCache>
                <c:formatCode>0.0000</c:formatCode>
                <c:ptCount val="50"/>
                <c:pt idx="0">
                  <c:v>0.2</c:v>
                </c:pt>
                <c:pt idx="1">
                  <c:v>0.56000000000000005</c:v>
                </c:pt>
                <c:pt idx="2">
                  <c:v>0.86239999999999994</c:v>
                </c:pt>
                <c:pt idx="3">
                  <c:v>0.41533184000000012</c:v>
                </c:pt>
                <c:pt idx="4">
                  <c:v>0.84990955938775037</c:v>
                </c:pt>
                <c:pt idx="5">
                  <c:v>0.44647155087174639</c:v>
                </c:pt>
                <c:pt idx="6">
                  <c:v>0.86497146796873392</c:v>
                </c:pt>
                <c:pt idx="7">
                  <c:v>0.40878539649061602</c:v>
                </c:pt>
                <c:pt idx="8">
                  <c:v>0.84587963637319052</c:v>
                </c:pt>
                <c:pt idx="9">
                  <c:v>0.45628546999822323</c:v>
                </c:pt>
                <c:pt idx="10">
                  <c:v>0.86831163953353308</c:v>
                </c:pt>
                <c:pt idx="11">
                  <c:v>0.40021287664442279</c:v>
                </c:pt>
                <c:pt idx="12">
                  <c:v>0.84014885504346581</c:v>
                </c:pt>
                <c:pt idx="13">
                  <c:v>0.47004564744416749</c:v>
                </c:pt>
                <c:pt idx="14">
                  <c:v>0.87185957867036323</c:v>
                </c:pt>
                <c:pt idx="15">
                  <c:v>0.3910215881288498</c:v>
                </c:pt>
                <c:pt idx="16">
                  <c:v>0.83343297011114681</c:v>
                </c:pt>
                <c:pt idx="17">
                  <c:v>0.48587859055000676</c:v>
                </c:pt>
                <c:pt idx="18">
                  <c:v>0.87430205028300989</c:v>
                </c:pt>
                <c:pt idx="19">
                  <c:v>0.38464291303877296</c:v>
                </c:pt>
                <c:pt idx="20">
                  <c:v>0.82842459870736962</c:v>
                </c:pt>
                <c:pt idx="21">
                  <c:v>0.49748049037366127</c:v>
                </c:pt>
                <c:pt idx="22">
                  <c:v>0.87497778224934974</c:v>
                </c:pt>
                <c:pt idx="23">
                  <c:v>0.38287081986775734</c:v>
                </c:pt>
                <c:pt idx="24">
                  <c:v>0.82698264306542035</c:v>
                </c:pt>
                <c:pt idx="25">
                  <c:v>0.50078822896883168</c:v>
                </c:pt>
                <c:pt idx="26">
                  <c:v>0.87499782543282445</c:v>
                </c:pt>
                <c:pt idx="27">
                  <c:v>0.38281820822228518</c:v>
                </c:pt>
                <c:pt idx="28">
                  <c:v>0.82693949686517509</c:v>
                </c:pt>
                <c:pt idx="29">
                  <c:v>0.5008869788634116</c:v>
                </c:pt>
                <c:pt idx="30">
                  <c:v>0.87499724643973553</c:v>
                </c:pt>
                <c:pt idx="31">
                  <c:v>0.38281972806915687</c:v>
                </c:pt>
                <c:pt idx="32">
                  <c:v>0.82694074354574776</c:v>
                </c:pt>
                <c:pt idx="33">
                  <c:v>0.50088412573413754</c:v>
                </c:pt>
                <c:pt idx="34">
                  <c:v>0.87499726412590184</c:v>
                </c:pt>
                <c:pt idx="35">
                  <c:v>0.38281968164331015</c:v>
                </c:pt>
                <c:pt idx="36">
                  <c:v>0.8269407054643868</c:v>
                </c:pt>
                <c:pt idx="37">
                  <c:v>0.50088421288657181</c:v>
                </c:pt>
                <c:pt idx="38">
                  <c:v>0.87499726358649932</c:v>
                </c:pt>
                <c:pt idx="39">
                  <c:v>0.38281968305923147</c:v>
                </c:pt>
                <c:pt idx="40">
                  <c:v>0.82694070662581376</c:v>
                </c:pt>
                <c:pt idx="41">
                  <c:v>0.50088421022854757</c:v>
                </c:pt>
                <c:pt idx="42">
                  <c:v>0.87499726360295105</c:v>
                </c:pt>
                <c:pt idx="43">
                  <c:v>0.38281968301604591</c:v>
                </c:pt>
                <c:pt idx="44">
                  <c:v>0.8269407065903901</c:v>
                </c:pt>
                <c:pt idx="45">
                  <c:v>0.50088421030961761</c:v>
                </c:pt>
                <c:pt idx="46">
                  <c:v>0.87499726360244923</c:v>
                </c:pt>
                <c:pt idx="47">
                  <c:v>0.38281968301736324</c:v>
                </c:pt>
                <c:pt idx="48">
                  <c:v>0.82694070659147079</c:v>
                </c:pt>
                <c:pt idx="49">
                  <c:v>0.50088421030714436</c:v>
                </c:pt>
              </c:numCache>
            </c:numRef>
          </c:yVal>
          <c:smooth val="1"/>
          <c:extLst>
            <c:ext xmlns:c16="http://schemas.microsoft.com/office/drawing/2014/chart" uri="{C3380CC4-5D6E-409C-BE32-E72D297353CC}">
              <c16:uniqueId val="{00000000-8265-4BAA-B419-EE13B4E45DCE}"/>
            </c:ext>
          </c:extLst>
        </c:ser>
        <c:dLbls>
          <c:showLegendKey val="0"/>
          <c:showVal val="0"/>
          <c:showCatName val="0"/>
          <c:showSerName val="0"/>
          <c:showPercent val="0"/>
          <c:showBubbleSize val="0"/>
        </c:dLbls>
        <c:axId val="835193008"/>
        <c:axId val="835194808"/>
      </c:scatterChart>
      <c:valAx>
        <c:axId val="835193008"/>
        <c:scaling>
          <c:orientation val="minMax"/>
          <c:max val="50"/>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5194808"/>
        <c:crosses val="autoZero"/>
        <c:crossBetween val="midCat"/>
      </c:valAx>
      <c:valAx>
        <c:axId val="835194808"/>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519300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rPr>
              <a:t>R= 3,6    P&gt;</a:t>
            </a:r>
            <a:r>
              <a:rPr lang="en-US" baseline="0" dirty="0">
                <a:solidFill>
                  <a:schemeClr val="tx1"/>
                </a:solidFill>
              </a:rPr>
              <a:t> 4popolazioni</a:t>
            </a:r>
            <a:endParaRPr lang="en-US" dirty="0">
              <a:solidFill>
                <a:schemeClr val="tx1"/>
              </a:solidFill>
            </a:endParaRPr>
          </a:p>
        </c:rich>
      </c:tx>
      <c:layout>
        <c:manualLayout>
          <c:xMode val="edge"/>
          <c:yMode val="edge"/>
          <c:x val="0.16936959675930902"/>
          <c:y val="3.8016534698070384E-2"/>
        </c:manualLayout>
      </c:layout>
      <c:overlay val="0"/>
      <c:spPr>
        <a:noFill/>
        <a:ln>
          <a:noFill/>
        </a:ln>
        <a:effectLst/>
      </c:spPr>
    </c:title>
    <c:autoTitleDeleted val="0"/>
    <c:plotArea>
      <c:layout/>
      <c:lineChart>
        <c:grouping val="standard"/>
        <c:varyColors val="0"/>
        <c:ser>
          <c:idx val="9"/>
          <c:order val="0"/>
          <c:spPr>
            <a:ln w="15875" cap="rnd">
              <a:solidFill>
                <a:srgbClr val="00B050"/>
              </a:solidFill>
              <a:round/>
            </a:ln>
            <a:effectLst/>
          </c:spPr>
          <c:marker>
            <c:symbol val="circle"/>
            <c:size val="5"/>
            <c:spPr>
              <a:solidFill>
                <a:srgbClr val="00B050"/>
              </a:solidFill>
              <a:ln w="12700">
                <a:solidFill>
                  <a:srgbClr val="00B050"/>
                </a:solidFill>
              </a:ln>
            </c:spPr>
          </c:marker>
          <c:val>
            <c:numRef>
              <c:f>Foglio1!$F$3:$F$52</c:f>
              <c:numCache>
                <c:formatCode>0.0000</c:formatCode>
                <c:ptCount val="50"/>
                <c:pt idx="0">
                  <c:v>0.2</c:v>
                </c:pt>
                <c:pt idx="1">
                  <c:v>0.57600000000000007</c:v>
                </c:pt>
                <c:pt idx="2">
                  <c:v>0.87920640000000005</c:v>
                </c:pt>
                <c:pt idx="3">
                  <c:v>0.38232902231654387</c:v>
                </c:pt>
                <c:pt idx="4">
                  <c:v>0.85015274763967053</c:v>
                </c:pt>
                <c:pt idx="5">
                  <c:v>0.45861499195340111</c:v>
                </c:pt>
                <c:pt idx="6">
                  <c:v>0.8938342119923387</c:v>
                </c:pt>
                <c:pt idx="7">
                  <c:v>0.34162060847174508</c:v>
                </c:pt>
                <c:pt idx="8">
                  <c:v>0.80969748602090319</c:v>
                </c:pt>
                <c:pt idx="9">
                  <c:v>0.55471488174839689</c:v>
                </c:pt>
                <c:pt idx="10">
                  <c:v>0.88922261417493231</c:v>
                </c:pt>
                <c:pt idx="11">
                  <c:v>0.35462072381339438</c:v>
                </c:pt>
                <c:pt idx="12">
                  <c:v>0.82391351779965116</c:v>
                </c:pt>
                <c:pt idx="13">
                  <c:v>0.52228811875195824</c:v>
                </c:pt>
                <c:pt idx="14">
                  <c:v>0.89821166314499501</c:v>
                </c:pt>
                <c:pt idx="15">
                  <c:v>0.32913889680706931</c:v>
                </c:pt>
                <c:pt idx="16">
                  <c:v>0.794903340296501</c:v>
                </c:pt>
                <c:pt idx="17">
                  <c:v>0.58691527157507806</c:v>
                </c:pt>
                <c:pt idx="18">
                  <c:v>0.87280464804130953</c:v>
                </c:pt>
                <c:pt idx="19">
                  <c:v>0.39966009983566314</c:v>
                </c:pt>
                <c:pt idx="20">
                  <c:v>0.86375485596603918</c:v>
                </c:pt>
                <c:pt idx="21">
                  <c:v>0.4236566571400539</c:v>
                </c:pt>
                <c:pt idx="22">
                  <c:v>0.87901809840348721</c:v>
                </c:pt>
                <c:pt idx="23">
                  <c:v>0.38284301189737618</c:v>
                </c:pt>
                <c:pt idx="24">
                  <c:v>0.85058726449939781</c:v>
                </c:pt>
                <c:pt idx="25">
                  <c:v>0.45751885189498542</c:v>
                </c:pt>
                <c:pt idx="26">
                  <c:v>0.89350326740044739</c:v>
                </c:pt>
                <c:pt idx="27">
                  <c:v>0.34255864276261921</c:v>
                </c:pt>
                <c:pt idx="28">
                  <c:v>0.81076398851250508</c:v>
                </c:pt>
                <c:pt idx="29">
                  <c:v>0.55233267639767858</c:v>
                </c:pt>
                <c:pt idx="30">
                  <c:v>0.89014064753180111</c:v>
                </c:pt>
                <c:pt idx="31">
                  <c:v>0.35204499051648097</c:v>
                </c:pt>
                <c:pt idx="32">
                  <c:v>0.82119353460743449</c:v>
                </c:pt>
                <c:pt idx="33">
                  <c:v>0.52860496797497802</c:v>
                </c:pt>
                <c:pt idx="34">
                  <c:v>0.89705432090574178</c:v>
                </c:pt>
                <c:pt idx="35">
                  <c:v>0.33245231850028883</c:v>
                </c:pt>
                <c:pt idx="36">
                  <c:v>0.79893998792665699</c:v>
                </c:pt>
                <c:pt idx="37">
                  <c:v>0.57828558102627658</c:v>
                </c:pt>
                <c:pt idx="38">
                  <c:v>0.87793692409216184</c:v>
                </c:pt>
                <c:pt idx="39">
                  <c:v>0.38578925306791978</c:v>
                </c:pt>
                <c:pt idx="40">
                  <c:v>0.85304125902677885</c:v>
                </c:pt>
                <c:pt idx="41">
                  <c:v>0.45130272992923259</c:v>
                </c:pt>
                <c:pt idx="42">
                  <c:v>0.89146287319555706</c:v>
                </c:pt>
                <c:pt idx="43">
                  <c:v>0.34832454807412522</c:v>
                </c:pt>
                <c:pt idx="44">
                  <c:v>0.81718040621909382</c:v>
                </c:pt>
                <c:pt idx="45">
                  <c:v>0.5378277236784863</c:v>
                </c:pt>
                <c:pt idx="46">
                  <c:v>0.89484862795669473</c:v>
                </c:pt>
                <c:pt idx="47">
                  <c:v>0.33874041960257639</c:v>
                </c:pt>
                <c:pt idx="48">
                  <c:v>0.80638325182816883</c:v>
                </c:pt>
                <c:pt idx="49">
                  <c:v>0.56206549079710877</c:v>
                </c:pt>
              </c:numCache>
            </c:numRef>
          </c:val>
          <c:smooth val="0"/>
          <c:extLst>
            <c:ext xmlns:c16="http://schemas.microsoft.com/office/drawing/2014/chart" uri="{C3380CC4-5D6E-409C-BE32-E72D297353CC}">
              <c16:uniqueId val="{00000000-8BFA-424D-B1DC-D27C4D865FDE}"/>
            </c:ext>
          </c:extLst>
        </c:ser>
        <c:dLbls>
          <c:showLegendKey val="0"/>
          <c:showVal val="0"/>
          <c:showCatName val="0"/>
          <c:showSerName val="0"/>
          <c:showPercent val="0"/>
          <c:showBubbleSize val="0"/>
        </c:dLbls>
        <c:marker val="1"/>
        <c:smooth val="0"/>
        <c:axId val="614923944"/>
        <c:axId val="614913144"/>
      </c:lineChart>
      <c:catAx>
        <c:axId val="61492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14913144"/>
        <c:crosses val="autoZero"/>
        <c:auto val="1"/>
        <c:lblAlgn val="ctr"/>
        <c:lblOffset val="100"/>
        <c:tickLblSkip val="5"/>
        <c:tickMarkSkip val="5"/>
        <c:noMultiLvlLbl val="0"/>
      </c:catAx>
      <c:valAx>
        <c:axId val="614913144"/>
        <c:scaling>
          <c:orientation val="minMax"/>
        </c:scaling>
        <c:delete val="0"/>
        <c:axPos val="l"/>
        <c:majorGridlines>
          <c:spPr>
            <a:ln w="9525" cap="flat" cmpd="sng" algn="ctr">
              <a:solidFill>
                <a:schemeClr val="accent1"/>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t-IT"/>
          </a:p>
        </c:txPr>
        <c:crossAx val="614923944"/>
        <c:crosses val="autoZero"/>
        <c:crossBetween val="between"/>
      </c:valAx>
    </c:plotArea>
    <c:plotVisOnly val="1"/>
    <c:dispBlanksAs val="gap"/>
    <c:showDLblsOverMax val="0"/>
  </c:chart>
  <c:txPr>
    <a:bodyPr/>
    <a:lstStyle/>
    <a:p>
      <a:pPr>
        <a:defRPr/>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C67170-BA33-4C60-92BB-5DAC481E5D4C}" type="datetimeFigureOut">
              <a:rPr lang="it-IT" smtClean="0"/>
              <a:pPr/>
              <a:t>02/03/2026</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a:t>R &amp; MQ - Carlo Cosmelli</a:t>
            </a:r>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2631AC-2C58-421F-BD7B-ADE916D79F7E}" type="slidenum">
              <a:rPr lang="it-IT" smtClean="0"/>
              <a:pPr/>
              <a:t>‹N›</a:t>
            </a:fld>
            <a:endParaRPr lang="it-IT"/>
          </a:p>
        </p:txBody>
      </p:sp>
    </p:spTree>
    <p:extLst>
      <p:ext uri="{BB962C8B-B14F-4D97-AF65-F5344CB8AC3E}">
        <p14:creationId xmlns:p14="http://schemas.microsoft.com/office/powerpoint/2010/main" val="7918227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264D34-B57F-4BE9-9AA3-330790EC0846}" type="datetimeFigureOut">
              <a:rPr lang="it-IT" smtClean="0"/>
              <a:pPr/>
              <a:t>02/03/2026</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it-IT"/>
              <a:t>R &amp; MQ - Carlo Cosmelli</a:t>
            </a:r>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484942-5E76-4816-BCE8-136B6913CC82}" type="slidenum">
              <a:rPr lang="it-IT" smtClean="0"/>
              <a:pPr/>
              <a:t>‹N›</a:t>
            </a:fld>
            <a:endParaRPr lang="it-IT"/>
          </a:p>
        </p:txBody>
      </p:sp>
    </p:spTree>
    <p:extLst>
      <p:ext uri="{BB962C8B-B14F-4D97-AF65-F5344CB8AC3E}">
        <p14:creationId xmlns:p14="http://schemas.microsoft.com/office/powerpoint/2010/main" val="111842962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it-IT" sz="1200" dirty="0"/>
              <a:t>Il problema di un seminario // facile? Difficile? Dipende da chi mi ascolta. Farò qualcosa che spero sia comprensibile, con una parte difficile (la non intuitività della MQ). Con riferimenti, spero corretti ai legami di fi con l’arte.</a:t>
            </a:r>
          </a:p>
          <a:p>
            <a:r>
              <a:rPr lang="it-IT" sz="1200" dirty="0"/>
              <a:t>ESERCIZIO RETTANGOLI</a:t>
            </a:r>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Tree>
    <p:extLst>
      <p:ext uri="{BB962C8B-B14F-4D97-AF65-F5344CB8AC3E}">
        <p14:creationId xmlns:p14="http://schemas.microsoft.com/office/powerpoint/2010/main" val="228729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11</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2074139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12</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63758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13</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3890157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14</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56885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15</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2287292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16</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2287292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17</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228729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18</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2287292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19</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233080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0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p>
        </p:txBody>
      </p:sp>
      <p:sp>
        <p:nvSpPr>
          <p:cNvPr id="41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926" indent="-282664" eaLnBrk="0" hangingPunct="0">
              <a:defRPr>
                <a:solidFill>
                  <a:schemeClr val="tx1"/>
                </a:solidFill>
                <a:latin typeface="Arial" charset="0"/>
              </a:defRPr>
            </a:lvl2pPr>
            <a:lvl3pPr marL="1130656" indent="-226131" eaLnBrk="0" hangingPunct="0">
              <a:defRPr>
                <a:solidFill>
                  <a:schemeClr val="tx1"/>
                </a:solidFill>
                <a:latin typeface="Arial" charset="0"/>
              </a:defRPr>
            </a:lvl3pPr>
            <a:lvl4pPr marL="1582918" indent="-226131" eaLnBrk="0" hangingPunct="0">
              <a:defRPr>
                <a:solidFill>
                  <a:schemeClr val="tx1"/>
                </a:solidFill>
                <a:latin typeface="Arial" charset="0"/>
              </a:defRPr>
            </a:lvl4pPr>
            <a:lvl5pPr marL="2035180" indent="-226131" eaLnBrk="0" hangingPunct="0">
              <a:defRPr>
                <a:solidFill>
                  <a:schemeClr val="tx1"/>
                </a:solidFill>
                <a:latin typeface="Arial" charset="0"/>
              </a:defRPr>
            </a:lvl5pPr>
            <a:lvl6pPr marL="2487442" indent="-226131" eaLnBrk="0" fontAlgn="base" hangingPunct="0">
              <a:spcBef>
                <a:spcPct val="0"/>
              </a:spcBef>
              <a:spcAft>
                <a:spcPct val="0"/>
              </a:spcAft>
              <a:defRPr>
                <a:solidFill>
                  <a:schemeClr val="tx1"/>
                </a:solidFill>
                <a:latin typeface="Arial" charset="0"/>
              </a:defRPr>
            </a:lvl6pPr>
            <a:lvl7pPr marL="2939705" indent="-226131" eaLnBrk="0" fontAlgn="base" hangingPunct="0">
              <a:spcBef>
                <a:spcPct val="0"/>
              </a:spcBef>
              <a:spcAft>
                <a:spcPct val="0"/>
              </a:spcAft>
              <a:defRPr>
                <a:solidFill>
                  <a:schemeClr val="tx1"/>
                </a:solidFill>
                <a:latin typeface="Arial" charset="0"/>
              </a:defRPr>
            </a:lvl7pPr>
            <a:lvl8pPr marL="3391967" indent="-226131" eaLnBrk="0" fontAlgn="base" hangingPunct="0">
              <a:spcBef>
                <a:spcPct val="0"/>
              </a:spcBef>
              <a:spcAft>
                <a:spcPct val="0"/>
              </a:spcAft>
              <a:defRPr>
                <a:solidFill>
                  <a:schemeClr val="tx1"/>
                </a:solidFill>
                <a:latin typeface="Arial" charset="0"/>
              </a:defRPr>
            </a:lvl8pPr>
            <a:lvl9pPr marL="3844229" indent="-226131" eaLnBrk="0" fontAlgn="base" hangingPunct="0">
              <a:spcBef>
                <a:spcPct val="0"/>
              </a:spcBef>
              <a:spcAft>
                <a:spcPct val="0"/>
              </a:spcAft>
              <a:defRPr>
                <a:solidFill>
                  <a:schemeClr val="tx1"/>
                </a:solidFill>
                <a:latin typeface="Arial" charset="0"/>
              </a:defRPr>
            </a:lvl9pPr>
          </a:lstStyle>
          <a:p>
            <a:pPr eaLnBrk="1" hangingPunct="1"/>
            <a:fld id="{29CF3B69-2C5C-4EDF-91F3-B3B605555DD4}" type="slidenum">
              <a:rPr lang="it-IT" smtClean="0"/>
              <a:pPr eaLnBrk="1" hangingPunct="1"/>
              <a:t>20</a:t>
            </a:fld>
            <a:endParaRPr lang="it-IT"/>
          </a:p>
        </p:txBody>
      </p:sp>
    </p:spTree>
    <p:extLst>
      <p:ext uri="{BB962C8B-B14F-4D97-AF65-F5344CB8AC3E}">
        <p14:creationId xmlns:p14="http://schemas.microsoft.com/office/powerpoint/2010/main" val="403375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00C7C-EE59-31EB-05B5-A717226CB5A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52402D3-B721-12CE-2A4B-322BCC2A4BF4}"/>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5C077156-0265-C8DC-0067-59C3623592F8}"/>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2E78DD7E-0FCA-0353-7997-AAEF498E09E8}"/>
              </a:ext>
            </a:extLst>
          </p:cNvPr>
          <p:cNvSpPr>
            <a:spLocks noGrp="1"/>
          </p:cNvSpPr>
          <p:nvPr>
            <p:ph type="sldNum" sz="quarter" idx="10"/>
          </p:nvPr>
        </p:nvSpPr>
        <p:spPr/>
        <p:txBody>
          <a:bodyPr/>
          <a:lstStyle/>
          <a:p>
            <a:fld id="{FD484942-5E76-4816-BCE8-136B6913CC82}" type="slidenum">
              <a:rPr lang="it-IT" smtClean="0"/>
              <a:pPr/>
              <a:t>2</a:t>
            </a:fld>
            <a:endParaRPr lang="it-IT"/>
          </a:p>
        </p:txBody>
      </p:sp>
      <p:sp>
        <p:nvSpPr>
          <p:cNvPr id="5" name="Segnaposto piè di pagina 4">
            <a:extLst>
              <a:ext uri="{FF2B5EF4-FFF2-40B4-BE49-F238E27FC236}">
                <a16:creationId xmlns:a16="http://schemas.microsoft.com/office/drawing/2014/main" id="{31BC1F1E-51DB-338F-3C6B-1B31FF0C09BE}"/>
              </a:ext>
            </a:extLst>
          </p:cNvPr>
          <p:cNvSpPr>
            <a:spLocks noGrp="1"/>
          </p:cNvSpPr>
          <p:nvPr>
            <p:ph type="ftr" sz="quarter" idx="11"/>
          </p:nvPr>
        </p:nvSpPr>
        <p:spPr/>
        <p:txBody>
          <a:bodyPr/>
          <a:lstStyle/>
          <a:p>
            <a:r>
              <a:rPr lang="it-IT"/>
              <a:t>R &amp; MQ - Carlo Cosmelli</a:t>
            </a:r>
          </a:p>
        </p:txBody>
      </p:sp>
    </p:spTree>
    <p:extLst>
      <p:ext uri="{BB962C8B-B14F-4D97-AF65-F5344CB8AC3E}">
        <p14:creationId xmlns:p14="http://schemas.microsoft.com/office/powerpoint/2010/main" val="2996949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21</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3044092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22</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44222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23</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1157400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24" name="Google Shape;124;p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27924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AB2A4E7-12C1-191F-2DD3-D01704FC7F31}"/>
            </a:ext>
          </a:extLst>
        </p:cNvPr>
        <p:cNvGrpSpPr/>
        <p:nvPr/>
      </p:nvGrpSpPr>
      <p:grpSpPr>
        <a:xfrm>
          <a:off x="0" y="0"/>
          <a:ext cx="0" cy="0"/>
          <a:chOff x="0" y="0"/>
          <a:chExt cx="0" cy="0"/>
        </a:xfrm>
      </p:grpSpPr>
      <p:sp>
        <p:nvSpPr>
          <p:cNvPr id="123" name="Google Shape;123;p2:notes">
            <a:extLst>
              <a:ext uri="{FF2B5EF4-FFF2-40B4-BE49-F238E27FC236}">
                <a16:creationId xmlns:a16="http://schemas.microsoft.com/office/drawing/2014/main" id="{BC8D7531-D408-D90A-3471-9764B44FF5D2}"/>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24" name="Google Shape;124;p2:notes">
            <a:extLst>
              <a:ext uri="{FF2B5EF4-FFF2-40B4-BE49-F238E27FC236}">
                <a16:creationId xmlns:a16="http://schemas.microsoft.com/office/drawing/2014/main" id="{4EA036D9-95A0-893E-55CC-C3D69CDF65AD}"/>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2475903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E661169-907D-3C67-0A95-C10F6A314157}"/>
            </a:ext>
          </a:extLst>
        </p:cNvPr>
        <p:cNvGrpSpPr/>
        <p:nvPr/>
      </p:nvGrpSpPr>
      <p:grpSpPr>
        <a:xfrm>
          <a:off x="0" y="0"/>
          <a:ext cx="0" cy="0"/>
          <a:chOff x="0" y="0"/>
          <a:chExt cx="0" cy="0"/>
        </a:xfrm>
      </p:grpSpPr>
      <p:sp>
        <p:nvSpPr>
          <p:cNvPr id="123" name="Google Shape;123;p2:notes">
            <a:extLst>
              <a:ext uri="{FF2B5EF4-FFF2-40B4-BE49-F238E27FC236}">
                <a16:creationId xmlns:a16="http://schemas.microsoft.com/office/drawing/2014/main" id="{2C1D913B-D46E-3153-5CB1-ACF55BBFC029}"/>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24" name="Google Shape;124;p2:notes">
            <a:extLst>
              <a:ext uri="{FF2B5EF4-FFF2-40B4-BE49-F238E27FC236}">
                <a16:creationId xmlns:a16="http://schemas.microsoft.com/office/drawing/2014/main" id="{14A9CD9B-BB77-26E1-1DAD-601D9CD74C50}"/>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3149890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208" name="Google Shape;208;p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7: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dirty="0"/>
          </a:p>
        </p:txBody>
      </p:sp>
      <p:sp>
        <p:nvSpPr>
          <p:cNvPr id="331" name="Google Shape;331;p1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8: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340" name="Google Shape;340;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9: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349" name="Google Shape;349;p1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71E8-CA85-135B-9474-56114612525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10191AC-5579-93FB-70B2-103EA6681BAF}"/>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10CD4C13-AF02-D6A5-26CF-474B1DB9E020}"/>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666CC6ED-EDB0-AC83-002E-3C9935F9F8F2}"/>
              </a:ext>
            </a:extLst>
          </p:cNvPr>
          <p:cNvSpPr>
            <a:spLocks noGrp="1"/>
          </p:cNvSpPr>
          <p:nvPr>
            <p:ph type="sldNum" sz="quarter" idx="10"/>
          </p:nvPr>
        </p:nvSpPr>
        <p:spPr/>
        <p:txBody>
          <a:bodyPr/>
          <a:lstStyle/>
          <a:p>
            <a:fld id="{FD484942-5E76-4816-BCE8-136B6913CC82}" type="slidenum">
              <a:rPr lang="it-IT" smtClean="0"/>
              <a:pPr/>
              <a:t>3</a:t>
            </a:fld>
            <a:endParaRPr lang="it-IT"/>
          </a:p>
        </p:txBody>
      </p:sp>
      <p:sp>
        <p:nvSpPr>
          <p:cNvPr id="5" name="Segnaposto piè di pagina 4">
            <a:extLst>
              <a:ext uri="{FF2B5EF4-FFF2-40B4-BE49-F238E27FC236}">
                <a16:creationId xmlns:a16="http://schemas.microsoft.com/office/drawing/2014/main" id="{4F0A8298-9A7A-ADF8-A75E-D6BC5286AAE5}"/>
              </a:ext>
            </a:extLst>
          </p:cNvPr>
          <p:cNvSpPr>
            <a:spLocks noGrp="1"/>
          </p:cNvSpPr>
          <p:nvPr>
            <p:ph type="ftr" sz="quarter" idx="11"/>
          </p:nvPr>
        </p:nvSpPr>
        <p:spPr/>
        <p:txBody>
          <a:bodyPr/>
          <a:lstStyle/>
          <a:p>
            <a:r>
              <a:rPr lang="it-IT"/>
              <a:t>R &amp; MQ - Carlo Cosmelli</a:t>
            </a:r>
          </a:p>
        </p:txBody>
      </p:sp>
    </p:spTree>
    <p:extLst>
      <p:ext uri="{BB962C8B-B14F-4D97-AF65-F5344CB8AC3E}">
        <p14:creationId xmlns:p14="http://schemas.microsoft.com/office/powerpoint/2010/main" val="3095873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369" name="Google Shape;369;p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1: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384" name="Google Shape;384;p2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394" name="Google Shape;394;p2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4: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23" name="Google Shape;423;p2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5: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6: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58" name="Google Shape;458;p2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65: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39</a:t>
            </a:fld>
            <a:endParaRPr sz="1300" b="0">
              <a:solidFill>
                <a:schemeClr val="dk1"/>
              </a:solidFill>
              <a:latin typeface="Arial"/>
              <a:ea typeface="Arial"/>
              <a:cs typeface="Arial"/>
              <a:sym typeface="Arial"/>
            </a:endParaRPr>
          </a:p>
        </p:txBody>
      </p:sp>
      <p:sp>
        <p:nvSpPr>
          <p:cNvPr id="894" name="Google Shape;894;p6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895" name="Google Shape;895;p65: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66: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41</a:t>
            </a:fld>
            <a:endParaRPr sz="1300" b="0">
              <a:solidFill>
                <a:schemeClr val="dk1"/>
              </a:solidFill>
              <a:latin typeface="Arial"/>
              <a:ea typeface="Arial"/>
              <a:cs typeface="Arial"/>
              <a:sym typeface="Arial"/>
            </a:endParaRPr>
          </a:p>
        </p:txBody>
      </p:sp>
      <p:sp>
        <p:nvSpPr>
          <p:cNvPr id="906" name="Google Shape;906;p6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07" name="Google Shape;907;p66: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67: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42</a:t>
            </a:fld>
            <a:endParaRPr sz="1300" b="0">
              <a:solidFill>
                <a:schemeClr val="dk1"/>
              </a:solidFill>
              <a:latin typeface="Arial"/>
              <a:ea typeface="Arial"/>
              <a:cs typeface="Arial"/>
              <a:sym typeface="Arial"/>
            </a:endParaRPr>
          </a:p>
        </p:txBody>
      </p:sp>
      <p:sp>
        <p:nvSpPr>
          <p:cNvPr id="914" name="Google Shape;914;p6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15" name="Google Shape;915;p67: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68: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43</a:t>
            </a:fld>
            <a:endParaRPr sz="1300" b="0">
              <a:solidFill>
                <a:schemeClr val="dk1"/>
              </a:solidFill>
              <a:latin typeface="Arial"/>
              <a:ea typeface="Arial"/>
              <a:cs typeface="Arial"/>
              <a:sym typeface="Arial"/>
            </a:endParaRPr>
          </a:p>
        </p:txBody>
      </p:sp>
      <p:sp>
        <p:nvSpPr>
          <p:cNvPr id="922" name="Google Shape;922;p6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23" name="Google Shape;923;p68: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D484942-5E76-4816-BCE8-136B6913CC82}" type="slidenum">
              <a:rPr lang="it-IT" smtClean="0"/>
              <a:pPr/>
              <a:t>4</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Tree>
    <p:extLst>
      <p:ext uri="{BB962C8B-B14F-4D97-AF65-F5344CB8AC3E}">
        <p14:creationId xmlns:p14="http://schemas.microsoft.com/office/powerpoint/2010/main" val="2287292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69: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44</a:t>
            </a:fld>
            <a:endParaRPr sz="1300" b="0">
              <a:solidFill>
                <a:schemeClr val="dk1"/>
              </a:solidFill>
              <a:latin typeface="Arial"/>
              <a:ea typeface="Arial"/>
              <a:cs typeface="Arial"/>
              <a:sym typeface="Arial"/>
            </a:endParaRPr>
          </a:p>
        </p:txBody>
      </p:sp>
      <p:sp>
        <p:nvSpPr>
          <p:cNvPr id="932" name="Google Shape;932;p6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33" name="Google Shape;933;p69: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70: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45</a:t>
            </a:fld>
            <a:endParaRPr sz="1300" b="0">
              <a:solidFill>
                <a:schemeClr val="dk1"/>
              </a:solidFill>
              <a:latin typeface="Arial"/>
              <a:ea typeface="Arial"/>
              <a:cs typeface="Arial"/>
              <a:sym typeface="Arial"/>
            </a:endParaRPr>
          </a:p>
        </p:txBody>
      </p:sp>
      <p:sp>
        <p:nvSpPr>
          <p:cNvPr id="942" name="Google Shape;942;p7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43" name="Google Shape;943;p70: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71: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46</a:t>
            </a:fld>
            <a:endParaRPr sz="1300" b="0">
              <a:solidFill>
                <a:schemeClr val="dk1"/>
              </a:solidFill>
              <a:latin typeface="Arial"/>
              <a:ea typeface="Arial"/>
              <a:cs typeface="Arial"/>
              <a:sym typeface="Arial"/>
            </a:endParaRPr>
          </a:p>
        </p:txBody>
      </p:sp>
      <p:sp>
        <p:nvSpPr>
          <p:cNvPr id="952" name="Google Shape;952;p7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53" name="Google Shape;953;p71: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2: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47</a:t>
            </a:fld>
            <a:endParaRPr sz="1300" b="0">
              <a:solidFill>
                <a:schemeClr val="dk1"/>
              </a:solidFill>
              <a:latin typeface="Arial"/>
              <a:ea typeface="Arial"/>
              <a:cs typeface="Arial"/>
              <a:sym typeface="Arial"/>
            </a:endParaRPr>
          </a:p>
        </p:txBody>
      </p:sp>
      <p:sp>
        <p:nvSpPr>
          <p:cNvPr id="962" name="Google Shape;962;p7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63" name="Google Shape;963;p72: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73: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48</a:t>
            </a:fld>
            <a:endParaRPr sz="1300" b="0">
              <a:solidFill>
                <a:schemeClr val="dk1"/>
              </a:solidFill>
              <a:latin typeface="Arial"/>
              <a:ea typeface="Arial"/>
              <a:cs typeface="Arial"/>
              <a:sym typeface="Arial"/>
            </a:endParaRPr>
          </a:p>
        </p:txBody>
      </p:sp>
      <p:sp>
        <p:nvSpPr>
          <p:cNvPr id="972" name="Google Shape;972;p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73" name="Google Shape;973;p73: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74: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49</a:t>
            </a:fld>
            <a:endParaRPr sz="1300" b="0">
              <a:solidFill>
                <a:schemeClr val="dk1"/>
              </a:solidFill>
              <a:latin typeface="Arial"/>
              <a:ea typeface="Arial"/>
              <a:cs typeface="Arial"/>
              <a:sym typeface="Arial"/>
            </a:endParaRPr>
          </a:p>
        </p:txBody>
      </p:sp>
      <p:sp>
        <p:nvSpPr>
          <p:cNvPr id="982" name="Google Shape;982;p7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83" name="Google Shape;983;p74: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75: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50</a:t>
            </a:fld>
            <a:endParaRPr sz="1300" b="0">
              <a:solidFill>
                <a:schemeClr val="dk1"/>
              </a:solidFill>
              <a:latin typeface="Arial"/>
              <a:ea typeface="Arial"/>
              <a:cs typeface="Arial"/>
              <a:sym typeface="Arial"/>
            </a:endParaRPr>
          </a:p>
        </p:txBody>
      </p:sp>
      <p:sp>
        <p:nvSpPr>
          <p:cNvPr id="992" name="Google Shape;992;p7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993" name="Google Shape;993;p75: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76: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51</a:t>
            </a:fld>
            <a:endParaRPr sz="1300" b="0">
              <a:solidFill>
                <a:schemeClr val="dk1"/>
              </a:solidFill>
              <a:latin typeface="Arial"/>
              <a:ea typeface="Arial"/>
              <a:cs typeface="Arial"/>
              <a:sym typeface="Arial"/>
            </a:endParaRPr>
          </a:p>
        </p:txBody>
      </p:sp>
      <p:sp>
        <p:nvSpPr>
          <p:cNvPr id="1002" name="Google Shape;1002;p7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1003" name="Google Shape;1003;p76: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77: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52</a:t>
            </a:fld>
            <a:endParaRPr sz="1300" b="0">
              <a:solidFill>
                <a:schemeClr val="dk1"/>
              </a:solidFill>
              <a:latin typeface="Arial"/>
              <a:ea typeface="Arial"/>
              <a:cs typeface="Arial"/>
              <a:sym typeface="Arial"/>
            </a:endParaRPr>
          </a:p>
        </p:txBody>
      </p:sp>
      <p:sp>
        <p:nvSpPr>
          <p:cNvPr id="1012" name="Google Shape;1012;p7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1013" name="Google Shape;1013;p77: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78: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53</a:t>
            </a:fld>
            <a:endParaRPr sz="1300" b="0">
              <a:solidFill>
                <a:schemeClr val="dk1"/>
              </a:solidFill>
              <a:latin typeface="Arial"/>
              <a:ea typeface="Arial"/>
              <a:cs typeface="Arial"/>
              <a:sym typeface="Arial"/>
            </a:endParaRPr>
          </a:p>
        </p:txBody>
      </p:sp>
      <p:sp>
        <p:nvSpPr>
          <p:cNvPr id="1022" name="Google Shape;1022;p7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1023" name="Google Shape;1023;p78: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D484942-5E76-4816-BCE8-136B6913CC82}" type="slidenum">
              <a:rPr lang="it-IT" smtClean="0"/>
              <a:pPr/>
              <a:t>5</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Tree>
    <p:extLst>
      <p:ext uri="{BB962C8B-B14F-4D97-AF65-F5344CB8AC3E}">
        <p14:creationId xmlns:p14="http://schemas.microsoft.com/office/powerpoint/2010/main" val="2287292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79: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54</a:t>
            </a:fld>
            <a:endParaRPr sz="1300" b="0">
              <a:solidFill>
                <a:schemeClr val="dk1"/>
              </a:solidFill>
              <a:latin typeface="Arial"/>
              <a:ea typeface="Arial"/>
              <a:cs typeface="Arial"/>
              <a:sym typeface="Arial"/>
            </a:endParaRPr>
          </a:p>
        </p:txBody>
      </p:sp>
      <p:sp>
        <p:nvSpPr>
          <p:cNvPr id="1032" name="Google Shape;1032;p7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1033" name="Google Shape;1033;p79: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80: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sz="1300" b="0">
                <a:solidFill>
                  <a:schemeClr val="dk1"/>
                </a:solidFill>
                <a:latin typeface="Arial"/>
                <a:ea typeface="Arial"/>
                <a:cs typeface="Arial"/>
                <a:sym typeface="Arial"/>
              </a:rPr>
              <a:t>55</a:t>
            </a:fld>
            <a:endParaRPr sz="1300" b="0">
              <a:solidFill>
                <a:schemeClr val="dk1"/>
              </a:solidFill>
              <a:latin typeface="Arial"/>
              <a:ea typeface="Arial"/>
              <a:cs typeface="Arial"/>
              <a:sym typeface="Arial"/>
            </a:endParaRPr>
          </a:p>
        </p:txBody>
      </p:sp>
      <p:sp>
        <p:nvSpPr>
          <p:cNvPr id="1042" name="Google Shape;1042;p8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1043" name="Google Shape;1043;p80: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36B6BD3B-97CE-16C1-0B34-EB84A89FACFB}"/>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82F5D4B5-E85C-E1E7-9CB8-A89D9FBAD5B0}"/>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1F9B1F1E-FC37-1A72-BFC7-A1E75451BEB5}"/>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358618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EF4CF555-2FA8-5DDF-0D74-63ADF09B520F}"/>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6F84A0EB-AB14-087E-3380-9B50E7C01658}"/>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500293BF-7330-3A46-4D48-DE6B96E0DC42}"/>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2208753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8: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506" name="Google Shape;506;p2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9: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525" name="Google Shape;525;p2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0: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539" name="Google Shape;539;p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925F4CD2-E16E-C777-E6C2-BD95595DF604}"/>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830DCFDE-5EE2-FC03-5641-947A26349849}"/>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2E1BD158-134F-0BE6-4004-A4878A015842}"/>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446101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CAA942A8-B4B6-A47E-7D5C-E85AA0118849}"/>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0174DBAD-1992-A568-37DB-E730B2779DBE}"/>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C9C492E9-4A03-ACFD-D65C-9D0C3542295D}"/>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4110183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9C3656D0-6898-B204-F730-86AC0478CE64}"/>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FDF6875A-16DB-F1DD-36AE-7763CA117CB3}"/>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56EE793C-7A9D-AA81-06C9-FBAB1C1C78E3}"/>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287589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a:extLst>
            <a:ext uri="{FF2B5EF4-FFF2-40B4-BE49-F238E27FC236}">
              <a16:creationId xmlns:a16="http://schemas.microsoft.com/office/drawing/2014/main" id="{AFC1E73E-E2DF-EDE2-E975-E2E49786C1DA}"/>
            </a:ext>
          </a:extLst>
        </p:cNvPr>
        <p:cNvGrpSpPr/>
        <p:nvPr/>
      </p:nvGrpSpPr>
      <p:grpSpPr>
        <a:xfrm>
          <a:off x="0" y="0"/>
          <a:ext cx="0" cy="0"/>
          <a:chOff x="0" y="0"/>
          <a:chExt cx="0" cy="0"/>
        </a:xfrm>
      </p:grpSpPr>
      <p:sp>
        <p:nvSpPr>
          <p:cNvPr id="143" name="Google Shape;143;p4:notes">
            <a:extLst>
              <a:ext uri="{FF2B5EF4-FFF2-40B4-BE49-F238E27FC236}">
                <a16:creationId xmlns:a16="http://schemas.microsoft.com/office/drawing/2014/main" id="{8ABDF82A-2F48-C5DA-3795-B0B46D7A99D9}"/>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44" name="Google Shape;144;p4:notes">
            <a:extLst>
              <a:ext uri="{FF2B5EF4-FFF2-40B4-BE49-F238E27FC236}">
                <a16:creationId xmlns:a16="http://schemas.microsoft.com/office/drawing/2014/main" id="{7B39056B-0385-14C8-591C-C32530C8564C}"/>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344321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F922857A-E6A9-FE87-37E4-3E116BF672AE}"/>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95260C65-FC92-E35D-2FE0-FA7AC704996A}"/>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A35F4E49-F162-A2C9-7496-AF025A7F299A}"/>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976543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C1552D9A-3C34-027E-F68A-52502FF3961B}"/>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A494E981-77C8-1DFF-D01B-F9963481F776}"/>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135247C8-FC9B-5F7F-D803-7183112F934E}"/>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0450538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9637C83-6DA8-EBF9-CB18-E3A32E6E645E}"/>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1D077170-124A-5E9A-A5AD-A01A4248CE81}"/>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0B0A2546-A8E8-CF17-9426-3A65E12E2314}"/>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32725149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9685CC5-A74A-2378-A788-A8BC5B3D46AF}"/>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B04B6DC0-F8D0-B09A-77B3-B8FE11953C9C}"/>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D88591DC-E1D2-0D4C-CE10-5F56FA57AEFE}"/>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28495604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7D2CC90-719A-FB01-1FBB-59DBEB878DDC}"/>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5925092B-83E8-36EB-76AE-30512A02C920}"/>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90218849-6B87-30EC-78A5-A3C5966B112E}"/>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28585537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0287390-EB06-1AD9-7849-C0090C237C36}"/>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8183B8A4-CAC5-5E76-8125-4534495E2DD4}"/>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AEA5B421-1C5B-6DDB-BC2A-158121A55245}"/>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262879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F56D5A56-34B9-1BFA-87A4-681EB4EF45A1}"/>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A207894E-1EEA-FACE-0BF2-ED67E11834A9}"/>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C9C2FA24-2143-AABB-A5BE-D94BB07388BE}"/>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4302499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F01AE84-2A1A-A968-E1CA-B99A13ED027B}"/>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2503D0AB-AB42-C5D4-6FC0-CDE9F00F66D6}"/>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152EC3D4-016C-9673-4411-D7BAE62234F2}"/>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916979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E2AF70F5-C08F-A0FC-3BC5-8EFCFEAE498B}"/>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6DB2BBED-6133-0FD4-AA98-2B6AAB9C2C42}"/>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D621E8B4-8638-F964-5D4D-4BF4E9EB558A}"/>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6884959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CF062495-EC3D-8B10-E79F-C6B264F7281D}"/>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85312650-0803-814D-2ED1-9EFD4C8F35AB}"/>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591F8188-EBB7-2751-CEB6-A53F5AC0FD74}"/>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37090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D47B-FAFF-DC5B-00BE-6A1504297D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9B3F8DA-A25C-C93F-A9FF-86EE68B32616}"/>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8DA6BF10-3BCB-05F3-76DA-6C1AA87CFA8D}"/>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0090FBF0-1C79-011C-BC67-02E3B4612973}"/>
              </a:ext>
            </a:extLst>
          </p:cNvPr>
          <p:cNvSpPr>
            <a:spLocks noGrp="1"/>
          </p:cNvSpPr>
          <p:nvPr>
            <p:ph type="sldNum" sz="quarter" idx="10"/>
          </p:nvPr>
        </p:nvSpPr>
        <p:spPr/>
        <p:txBody>
          <a:bodyPr/>
          <a:lstStyle/>
          <a:p>
            <a:fld id="{FD484942-5E76-4816-BCE8-136B6913CC82}" type="slidenum">
              <a:rPr lang="it-IT" smtClean="0"/>
              <a:pPr/>
              <a:t>7</a:t>
            </a:fld>
            <a:endParaRPr lang="it-IT"/>
          </a:p>
        </p:txBody>
      </p:sp>
      <p:sp>
        <p:nvSpPr>
          <p:cNvPr id="5" name="Segnaposto piè di pagina 4">
            <a:extLst>
              <a:ext uri="{FF2B5EF4-FFF2-40B4-BE49-F238E27FC236}">
                <a16:creationId xmlns:a16="http://schemas.microsoft.com/office/drawing/2014/main" id="{EAD17814-36F6-1CE8-1EEB-C26F29B158C8}"/>
              </a:ext>
            </a:extLst>
          </p:cNvPr>
          <p:cNvSpPr>
            <a:spLocks noGrp="1"/>
          </p:cNvSpPr>
          <p:nvPr>
            <p:ph type="ftr" sz="quarter" idx="11"/>
          </p:nvPr>
        </p:nvSpPr>
        <p:spPr/>
        <p:txBody>
          <a:bodyPr/>
          <a:lstStyle/>
          <a:p>
            <a:r>
              <a:rPr lang="it-IT"/>
              <a:t>R &amp; MQ - Carlo Cosmelli</a:t>
            </a:r>
          </a:p>
        </p:txBody>
      </p:sp>
    </p:spTree>
    <p:extLst>
      <p:ext uri="{BB962C8B-B14F-4D97-AF65-F5344CB8AC3E}">
        <p14:creationId xmlns:p14="http://schemas.microsoft.com/office/powerpoint/2010/main" val="1287390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8928EE37-9288-548F-F730-42196CB52F58}"/>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431F5EB8-A3F3-5CD5-9E6C-5EDC5220A0A4}"/>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51F4B530-7FE7-F535-267B-B54BB7A0E208}"/>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33322635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386DE368-9D90-6E29-3573-6F90D3EC0092}"/>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6F48E93C-727D-6C98-B00C-2E858ED3F41F}"/>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804F0C99-7408-2B7A-E735-7B640D389171}"/>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791480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54A5D186-F125-3349-B95B-7BFE5F0ABDD4}"/>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E7FC5A43-9241-8909-8A7C-873F92E4D7AD}"/>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23DEEABD-A105-DA9E-6379-5189412E0EF3}"/>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34208410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DEDCB958-7B12-C114-F621-E1DA841F6C8B}"/>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3A797C76-818A-46AD-F243-6B56751967A4}"/>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553AB88E-6439-161D-A56D-46CB1E51E654}"/>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40173978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A63CCB42-C258-EC4D-E0D9-4274F749F6FE}"/>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97C99A97-BAF7-FE56-CBDD-768EE220E888}"/>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dirty="0"/>
          </a:p>
        </p:txBody>
      </p:sp>
      <p:sp>
        <p:nvSpPr>
          <p:cNvPr id="437" name="Google Shape;437;p25:notes">
            <a:extLst>
              <a:ext uri="{FF2B5EF4-FFF2-40B4-BE49-F238E27FC236}">
                <a16:creationId xmlns:a16="http://schemas.microsoft.com/office/drawing/2014/main" id="{4D7CE2C8-A9CB-2770-11C3-2AF19CCB9A69}"/>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3267354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3821A48F-D4A2-B9E8-9B1C-839EEB9EAD98}"/>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D3284495-518F-48BD-4039-C25F15FE5536}"/>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EFAF97C0-B4B0-9E2D-887F-5A26A9B0A939}"/>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12174379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a:extLst>
            <a:ext uri="{FF2B5EF4-FFF2-40B4-BE49-F238E27FC236}">
              <a16:creationId xmlns:a16="http://schemas.microsoft.com/office/drawing/2014/main" id="{FBB02855-B0DF-D1C3-5CEE-51512FFA286C}"/>
            </a:ext>
          </a:extLst>
        </p:cNvPr>
        <p:cNvGrpSpPr/>
        <p:nvPr/>
      </p:nvGrpSpPr>
      <p:grpSpPr>
        <a:xfrm>
          <a:off x="0" y="0"/>
          <a:ext cx="0" cy="0"/>
          <a:chOff x="0" y="0"/>
          <a:chExt cx="0" cy="0"/>
        </a:xfrm>
      </p:grpSpPr>
      <p:sp>
        <p:nvSpPr>
          <p:cNvPr id="436" name="Google Shape;436;p25:notes">
            <a:extLst>
              <a:ext uri="{FF2B5EF4-FFF2-40B4-BE49-F238E27FC236}">
                <a16:creationId xmlns:a16="http://schemas.microsoft.com/office/drawing/2014/main" id="{0C0E38F6-25F2-3BA7-02AA-2982115F1E30}"/>
              </a:ext>
            </a:extLst>
          </p:cNvPr>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437" name="Google Shape;437;p25:notes">
            <a:extLst>
              <a:ext uri="{FF2B5EF4-FFF2-40B4-BE49-F238E27FC236}">
                <a16:creationId xmlns:a16="http://schemas.microsoft.com/office/drawing/2014/main" id="{259EF2FF-7FC9-3323-87AC-E6717BA2191F}"/>
              </a:ext>
            </a:extLst>
          </p:cNvPr>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extLst>
      <p:ext uri="{BB962C8B-B14F-4D97-AF65-F5344CB8AC3E}">
        <p14:creationId xmlns:p14="http://schemas.microsoft.com/office/powerpoint/2010/main" val="35408228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0488" y="744538"/>
            <a:ext cx="6616700" cy="3722687"/>
          </a:xfrm>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49ED8F-1D13-4C5F-AE7F-0247212C6A2D}" type="slidenum">
              <a:rPr lang="it-IT" altLang="it-IT" smtClean="0"/>
              <a:pPr/>
              <a:t>83</a:t>
            </a:fld>
            <a:endParaRPr lang="it-IT" altLang="it-IT"/>
          </a:p>
        </p:txBody>
      </p:sp>
    </p:spTree>
    <p:extLst>
      <p:ext uri="{BB962C8B-B14F-4D97-AF65-F5344CB8AC3E}">
        <p14:creationId xmlns:p14="http://schemas.microsoft.com/office/powerpoint/2010/main" val="35580020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0488" y="744538"/>
            <a:ext cx="6616700" cy="3722687"/>
          </a:xfrm>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49ED8F-1D13-4C5F-AE7F-0247212C6A2D}" type="slidenum">
              <a:rPr lang="it-IT" altLang="it-IT" smtClean="0"/>
              <a:pPr/>
              <a:t>85</a:t>
            </a:fld>
            <a:endParaRPr lang="it-IT" altLang="it-IT"/>
          </a:p>
        </p:txBody>
      </p:sp>
    </p:spTree>
    <p:extLst>
      <p:ext uri="{BB962C8B-B14F-4D97-AF65-F5344CB8AC3E}">
        <p14:creationId xmlns:p14="http://schemas.microsoft.com/office/powerpoint/2010/main" val="19894917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0488" y="744538"/>
            <a:ext cx="6616700" cy="3722687"/>
          </a:xfrm>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84942-5E76-4816-BCE8-136B6913CC82}"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rPr>
              <a:t>R &amp; MQ - Carlo Cosmelli</a:t>
            </a:r>
          </a:p>
        </p:txBody>
      </p:sp>
    </p:spTree>
    <p:extLst>
      <p:ext uri="{BB962C8B-B14F-4D97-AF65-F5344CB8AC3E}">
        <p14:creationId xmlns:p14="http://schemas.microsoft.com/office/powerpoint/2010/main" val="631738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8</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12598007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piè di pagina 3"/>
          <p:cNvSpPr>
            <a:spLocks noGrp="1"/>
          </p:cNvSpPr>
          <p:nvPr>
            <p:ph type="ftr" sz="quarter" idx="4"/>
          </p:nvPr>
        </p:nvSpPr>
        <p:spPr/>
        <p:txBody>
          <a:bodyPr/>
          <a:lstStyle/>
          <a:p>
            <a:r>
              <a:rPr lang="it-IT"/>
              <a:t>R &amp; MQ - Carlo Cosmelli</a:t>
            </a:r>
          </a:p>
        </p:txBody>
      </p:sp>
      <p:sp>
        <p:nvSpPr>
          <p:cNvPr id="5" name="Segnaposto numero diapositiva 4"/>
          <p:cNvSpPr>
            <a:spLocks noGrp="1"/>
          </p:cNvSpPr>
          <p:nvPr>
            <p:ph type="sldNum" sz="quarter" idx="5"/>
          </p:nvPr>
        </p:nvSpPr>
        <p:spPr/>
        <p:txBody>
          <a:bodyPr/>
          <a:lstStyle/>
          <a:p>
            <a:fld id="{FD484942-5E76-4816-BCE8-136B6913CC82}" type="slidenum">
              <a:rPr lang="it-IT" smtClean="0"/>
              <a:pPr/>
              <a:t>99</a:t>
            </a:fld>
            <a:endParaRPr lang="it-IT"/>
          </a:p>
        </p:txBody>
      </p:sp>
    </p:spTree>
    <p:extLst>
      <p:ext uri="{BB962C8B-B14F-4D97-AF65-F5344CB8AC3E}">
        <p14:creationId xmlns:p14="http://schemas.microsoft.com/office/powerpoint/2010/main" val="15620239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3FC02-8052-7B56-ED29-387CA41844D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FF1CD7-2FBE-5A59-F472-E5FA3250AA7D}"/>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C2C5AC91-7733-7CA2-FB8D-7E12AE061798}"/>
              </a:ext>
            </a:extLst>
          </p:cNvPr>
          <p:cNvSpPr>
            <a:spLocks noGrp="1"/>
          </p:cNvSpPr>
          <p:nvPr>
            <p:ph type="body" idx="1"/>
          </p:nvPr>
        </p:nvSpPr>
        <p:spPr/>
        <p:txBody>
          <a:bodyPr/>
          <a:lstStyle/>
          <a:p>
            <a:endParaRPr lang="it-IT" dirty="0"/>
          </a:p>
        </p:txBody>
      </p:sp>
      <p:sp>
        <p:nvSpPr>
          <p:cNvPr id="4" name="Segnaposto piè di pagina 3">
            <a:extLst>
              <a:ext uri="{FF2B5EF4-FFF2-40B4-BE49-F238E27FC236}">
                <a16:creationId xmlns:a16="http://schemas.microsoft.com/office/drawing/2014/main" id="{D2564A9B-1E5E-B749-4D3A-BE8CC6F5A23F}"/>
              </a:ext>
            </a:extLst>
          </p:cNvPr>
          <p:cNvSpPr>
            <a:spLocks noGrp="1"/>
          </p:cNvSpPr>
          <p:nvPr>
            <p:ph type="ftr" sz="quarter" idx="4"/>
          </p:nvPr>
        </p:nvSpPr>
        <p:spPr/>
        <p:txBody>
          <a:bodyPr/>
          <a:lstStyle/>
          <a:p>
            <a:r>
              <a:rPr lang="it-IT"/>
              <a:t>R &amp; MQ - Carlo Cosmelli</a:t>
            </a:r>
          </a:p>
        </p:txBody>
      </p:sp>
      <p:sp>
        <p:nvSpPr>
          <p:cNvPr id="5" name="Segnaposto numero diapositiva 4">
            <a:extLst>
              <a:ext uri="{FF2B5EF4-FFF2-40B4-BE49-F238E27FC236}">
                <a16:creationId xmlns:a16="http://schemas.microsoft.com/office/drawing/2014/main" id="{B94712A3-4992-C6C2-C93E-4D4A28F932B7}"/>
              </a:ext>
            </a:extLst>
          </p:cNvPr>
          <p:cNvSpPr>
            <a:spLocks noGrp="1"/>
          </p:cNvSpPr>
          <p:nvPr>
            <p:ph type="sldNum" sz="quarter" idx="5"/>
          </p:nvPr>
        </p:nvSpPr>
        <p:spPr/>
        <p:txBody>
          <a:bodyPr/>
          <a:lstStyle/>
          <a:p>
            <a:fld id="{FD484942-5E76-4816-BCE8-136B6913CC82}" type="slidenum">
              <a:rPr lang="it-IT" smtClean="0"/>
              <a:pPr/>
              <a:t>100</a:t>
            </a:fld>
            <a:endParaRPr lang="it-IT"/>
          </a:p>
        </p:txBody>
      </p:sp>
    </p:spTree>
    <p:extLst>
      <p:ext uri="{BB962C8B-B14F-4D97-AF65-F5344CB8AC3E}">
        <p14:creationId xmlns:p14="http://schemas.microsoft.com/office/powerpoint/2010/main" val="36474821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F3EA1-2048-17AD-A0D1-426C8BD65D3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857C21C-C5F3-74AC-50E5-18461A1A0850}"/>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95371EB3-765D-8457-C2F7-AC22B85CDF8C}"/>
              </a:ext>
            </a:extLst>
          </p:cNvPr>
          <p:cNvSpPr>
            <a:spLocks noGrp="1"/>
          </p:cNvSpPr>
          <p:nvPr>
            <p:ph type="body" idx="1"/>
          </p:nvPr>
        </p:nvSpPr>
        <p:spPr/>
        <p:txBody>
          <a:bodyPr/>
          <a:lstStyle/>
          <a:p>
            <a:endParaRPr lang="it-IT" dirty="0"/>
          </a:p>
        </p:txBody>
      </p:sp>
      <p:sp>
        <p:nvSpPr>
          <p:cNvPr id="4" name="Segnaposto piè di pagina 3">
            <a:extLst>
              <a:ext uri="{FF2B5EF4-FFF2-40B4-BE49-F238E27FC236}">
                <a16:creationId xmlns:a16="http://schemas.microsoft.com/office/drawing/2014/main" id="{4D7AC007-CE8A-6388-E99D-1B9A63404057}"/>
              </a:ext>
            </a:extLst>
          </p:cNvPr>
          <p:cNvSpPr>
            <a:spLocks noGrp="1"/>
          </p:cNvSpPr>
          <p:nvPr>
            <p:ph type="ftr" sz="quarter" idx="4"/>
          </p:nvPr>
        </p:nvSpPr>
        <p:spPr/>
        <p:txBody>
          <a:bodyPr/>
          <a:lstStyle/>
          <a:p>
            <a:r>
              <a:rPr lang="it-IT"/>
              <a:t>R &amp; MQ - Carlo Cosmelli</a:t>
            </a:r>
          </a:p>
        </p:txBody>
      </p:sp>
      <p:sp>
        <p:nvSpPr>
          <p:cNvPr id="5" name="Segnaposto numero diapositiva 4">
            <a:extLst>
              <a:ext uri="{FF2B5EF4-FFF2-40B4-BE49-F238E27FC236}">
                <a16:creationId xmlns:a16="http://schemas.microsoft.com/office/drawing/2014/main" id="{5A0C6589-1B4B-A1CF-8716-D191484F80B8}"/>
              </a:ext>
            </a:extLst>
          </p:cNvPr>
          <p:cNvSpPr>
            <a:spLocks noGrp="1"/>
          </p:cNvSpPr>
          <p:nvPr>
            <p:ph type="sldNum" sz="quarter" idx="5"/>
          </p:nvPr>
        </p:nvSpPr>
        <p:spPr/>
        <p:txBody>
          <a:bodyPr/>
          <a:lstStyle/>
          <a:p>
            <a:fld id="{FD484942-5E76-4816-BCE8-136B6913CC82}" type="slidenum">
              <a:rPr lang="it-IT" smtClean="0"/>
              <a:pPr/>
              <a:t>101</a:t>
            </a:fld>
            <a:endParaRPr lang="it-IT"/>
          </a:p>
        </p:txBody>
      </p:sp>
    </p:spTree>
    <p:extLst>
      <p:ext uri="{BB962C8B-B14F-4D97-AF65-F5344CB8AC3E}">
        <p14:creationId xmlns:p14="http://schemas.microsoft.com/office/powerpoint/2010/main" val="8316086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6B2A-105B-87DB-A6FA-5097C69F9B6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87C9590-3EA5-0827-EBDB-272DEC6681BF}"/>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82D21502-2700-5104-5851-8F97B3BFD513}"/>
              </a:ext>
            </a:extLst>
          </p:cNvPr>
          <p:cNvSpPr>
            <a:spLocks noGrp="1"/>
          </p:cNvSpPr>
          <p:nvPr>
            <p:ph type="body" idx="1"/>
          </p:nvPr>
        </p:nvSpPr>
        <p:spPr/>
        <p:txBody>
          <a:bodyPr/>
          <a:lstStyle/>
          <a:p>
            <a:endParaRPr lang="it-IT" dirty="0"/>
          </a:p>
        </p:txBody>
      </p:sp>
      <p:sp>
        <p:nvSpPr>
          <p:cNvPr id="4" name="Segnaposto piè di pagina 3">
            <a:extLst>
              <a:ext uri="{FF2B5EF4-FFF2-40B4-BE49-F238E27FC236}">
                <a16:creationId xmlns:a16="http://schemas.microsoft.com/office/drawing/2014/main" id="{F6BA7C4E-B556-F70D-71E8-B3C6F2EC2BE6}"/>
              </a:ext>
            </a:extLst>
          </p:cNvPr>
          <p:cNvSpPr>
            <a:spLocks noGrp="1"/>
          </p:cNvSpPr>
          <p:nvPr>
            <p:ph type="ftr" sz="quarter" idx="4"/>
          </p:nvPr>
        </p:nvSpPr>
        <p:spPr/>
        <p:txBody>
          <a:bodyPr/>
          <a:lstStyle/>
          <a:p>
            <a:r>
              <a:rPr lang="it-IT"/>
              <a:t>R &amp; MQ - Carlo Cosmelli</a:t>
            </a:r>
          </a:p>
        </p:txBody>
      </p:sp>
      <p:sp>
        <p:nvSpPr>
          <p:cNvPr id="5" name="Segnaposto numero diapositiva 4">
            <a:extLst>
              <a:ext uri="{FF2B5EF4-FFF2-40B4-BE49-F238E27FC236}">
                <a16:creationId xmlns:a16="http://schemas.microsoft.com/office/drawing/2014/main" id="{F96C7404-E3A3-D691-02A0-5F4D0BAF7957}"/>
              </a:ext>
            </a:extLst>
          </p:cNvPr>
          <p:cNvSpPr>
            <a:spLocks noGrp="1"/>
          </p:cNvSpPr>
          <p:nvPr>
            <p:ph type="sldNum" sz="quarter" idx="5"/>
          </p:nvPr>
        </p:nvSpPr>
        <p:spPr/>
        <p:txBody>
          <a:bodyPr/>
          <a:lstStyle/>
          <a:p>
            <a:fld id="{FD484942-5E76-4816-BCE8-136B6913CC82}" type="slidenum">
              <a:rPr lang="it-IT" smtClean="0"/>
              <a:pPr/>
              <a:t>102</a:t>
            </a:fld>
            <a:endParaRPr lang="it-IT"/>
          </a:p>
        </p:txBody>
      </p:sp>
    </p:spTree>
    <p:extLst>
      <p:ext uri="{BB962C8B-B14F-4D97-AF65-F5344CB8AC3E}">
        <p14:creationId xmlns:p14="http://schemas.microsoft.com/office/powerpoint/2010/main" val="10993267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D484942-5E76-4816-BCE8-136B6913CC82}" type="slidenum">
              <a:rPr lang="it-IT" smtClean="0"/>
              <a:pPr/>
              <a:t>103</a:t>
            </a:fld>
            <a:endParaRPr lang="it-IT" dirty="0"/>
          </a:p>
        </p:txBody>
      </p:sp>
      <p:sp>
        <p:nvSpPr>
          <p:cNvPr id="5" name="Segnaposto piè di pagina 4"/>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17795113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84EC-3DDE-D9D9-D976-DBED54E1EFF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A45CC2A-F3AC-539B-BBFF-9487E114FB02}"/>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CB05F010-328D-6DAF-814C-3C900E9062D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4FFB9B0-2528-E27B-5414-4CAACCB787A2}"/>
              </a:ext>
            </a:extLst>
          </p:cNvPr>
          <p:cNvSpPr>
            <a:spLocks noGrp="1"/>
          </p:cNvSpPr>
          <p:nvPr>
            <p:ph type="sldNum" sz="quarter" idx="10"/>
          </p:nvPr>
        </p:nvSpPr>
        <p:spPr/>
        <p:txBody>
          <a:bodyPr/>
          <a:lstStyle/>
          <a:p>
            <a:fld id="{FD484942-5E76-4816-BCE8-136B6913CC82}" type="slidenum">
              <a:rPr lang="it-IT" smtClean="0"/>
              <a:pPr/>
              <a:t>104</a:t>
            </a:fld>
            <a:endParaRPr lang="it-IT" dirty="0"/>
          </a:p>
        </p:txBody>
      </p:sp>
      <p:sp>
        <p:nvSpPr>
          <p:cNvPr id="5" name="Segnaposto piè di pagina 4">
            <a:extLst>
              <a:ext uri="{FF2B5EF4-FFF2-40B4-BE49-F238E27FC236}">
                <a16:creationId xmlns:a16="http://schemas.microsoft.com/office/drawing/2014/main" id="{615910A6-51CA-36A6-A815-15E67BF5DD7A}"/>
              </a:ext>
            </a:extLst>
          </p:cNvPr>
          <p:cNvSpPr>
            <a:spLocks noGrp="1"/>
          </p:cNvSpPr>
          <p:nvPr>
            <p:ph type="ftr" sz="quarter" idx="11"/>
          </p:nvPr>
        </p:nvSpPr>
        <p:spPr/>
        <p:txBody>
          <a:bodyPr/>
          <a:lstStyle/>
          <a:p>
            <a:r>
              <a:rPr lang="it-IT" dirty="0"/>
              <a:t>R &amp; MQ - Carlo Cosmelli</a:t>
            </a:r>
          </a:p>
        </p:txBody>
      </p:sp>
    </p:spTree>
    <p:extLst>
      <p:ext uri="{BB962C8B-B14F-4D97-AF65-F5344CB8AC3E}">
        <p14:creationId xmlns:p14="http://schemas.microsoft.com/office/powerpoint/2010/main" val="22422719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1: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672" name="Google Shape;672;p4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2: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680" name="Google Shape;680;p4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3: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688" name="Google Shape;688;p4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it-IT"/>
          </a:p>
        </p:txBody>
      </p:sp>
      <p:sp>
        <p:nvSpPr>
          <p:cNvPr id="707" name="Google Shape;707;p45: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708" name="Google Shape;708;p45:notes"/>
          <p:cNvSpPr txBox="1">
            <a:spLocks noGrp="1"/>
          </p:cNvSpPr>
          <p:nvPr>
            <p:ph type="ftr" idx="11"/>
          </p:nvPr>
        </p:nvSpPr>
        <p:spPr>
          <a:xfrm>
            <a:off x="0" y="9721106"/>
            <a:ext cx="3078427" cy="511731"/>
          </a:xfrm>
          <a:prstGeom prst="rect">
            <a:avLst/>
          </a:prstGeom>
          <a:noFill/>
          <a:ln>
            <a:noFill/>
          </a:ln>
        </p:spPr>
        <p:txBody>
          <a:bodyPr spcFirstLastPara="1" wrap="square" lIns="99075" tIns="49525" rIns="99075" bIns="49525" anchor="b" anchorCtr="0">
            <a:noAutofit/>
          </a:bodyPr>
          <a:lstStyle/>
          <a:p>
            <a:pPr marL="0" lvl="0" indent="0" algn="l" rtl="0">
              <a:spcBef>
                <a:spcPts val="0"/>
              </a:spcBef>
              <a:spcAft>
                <a:spcPts val="0"/>
              </a:spcAft>
              <a:buNone/>
            </a:pPr>
            <a:r>
              <a:rPr lang="it-IT">
                <a:latin typeface="Arial"/>
                <a:ea typeface="Arial"/>
                <a:cs typeface="Arial"/>
                <a:sym typeface="Arial"/>
              </a:rPr>
              <a:t>R &amp; MQ - Carlo Cosmelli</a:t>
            </a:r>
            <a:endParaRPr/>
          </a:p>
        </p:txBody>
      </p:sp>
      <p:sp>
        <p:nvSpPr>
          <p:cNvPr id="709" name="Google Shape;709;p45: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it-IT">
                <a:latin typeface="Arial"/>
                <a:ea typeface="Arial"/>
                <a:cs typeface="Arial"/>
                <a:sym typeface="Arial"/>
              </a:rPr>
              <a:t>110</a:t>
            </a:fld>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defTabSz="947867">
              <a:defRPr/>
            </a:pPr>
            <a:fld id="{FD484942-5E76-4816-BCE8-136B6913CC82}" type="slidenum">
              <a:rPr lang="it-IT">
                <a:solidFill>
                  <a:prstClr val="black"/>
                </a:solidFill>
                <a:latin typeface="Calibri"/>
              </a:rPr>
              <a:pPr defTabSz="947867">
                <a:defRPr/>
              </a:pPr>
              <a:t>9</a:t>
            </a:fld>
            <a:endParaRPr lang="it-IT" dirty="0">
              <a:solidFill>
                <a:prstClr val="black"/>
              </a:solidFill>
              <a:latin typeface="Calibri"/>
            </a:endParaRPr>
          </a:p>
        </p:txBody>
      </p:sp>
      <p:sp>
        <p:nvSpPr>
          <p:cNvPr id="5" name="Segnaposto piè di pagina 4"/>
          <p:cNvSpPr>
            <a:spLocks noGrp="1"/>
          </p:cNvSpPr>
          <p:nvPr>
            <p:ph type="ftr" sz="quarter" idx="11"/>
          </p:nvPr>
        </p:nvSpPr>
        <p:spPr/>
        <p:txBody>
          <a:bodyPr/>
          <a:lstStyle/>
          <a:p>
            <a:pPr defTabSz="947867">
              <a:defRPr/>
            </a:pPr>
            <a:r>
              <a:rPr lang="it-IT" dirty="0">
                <a:solidFill>
                  <a:prstClr val="black"/>
                </a:solidFill>
                <a:latin typeface="Calibri"/>
              </a:rPr>
              <a:t>R &amp; MQ - Carlo Cosmelli</a:t>
            </a:r>
          </a:p>
        </p:txBody>
      </p:sp>
    </p:spTree>
    <p:extLst>
      <p:ext uri="{BB962C8B-B14F-4D97-AF65-F5344CB8AC3E}">
        <p14:creationId xmlns:p14="http://schemas.microsoft.com/office/powerpoint/2010/main" val="17592676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81: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049" name="Google Shape;1049;p8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7: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737" name="Google Shape;737;p4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62: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865" name="Google Shape;865;p6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82: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058" name="Google Shape;1058;p8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83: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067" name="Google Shape;1067;p8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4: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077" name="Google Shape;1077;p84: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85: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087" name="Google Shape;1087;p8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86: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360"/>
              </a:spcBef>
              <a:spcAft>
                <a:spcPts val="0"/>
              </a:spcAft>
              <a:buNone/>
            </a:pPr>
            <a:endParaRPr/>
          </a:p>
        </p:txBody>
      </p:sp>
      <p:sp>
        <p:nvSpPr>
          <p:cNvPr id="1099" name="Google Shape;1099;p8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65A8801-AF24-40FA-A536-65EE4FDA8376}" type="datetime1">
              <a:rPr lang="it-IT" smtClean="0"/>
              <a:pPr/>
              <a:t>02/03/2026</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
        <p:nvSpPr>
          <p:cNvPr id="6" name="Segnaposto numero diapositiva 5"/>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3424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A764B8E-E252-4EC6-99BE-2FA8E8B02C4D}" type="datetime1">
              <a:rPr lang="it-IT" smtClean="0"/>
              <a:pPr/>
              <a:t>02/03/2026</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
        <p:nvSpPr>
          <p:cNvPr id="6" name="Segnaposto numero diapositiva 5"/>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414453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1"/>
            <a:ext cx="2057400" cy="329088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54781"/>
            <a:ext cx="6019800" cy="329088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614B50D-5186-4DB9-91E7-7B6D2F1C1A40}" type="datetime1">
              <a:rPr lang="it-IT" smtClean="0"/>
              <a:pPr/>
              <a:t>02/03/2026</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
        <p:nvSpPr>
          <p:cNvPr id="6" name="Segnaposto numero diapositiva 5"/>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4149526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4966C5E-846B-439F-AAE4-113E0F5F09D5}" type="datetime1">
              <a:rPr lang="it-IT" smtClean="0"/>
              <a:pPr/>
              <a:t>02/03/2026</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
        <p:nvSpPr>
          <p:cNvPr id="6" name="Segnaposto numero diapositiva 5"/>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330851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099AE5C5-3AF8-4A1B-95E5-DF470F99C7E0}" type="datetime1">
              <a:rPr lang="it-IT" smtClean="0"/>
              <a:pPr/>
              <a:t>02/03/2026</a:t>
            </a:fld>
            <a:endParaRPr lang="it-IT"/>
          </a:p>
        </p:txBody>
      </p:sp>
      <p:sp>
        <p:nvSpPr>
          <p:cNvPr id="5" name="Segnaposto piè di pagina 4"/>
          <p:cNvSpPr>
            <a:spLocks noGrp="1"/>
          </p:cNvSpPr>
          <p:nvPr>
            <p:ph type="ftr" sz="quarter" idx="11"/>
          </p:nvPr>
        </p:nvSpPr>
        <p:spPr/>
        <p:txBody>
          <a:bodyPr/>
          <a:lstStyle/>
          <a:p>
            <a:r>
              <a:rPr lang="it-IT"/>
              <a:t>R &amp; MQ - Carlo Cosmelli</a:t>
            </a:r>
          </a:p>
        </p:txBody>
      </p:sp>
      <p:sp>
        <p:nvSpPr>
          <p:cNvPr id="6" name="Segnaposto numero diapositiva 5"/>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247077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4BB3DB8-4615-4D2C-9B65-3F960FFB5824}" type="datetime1">
              <a:rPr lang="it-IT" smtClean="0"/>
              <a:pPr/>
              <a:t>02/03/2026</a:t>
            </a:fld>
            <a:endParaRPr lang="it-IT"/>
          </a:p>
        </p:txBody>
      </p:sp>
      <p:sp>
        <p:nvSpPr>
          <p:cNvPr id="6" name="Segnaposto piè di pagina 5"/>
          <p:cNvSpPr>
            <a:spLocks noGrp="1"/>
          </p:cNvSpPr>
          <p:nvPr>
            <p:ph type="ftr" sz="quarter" idx="11"/>
          </p:nvPr>
        </p:nvSpPr>
        <p:spPr/>
        <p:txBody>
          <a:bodyPr/>
          <a:lstStyle/>
          <a:p>
            <a:r>
              <a:rPr lang="it-IT"/>
              <a:t>R &amp; MQ - Carlo Cosmelli</a:t>
            </a:r>
          </a:p>
        </p:txBody>
      </p:sp>
      <p:sp>
        <p:nvSpPr>
          <p:cNvPr id="7" name="Segnaposto numero diapositiva 6"/>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97576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DE03391-B09D-4F0F-BC16-CEBD6B9742C8}" type="datetime1">
              <a:rPr lang="it-IT" smtClean="0"/>
              <a:pPr/>
              <a:t>02/03/2026</a:t>
            </a:fld>
            <a:endParaRPr lang="it-IT"/>
          </a:p>
        </p:txBody>
      </p:sp>
      <p:sp>
        <p:nvSpPr>
          <p:cNvPr id="8" name="Segnaposto piè di pagina 7"/>
          <p:cNvSpPr>
            <a:spLocks noGrp="1"/>
          </p:cNvSpPr>
          <p:nvPr>
            <p:ph type="ftr" sz="quarter" idx="11"/>
          </p:nvPr>
        </p:nvSpPr>
        <p:spPr/>
        <p:txBody>
          <a:bodyPr/>
          <a:lstStyle/>
          <a:p>
            <a:r>
              <a:rPr lang="it-IT"/>
              <a:t>R &amp; MQ - Carlo Cosmelli</a:t>
            </a:r>
          </a:p>
        </p:txBody>
      </p:sp>
      <p:sp>
        <p:nvSpPr>
          <p:cNvPr id="9" name="Segnaposto numero diapositiva 8"/>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9774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7AD24CC-2CC8-4673-8967-C21C6808A78E}" type="datetime1">
              <a:rPr lang="it-IT" smtClean="0"/>
              <a:pPr/>
              <a:t>02/03/2026</a:t>
            </a:fld>
            <a:endParaRPr lang="it-IT"/>
          </a:p>
        </p:txBody>
      </p:sp>
      <p:sp>
        <p:nvSpPr>
          <p:cNvPr id="4" name="Segnaposto piè di pagina 3"/>
          <p:cNvSpPr>
            <a:spLocks noGrp="1"/>
          </p:cNvSpPr>
          <p:nvPr>
            <p:ph type="ftr" sz="quarter" idx="11"/>
          </p:nvPr>
        </p:nvSpPr>
        <p:spPr/>
        <p:txBody>
          <a:bodyPr/>
          <a:lstStyle/>
          <a:p>
            <a:r>
              <a:rPr lang="it-IT"/>
              <a:t>R &amp; MQ - Carlo Cosmelli</a:t>
            </a:r>
          </a:p>
        </p:txBody>
      </p:sp>
      <p:sp>
        <p:nvSpPr>
          <p:cNvPr id="5" name="Segnaposto numero diapositiva 4"/>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356129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0335341-5399-4DBA-8F95-BEE82463D27A}" type="datetime1">
              <a:rPr lang="it-IT" smtClean="0"/>
              <a:pPr/>
              <a:t>02/03/2026</a:t>
            </a:fld>
            <a:endParaRPr lang="it-IT"/>
          </a:p>
        </p:txBody>
      </p:sp>
      <p:sp>
        <p:nvSpPr>
          <p:cNvPr id="3" name="Segnaposto piè di pagina 2"/>
          <p:cNvSpPr>
            <a:spLocks noGrp="1"/>
          </p:cNvSpPr>
          <p:nvPr>
            <p:ph type="ftr" sz="quarter" idx="11"/>
          </p:nvPr>
        </p:nvSpPr>
        <p:spPr/>
        <p:txBody>
          <a:bodyPr/>
          <a:lstStyle/>
          <a:p>
            <a:r>
              <a:rPr lang="it-IT"/>
              <a:t>R &amp; MQ - Carlo Cosmelli</a:t>
            </a:r>
          </a:p>
        </p:txBody>
      </p:sp>
      <p:sp>
        <p:nvSpPr>
          <p:cNvPr id="4" name="Segnaposto numero diapositiva 3"/>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1276338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CAC49F2-689E-4706-B141-69E3B8C74B7C}" type="datetime1">
              <a:rPr lang="it-IT" smtClean="0"/>
              <a:pPr/>
              <a:t>02/03/2026</a:t>
            </a:fld>
            <a:endParaRPr lang="it-IT"/>
          </a:p>
        </p:txBody>
      </p:sp>
      <p:sp>
        <p:nvSpPr>
          <p:cNvPr id="6" name="Segnaposto piè di pagina 5"/>
          <p:cNvSpPr>
            <a:spLocks noGrp="1"/>
          </p:cNvSpPr>
          <p:nvPr>
            <p:ph type="ftr" sz="quarter" idx="11"/>
          </p:nvPr>
        </p:nvSpPr>
        <p:spPr/>
        <p:txBody>
          <a:bodyPr/>
          <a:lstStyle/>
          <a:p>
            <a:r>
              <a:rPr lang="it-IT"/>
              <a:t>R &amp; MQ - Carlo Cosmelli</a:t>
            </a:r>
          </a:p>
        </p:txBody>
      </p:sp>
      <p:sp>
        <p:nvSpPr>
          <p:cNvPr id="7" name="Segnaposto numero diapositiva 6"/>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290005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F535113-F758-4469-AEF6-91B64DFF97F0}" type="datetime1">
              <a:rPr lang="it-IT" smtClean="0"/>
              <a:pPr/>
              <a:t>02/03/2026</a:t>
            </a:fld>
            <a:endParaRPr lang="it-IT"/>
          </a:p>
        </p:txBody>
      </p:sp>
      <p:sp>
        <p:nvSpPr>
          <p:cNvPr id="6" name="Segnaposto piè di pagina 5"/>
          <p:cNvSpPr>
            <a:spLocks noGrp="1"/>
          </p:cNvSpPr>
          <p:nvPr>
            <p:ph type="ftr" sz="quarter" idx="11"/>
          </p:nvPr>
        </p:nvSpPr>
        <p:spPr/>
        <p:txBody>
          <a:bodyPr/>
          <a:lstStyle/>
          <a:p>
            <a:r>
              <a:rPr lang="it-IT"/>
              <a:t>R &amp; MQ - Carlo Cosmelli</a:t>
            </a:r>
          </a:p>
        </p:txBody>
      </p:sp>
      <p:sp>
        <p:nvSpPr>
          <p:cNvPr id="7" name="Segnaposto numero diapositiva 6"/>
          <p:cNvSpPr>
            <a:spLocks noGrp="1"/>
          </p:cNvSpPr>
          <p:nvPr>
            <p:ph type="sldNum" sz="quarter" idx="12"/>
          </p:nvPr>
        </p:nvSpPr>
        <p:spPr/>
        <p:txBody>
          <a:bodyPr/>
          <a:lstStyle/>
          <a:p>
            <a:fld id="{2BFC0026-57C0-4FBE-A77A-58B0CFCFBA7E}" type="slidenum">
              <a:rPr lang="it-IT" smtClean="0"/>
              <a:pPr/>
              <a:t>‹N›</a:t>
            </a:fld>
            <a:endParaRPr lang="it-IT"/>
          </a:p>
        </p:txBody>
      </p:sp>
    </p:spTree>
    <p:extLst>
      <p:ext uri="{BB962C8B-B14F-4D97-AF65-F5344CB8AC3E}">
        <p14:creationId xmlns:p14="http://schemas.microsoft.com/office/powerpoint/2010/main" val="1892608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2E6638A-CCC4-41F1-B6E4-C761C20C31A8}" type="datetime1">
              <a:rPr lang="it-IT" smtClean="0"/>
              <a:pPr/>
              <a:t>02/03/2026</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 &amp; MQ - Carlo Cosmelli</a:t>
            </a:r>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FC0026-57C0-4FBE-A77A-58B0CFCFBA7E}" type="slidenum">
              <a:rPr lang="it-IT" smtClean="0"/>
              <a:pPr/>
              <a:t>‹N›</a:t>
            </a:fld>
            <a:endParaRPr lang="it-IT"/>
          </a:p>
        </p:txBody>
      </p:sp>
    </p:spTree>
    <p:extLst>
      <p:ext uri="{BB962C8B-B14F-4D97-AF65-F5344CB8AC3E}">
        <p14:creationId xmlns:p14="http://schemas.microsoft.com/office/powerpoint/2010/main" val="4011844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www.roma1.infn.it/people/cosmelli/" TargetMode="External"/><Relationship Id="rId4" Type="http://schemas.openxmlformats.org/officeDocument/2006/relationships/hyperlink" Target="mailto:carlo.cosmelli@uniroma1.i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s://phet.colorado.edu/sims/cheerpj/quantum-tunneling/latest/quantum-tunneling.html?simulation=quantum-tunneling" TargetMode="External"/><Relationship Id="rId2" Type="http://schemas.openxmlformats.org/officeDocument/2006/relationships/hyperlink" Target="https://phet.colorado.edu/en/simulations/quantum-tunneling" TargetMode="External"/><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slide" Target="slide8.xml"/></Relationships>
</file>

<file path=ppt/slides/_rels/slide10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slide" Target="slide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slide" Target="slide6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slide" Target="slide3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slide" Target="slide32.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slide" Target="slide61.xml"/><Relationship Id="rId4" Type="http://schemas.openxmlformats.org/officeDocument/2006/relationships/image" Target="../media/image118.png"/></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slide" Target="slide61.xml"/><Relationship Id="rId5" Type="http://schemas.openxmlformats.org/officeDocument/2006/relationships/hyperlink" Target="http://brotherstechnology.com/math/fractal-music.html" TargetMode="External"/><Relationship Id="rId4" Type="http://schemas.openxmlformats.org/officeDocument/2006/relationships/hyperlink" Target="https://www.youtube.com/watch?v=UuOTuFVnWv0"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watch?v=GcNskpcxebU" TargetMode="External"/><Relationship Id="rId7" Type="http://schemas.openxmlformats.org/officeDocument/2006/relationships/image" Target="../media/image120.jpg"/><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hyperlink" Target="http://www.youtube.com/watch?v=_i2NboauXBQ" TargetMode="External"/><Relationship Id="rId5" Type="http://schemas.openxmlformats.org/officeDocument/2006/relationships/hyperlink" Target="about:blank" TargetMode="External"/><Relationship Id="rId4" Type="http://schemas.openxmlformats.org/officeDocument/2006/relationships/hyperlink" Target="https://www.youtube.com/watch?v=_i2NboauXBQ" TargetMode="External"/></Relationships>
</file>

<file path=ppt/slides/_rels/slide114.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slide" Target="slide3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slide" Target="slide32.xml"/></Relationships>
</file>

<file path=ppt/slides/_rels/slide11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slide" Target="slide59.xml"/><Relationship Id="rId4"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6.xml"/><Relationship Id="rId5" Type="http://schemas.openxmlformats.org/officeDocument/2006/relationships/hyperlink" Target="https://www.youtube.com/watch?v=_i2NboauXBQ" TargetMode="External"/><Relationship Id="rId4" Type="http://schemas.openxmlformats.org/officeDocument/2006/relationships/slide" Target="slide59.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slide" Target="slide59.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xml"/><Relationship Id="rId4" Type="http://schemas.openxmlformats.org/officeDocument/2006/relationships/slide" Target="slide29.xml"/></Relationships>
</file>

<file path=ppt/slides/_rels/slide13.xml.rels><?xml version="1.0" encoding="UTF-8" standalone="yes"?>
<Relationships xmlns="http://schemas.openxmlformats.org/package/2006/relationships"><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wmf"/><Relationship Id="rId4" Type="http://schemas.openxmlformats.org/officeDocument/2006/relationships/image" Target="../media/image10.wmf"/></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23.xml"/><Relationship Id="rId4" Type="http://schemas.openxmlformats.org/officeDocument/2006/relationships/image" Target="../media/image11.wmf"/></Relationships>
</file>

<file path=ppt/slides/_rels/slide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slide" Target="slide110.xml"/><Relationship Id="rId7" Type="http://schemas.openxmlformats.org/officeDocument/2006/relationships/slide" Target="slide117.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116.xml"/><Relationship Id="rId5" Type="http://schemas.openxmlformats.org/officeDocument/2006/relationships/slide" Target="slide115.xml"/><Relationship Id="rId4" Type="http://schemas.openxmlformats.org/officeDocument/2006/relationships/slide" Target="slide10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0.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slide" Target="slide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slide" Target="slide117.xml"/><Relationship Id="rId4" Type="http://schemas.openxmlformats.org/officeDocument/2006/relationships/slide" Target="slide1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112.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slide" Target="slide111.xml"/><Relationship Id="rId5" Type="http://schemas.openxmlformats.org/officeDocument/2006/relationships/slide" Target="slide107.xml"/><Relationship Id="rId4" Type="http://schemas.openxmlformats.org/officeDocument/2006/relationships/slide" Target="slide3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70.png"/></Relationships>
</file>

<file path=ppt/slides/_rels/slide65.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590.png"/><Relationship Id="rId7"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00.png"/><Relationship Id="rId10"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67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21.png"/><Relationship Id="rId4" Type="http://schemas.openxmlformats.org/officeDocument/2006/relationships/image" Target="../media/image7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20.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105.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1520" y="195486"/>
            <a:ext cx="7344816" cy="2304256"/>
          </a:xfrm>
        </p:spPr>
        <p:txBody>
          <a:bodyPr>
            <a:noAutofit/>
          </a:bodyPr>
          <a:lstStyle/>
          <a:p>
            <a:r>
              <a:rPr lang="it-IT" sz="2800" b="1" dirty="0">
                <a:latin typeface="+mn-lt"/>
                <a:ea typeface="Gungsuh" pitchFamily="18" charset="-127"/>
              </a:rPr>
              <a:t>La descrizione della realtà nella fisica moderna</a:t>
            </a:r>
            <a:br>
              <a:rPr lang="it-IT" sz="2800" b="1" dirty="0">
                <a:latin typeface="+mn-lt"/>
                <a:ea typeface="Gungsuh" pitchFamily="18" charset="-127"/>
              </a:rPr>
            </a:br>
            <a:r>
              <a:rPr lang="it-IT" sz="2800" dirty="0">
                <a:latin typeface="+mn-lt"/>
                <a:ea typeface="Gungsuh" pitchFamily="18" charset="-127"/>
              </a:rPr>
              <a:t>fra  determinismo  e indeterminismo,</a:t>
            </a:r>
            <a:br>
              <a:rPr lang="it-IT" sz="2800" dirty="0">
                <a:latin typeface="+mn-lt"/>
                <a:ea typeface="Gungsuh" pitchFamily="18" charset="-127"/>
              </a:rPr>
            </a:br>
            <a:r>
              <a:rPr lang="it-IT" sz="2800" dirty="0">
                <a:latin typeface="+mn-lt"/>
                <a:ea typeface="Gungsuh" pitchFamily="18" charset="-127"/>
              </a:rPr>
              <a:t> simmetrie e asimmetrie, numeri ‘’magici’’,</a:t>
            </a:r>
            <a:br>
              <a:rPr lang="it-IT" sz="2800" dirty="0">
                <a:latin typeface="+mn-lt"/>
                <a:ea typeface="Gungsuh" pitchFamily="18" charset="-127"/>
              </a:rPr>
            </a:br>
            <a:r>
              <a:rPr lang="it-IT" sz="2800" dirty="0">
                <a:latin typeface="+mn-lt"/>
                <a:ea typeface="Gungsuh" pitchFamily="18" charset="-127"/>
              </a:rPr>
              <a:t> il caos e altro ancora</a:t>
            </a:r>
            <a:endParaRPr lang="it-IT" sz="2800" dirty="0"/>
          </a:p>
        </p:txBody>
      </p:sp>
      <p:sp>
        <p:nvSpPr>
          <p:cNvPr id="3" name="Sottotitolo 2"/>
          <p:cNvSpPr>
            <a:spLocks noGrp="1"/>
          </p:cNvSpPr>
          <p:nvPr>
            <p:ph type="subTitle" idx="1"/>
          </p:nvPr>
        </p:nvSpPr>
        <p:spPr>
          <a:xfrm>
            <a:off x="2411760" y="2427734"/>
            <a:ext cx="3075770" cy="433783"/>
          </a:xfrm>
        </p:spPr>
        <p:txBody>
          <a:bodyPr>
            <a:normAutofit/>
          </a:bodyPr>
          <a:lstStyle/>
          <a:p>
            <a:r>
              <a:rPr lang="it-IT" sz="2200" dirty="0">
                <a:solidFill>
                  <a:srgbClr val="C00000"/>
                </a:solidFill>
              </a:rPr>
              <a:t>Carlo Cosmelli</a:t>
            </a:r>
          </a:p>
          <a:p>
            <a:endParaRPr lang="it-IT" sz="2800" dirty="0">
              <a:solidFill>
                <a:schemeClr val="tx1"/>
              </a:solidFill>
            </a:endParaRPr>
          </a:p>
        </p:txBody>
      </p:sp>
      <p:sp>
        <p:nvSpPr>
          <p:cNvPr id="7" name="Segnaposto numero diapositiva 6"/>
          <p:cNvSpPr>
            <a:spLocks noGrp="1"/>
          </p:cNvSpPr>
          <p:nvPr>
            <p:ph type="sldNum" sz="quarter" idx="12"/>
          </p:nvPr>
        </p:nvSpPr>
        <p:spPr>
          <a:xfrm>
            <a:off x="8748464" y="4803998"/>
            <a:ext cx="298376" cy="252759"/>
          </a:xfrm>
        </p:spPr>
        <p:txBody>
          <a:bodyPr/>
          <a:lstStyle/>
          <a:p>
            <a:fld id="{2BFC0026-57C0-4FBE-A77A-58B0CFCFBA7E}" type="slidenum">
              <a:rPr lang="it-IT" sz="1000" smtClean="0">
                <a:solidFill>
                  <a:schemeClr val="tx1"/>
                </a:solidFill>
              </a:rPr>
              <a:pPr/>
              <a:t>1</a:t>
            </a:fld>
            <a:endParaRPr lang="it-IT" sz="1000" dirty="0">
              <a:solidFill>
                <a:schemeClr val="tx1"/>
              </a:solidFill>
            </a:endParaRPr>
          </a:p>
        </p:txBody>
      </p:sp>
      <p:pic>
        <p:nvPicPr>
          <p:cNvPr id="1028" name="Picture 4" descr="D:\Mail-Lettere-Rubriche\Carte intestate - modelli\LOGHI\Loghi sapienza\logo sapienza 3d- 43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723878"/>
            <a:ext cx="2376264" cy="71105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o 12">
            <a:extLst>
              <a:ext uri="{FF2B5EF4-FFF2-40B4-BE49-F238E27FC236}">
                <a16:creationId xmlns:a16="http://schemas.microsoft.com/office/drawing/2014/main" id="{3E2A9C6B-78E0-1E02-3ABD-EE1EF118D6E3}"/>
              </a:ext>
            </a:extLst>
          </p:cNvPr>
          <p:cNvGrpSpPr/>
          <p:nvPr/>
        </p:nvGrpSpPr>
        <p:grpSpPr>
          <a:xfrm>
            <a:off x="4716563" y="3577017"/>
            <a:ext cx="4535957" cy="1515013"/>
            <a:chOff x="4572547" y="3382165"/>
            <a:chExt cx="4535957" cy="1515013"/>
          </a:xfrm>
        </p:grpSpPr>
        <p:sp>
          <p:nvSpPr>
            <p:cNvPr id="4" name="CasellaDiTesto 3">
              <a:extLst>
                <a:ext uri="{FF2B5EF4-FFF2-40B4-BE49-F238E27FC236}">
                  <a16:creationId xmlns:a16="http://schemas.microsoft.com/office/drawing/2014/main" id="{B0DC59EA-74DF-BB35-2DE1-67605EE6AB5D}"/>
                </a:ext>
              </a:extLst>
            </p:cNvPr>
            <p:cNvSpPr txBox="1"/>
            <p:nvPr/>
          </p:nvSpPr>
          <p:spPr>
            <a:xfrm>
              <a:off x="5220072" y="3396185"/>
              <a:ext cx="3888432" cy="1477328"/>
            </a:xfrm>
            <a:prstGeom prst="rect">
              <a:avLst/>
            </a:prstGeom>
            <a:noFill/>
          </p:spPr>
          <p:txBody>
            <a:bodyPr wrap="square" rtlCol="0">
              <a:spAutoFit/>
            </a:bodyPr>
            <a:lstStyle/>
            <a:p>
              <a:pPr marL="180000"/>
              <a:r>
                <a:rPr lang="it-IT" dirty="0">
                  <a:hlinkClick r:id="rId4"/>
                </a:rPr>
                <a:t>carlo.cosmelli@uniroma1.it</a:t>
              </a:r>
              <a:endParaRPr lang="it-IT" dirty="0"/>
            </a:p>
            <a:p>
              <a:pPr marL="180000"/>
              <a:endParaRPr lang="it-IT" dirty="0"/>
            </a:p>
            <a:p>
              <a:r>
                <a:rPr lang="it-IT" dirty="0"/>
                <a:t>   </a:t>
              </a:r>
              <a:r>
                <a:rPr lang="it-IT" dirty="0">
                  <a:hlinkClick r:id="rId5"/>
                </a:rPr>
                <a:t>www.roma1.infn.it/people/cosmelli/</a:t>
              </a:r>
              <a:endParaRPr lang="it-IT" dirty="0"/>
            </a:p>
            <a:p>
              <a:endParaRPr lang="it-IT" dirty="0"/>
            </a:p>
            <a:p>
              <a:r>
                <a:rPr lang="it-IT" dirty="0"/>
                <a:t>   Carlo Cosmelli</a:t>
              </a:r>
            </a:p>
          </p:txBody>
        </p:sp>
        <p:pic>
          <p:nvPicPr>
            <p:cNvPr id="8" name="Immagine 7">
              <a:extLst>
                <a:ext uri="{FF2B5EF4-FFF2-40B4-BE49-F238E27FC236}">
                  <a16:creationId xmlns:a16="http://schemas.microsoft.com/office/drawing/2014/main" id="{02044EBD-E36D-8CE9-FB65-7C9446C574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2773" y="3382165"/>
              <a:ext cx="399340" cy="366537"/>
            </a:xfrm>
            <a:prstGeom prst="rect">
              <a:avLst/>
            </a:prstGeom>
          </p:spPr>
        </p:pic>
        <p:pic>
          <p:nvPicPr>
            <p:cNvPr id="10" name="Immagine 9">
              <a:extLst>
                <a:ext uri="{FF2B5EF4-FFF2-40B4-BE49-F238E27FC236}">
                  <a16:creationId xmlns:a16="http://schemas.microsoft.com/office/drawing/2014/main" id="{6E88DD0C-405E-A0AA-23B5-3F73AD47ED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031" y="4515966"/>
              <a:ext cx="396000" cy="381212"/>
            </a:xfrm>
            <a:prstGeom prst="rect">
              <a:avLst/>
            </a:prstGeom>
          </p:spPr>
        </p:pic>
        <p:pic>
          <p:nvPicPr>
            <p:cNvPr id="12" name="Immagine 11">
              <a:extLst>
                <a:ext uri="{FF2B5EF4-FFF2-40B4-BE49-F238E27FC236}">
                  <a16:creationId xmlns:a16="http://schemas.microsoft.com/office/drawing/2014/main" id="{64640F80-6BB5-9178-8004-74E54A284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547" y="3939902"/>
              <a:ext cx="777030" cy="432048"/>
            </a:xfrm>
            <a:prstGeom prst="rect">
              <a:avLst/>
            </a:prstGeom>
          </p:spPr>
        </p:pic>
      </p:grpSp>
    </p:spTree>
    <p:extLst>
      <p:ext uri="{BB962C8B-B14F-4D97-AF65-F5344CB8AC3E}">
        <p14:creationId xmlns:p14="http://schemas.microsoft.com/office/powerpoint/2010/main" val="25820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256F8F-8205-91E8-3B93-CE31C044853A}"/>
              </a:ext>
            </a:extLst>
          </p:cNvPr>
          <p:cNvSpPr>
            <a:spLocks noGrp="1"/>
          </p:cNvSpPr>
          <p:nvPr>
            <p:ph type="title"/>
          </p:nvPr>
        </p:nvSpPr>
        <p:spPr>
          <a:xfrm>
            <a:off x="395536" y="1347614"/>
            <a:ext cx="8229600" cy="857250"/>
          </a:xfrm>
        </p:spPr>
        <p:txBody>
          <a:bodyPr/>
          <a:lstStyle/>
          <a:p>
            <a:r>
              <a:rPr lang="it-IT" dirty="0"/>
              <a:t>La MQ è illogica</a:t>
            </a:r>
          </a:p>
        </p:txBody>
      </p:sp>
      <p:sp>
        <p:nvSpPr>
          <p:cNvPr id="3" name="Segnaposto piè di pagina 2">
            <a:extLst>
              <a:ext uri="{FF2B5EF4-FFF2-40B4-BE49-F238E27FC236}">
                <a16:creationId xmlns:a16="http://schemas.microsoft.com/office/drawing/2014/main" id="{11900B79-D2B3-9D03-395A-3993D0A6F447}"/>
              </a:ext>
            </a:extLst>
          </p:cNvPr>
          <p:cNvSpPr>
            <a:spLocks noGrp="1"/>
          </p:cNvSpPr>
          <p:nvPr>
            <p:ph type="ftr" sz="quarter" idx="11"/>
          </p:nvPr>
        </p:nvSpPr>
        <p:spPr/>
        <p:txBody>
          <a:bodyPr/>
          <a:lstStyle/>
          <a:p>
            <a:r>
              <a:rPr lang="it-IT"/>
              <a:t>R &amp; MQ - Carlo Cosmelli</a:t>
            </a:r>
          </a:p>
        </p:txBody>
      </p:sp>
      <p:sp>
        <p:nvSpPr>
          <p:cNvPr id="4" name="Segnaposto numero diapositiva 3">
            <a:extLst>
              <a:ext uri="{FF2B5EF4-FFF2-40B4-BE49-F238E27FC236}">
                <a16:creationId xmlns:a16="http://schemas.microsoft.com/office/drawing/2014/main" id="{F5FB5FBB-E260-B17B-FB38-391E31AFE9F9}"/>
              </a:ext>
            </a:extLst>
          </p:cNvPr>
          <p:cNvSpPr>
            <a:spLocks noGrp="1"/>
          </p:cNvSpPr>
          <p:nvPr>
            <p:ph type="sldNum" sz="quarter" idx="12"/>
          </p:nvPr>
        </p:nvSpPr>
        <p:spPr/>
        <p:txBody>
          <a:bodyPr/>
          <a:lstStyle/>
          <a:p>
            <a:fld id="{2BFC0026-57C0-4FBE-A77A-58B0CFCFBA7E}" type="slidenum">
              <a:rPr lang="it-IT" smtClean="0"/>
              <a:pPr/>
              <a:t>10</a:t>
            </a:fld>
            <a:endParaRPr lang="it-IT"/>
          </a:p>
        </p:txBody>
      </p:sp>
    </p:spTree>
    <p:extLst>
      <p:ext uri="{BB962C8B-B14F-4D97-AF65-F5344CB8AC3E}">
        <p14:creationId xmlns:p14="http://schemas.microsoft.com/office/powerpoint/2010/main" val="42017480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45881-E15E-E108-3808-597166A7B3C4}"/>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D522F92A-FA62-8CD0-C9D4-2C134C220B3C}"/>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endParaRPr lang="it-IT" altLang="it-IT" sz="2400" b="1"/>
          </a:p>
        </p:txBody>
      </p:sp>
      <p:sp>
        <p:nvSpPr>
          <p:cNvPr id="34820" name="Text Box 4">
            <a:extLst>
              <a:ext uri="{FF2B5EF4-FFF2-40B4-BE49-F238E27FC236}">
                <a16:creationId xmlns:a16="http://schemas.microsoft.com/office/drawing/2014/main" id="{F53DC57D-D19C-79B4-4442-26A4D9DB825B}"/>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7CAB9E32-527B-5FEC-AEF5-13AF0E5AC83B}"/>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100</a:t>
            </a:fld>
            <a:endParaRPr lang="it-IT" altLang="it-IT" dirty="0">
              <a:effectLst/>
            </a:endParaRPr>
          </a:p>
        </p:txBody>
      </p:sp>
      <p:sp>
        <p:nvSpPr>
          <p:cNvPr id="3" name="CasellaDiTesto 2">
            <a:extLst>
              <a:ext uri="{FF2B5EF4-FFF2-40B4-BE49-F238E27FC236}">
                <a16:creationId xmlns:a16="http://schemas.microsoft.com/office/drawing/2014/main" id="{9D14F8C1-44B3-84A6-D8E3-579BD052BFCD}"/>
              </a:ext>
            </a:extLst>
          </p:cNvPr>
          <p:cNvSpPr txBox="1"/>
          <p:nvPr/>
        </p:nvSpPr>
        <p:spPr>
          <a:xfrm>
            <a:off x="179512" y="26731"/>
            <a:ext cx="6840760" cy="461665"/>
          </a:xfrm>
          <a:prstGeom prst="rect">
            <a:avLst/>
          </a:prstGeom>
          <a:noFill/>
        </p:spPr>
        <p:txBody>
          <a:bodyPr wrap="square" rtlCol="0">
            <a:spAutoFit/>
          </a:bodyPr>
          <a:lstStyle/>
          <a:p>
            <a:r>
              <a:rPr lang="it-IT" sz="2400" dirty="0">
                <a:solidFill>
                  <a:schemeClr val="bg1"/>
                </a:solidFill>
              </a:rPr>
              <a:t>Nara  </a:t>
            </a:r>
            <a:r>
              <a:rPr lang="it-IT" sz="2400" dirty="0">
                <a:solidFill>
                  <a:schemeClr val="bg1"/>
                </a:solidFill>
                <a:sym typeface="Symbol" panose="05050102010706020507" pitchFamily="18" charset="2"/>
              </a:rPr>
              <a:t></a:t>
            </a:r>
            <a:r>
              <a:rPr lang="it-IT" sz="2400" dirty="0">
                <a:solidFill>
                  <a:schemeClr val="bg1"/>
                </a:solidFill>
              </a:rPr>
              <a:t>600-700</a:t>
            </a:r>
          </a:p>
        </p:txBody>
      </p:sp>
      <p:pic>
        <p:nvPicPr>
          <p:cNvPr id="7" name="Immagine 6">
            <a:extLst>
              <a:ext uri="{FF2B5EF4-FFF2-40B4-BE49-F238E27FC236}">
                <a16:creationId xmlns:a16="http://schemas.microsoft.com/office/drawing/2014/main" id="{EC761D90-8949-CD94-9686-5637E45DD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843558"/>
            <a:ext cx="3904116" cy="3849892"/>
          </a:xfrm>
          <a:prstGeom prst="rect">
            <a:avLst/>
          </a:prstGeom>
        </p:spPr>
      </p:pic>
      <p:pic>
        <p:nvPicPr>
          <p:cNvPr id="9" name="Immagine 8">
            <a:extLst>
              <a:ext uri="{FF2B5EF4-FFF2-40B4-BE49-F238E27FC236}">
                <a16:creationId xmlns:a16="http://schemas.microsoft.com/office/drawing/2014/main" id="{FC9DF3BC-9A5C-8525-E78E-26825D72FD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987574"/>
            <a:ext cx="3638274" cy="3994967"/>
          </a:xfrm>
          <a:prstGeom prst="rect">
            <a:avLst/>
          </a:prstGeom>
        </p:spPr>
      </p:pic>
    </p:spTree>
    <p:extLst>
      <p:ext uri="{BB962C8B-B14F-4D97-AF65-F5344CB8AC3E}">
        <p14:creationId xmlns:p14="http://schemas.microsoft.com/office/powerpoint/2010/main" val="139758038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C156-1F94-8773-7AB6-8222E49676F6}"/>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EDBF2C10-CC76-2E67-9F05-2DEC5C56BD7E}"/>
              </a:ext>
            </a:extLst>
          </p:cNvPr>
          <p:cNvSpPr>
            <a:spLocks noChangeArrowheads="1"/>
          </p:cNvSpPr>
          <p:nvPr/>
        </p:nvSpPr>
        <p:spPr bwMode="auto">
          <a:xfrm>
            <a:off x="0" y="3"/>
            <a:ext cx="5868144"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endParaRPr lang="it-IT" altLang="it-IT" sz="2400" b="1"/>
          </a:p>
        </p:txBody>
      </p:sp>
      <p:sp>
        <p:nvSpPr>
          <p:cNvPr id="34820" name="Text Box 4">
            <a:extLst>
              <a:ext uri="{FF2B5EF4-FFF2-40B4-BE49-F238E27FC236}">
                <a16:creationId xmlns:a16="http://schemas.microsoft.com/office/drawing/2014/main" id="{B3BF6CDE-4880-0E37-7952-27FF6E915420}"/>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70050E5E-6EFE-8CB5-57AF-785660E77B5E}"/>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101</a:t>
            </a:fld>
            <a:endParaRPr lang="it-IT" altLang="it-IT" dirty="0">
              <a:effectLst/>
            </a:endParaRPr>
          </a:p>
        </p:txBody>
      </p:sp>
      <p:sp>
        <p:nvSpPr>
          <p:cNvPr id="3" name="CasellaDiTesto 2">
            <a:extLst>
              <a:ext uri="{FF2B5EF4-FFF2-40B4-BE49-F238E27FC236}">
                <a16:creationId xmlns:a16="http://schemas.microsoft.com/office/drawing/2014/main" id="{017B140E-1011-C5E2-1AF1-EE5C3512B29B}"/>
              </a:ext>
            </a:extLst>
          </p:cNvPr>
          <p:cNvSpPr txBox="1"/>
          <p:nvPr/>
        </p:nvSpPr>
        <p:spPr>
          <a:xfrm>
            <a:off x="179512" y="26731"/>
            <a:ext cx="5688632" cy="461665"/>
          </a:xfrm>
          <a:prstGeom prst="rect">
            <a:avLst/>
          </a:prstGeom>
          <a:noFill/>
        </p:spPr>
        <p:txBody>
          <a:bodyPr wrap="square" rtlCol="0">
            <a:spAutoFit/>
          </a:bodyPr>
          <a:lstStyle/>
          <a:p>
            <a:r>
              <a:rPr lang="it-IT" sz="2400" dirty="0">
                <a:solidFill>
                  <a:schemeClr val="bg1"/>
                </a:solidFill>
              </a:rPr>
              <a:t>Giappone</a:t>
            </a:r>
          </a:p>
        </p:txBody>
      </p:sp>
      <p:pic>
        <p:nvPicPr>
          <p:cNvPr id="5" name="Immagine 4">
            <a:extLst>
              <a:ext uri="{FF2B5EF4-FFF2-40B4-BE49-F238E27FC236}">
                <a16:creationId xmlns:a16="http://schemas.microsoft.com/office/drawing/2014/main" id="{A2A83A63-734E-235A-D052-4A6F890CD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0"/>
            <a:ext cx="2182356" cy="5132751"/>
          </a:xfrm>
          <a:prstGeom prst="rect">
            <a:avLst/>
          </a:prstGeom>
        </p:spPr>
      </p:pic>
      <p:pic>
        <p:nvPicPr>
          <p:cNvPr id="8" name="Immagine 7">
            <a:extLst>
              <a:ext uri="{FF2B5EF4-FFF2-40B4-BE49-F238E27FC236}">
                <a16:creationId xmlns:a16="http://schemas.microsoft.com/office/drawing/2014/main" id="{9073851E-230C-AE73-0B1A-A12D49CBFF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61" y="699542"/>
            <a:ext cx="4165613" cy="3651870"/>
          </a:xfrm>
          <a:prstGeom prst="rect">
            <a:avLst/>
          </a:prstGeom>
        </p:spPr>
      </p:pic>
      <p:sp>
        <p:nvSpPr>
          <p:cNvPr id="10" name="CasellaDiTesto 9">
            <a:extLst>
              <a:ext uri="{FF2B5EF4-FFF2-40B4-BE49-F238E27FC236}">
                <a16:creationId xmlns:a16="http://schemas.microsoft.com/office/drawing/2014/main" id="{A7BE8259-E8DF-3559-4199-B735BDA6AB9B}"/>
              </a:ext>
            </a:extLst>
          </p:cNvPr>
          <p:cNvSpPr txBox="1"/>
          <p:nvPr/>
        </p:nvSpPr>
        <p:spPr>
          <a:xfrm>
            <a:off x="827584" y="4515966"/>
            <a:ext cx="2304256" cy="369332"/>
          </a:xfrm>
          <a:prstGeom prst="rect">
            <a:avLst/>
          </a:prstGeom>
          <a:noFill/>
        </p:spPr>
        <p:txBody>
          <a:bodyPr wrap="square" rtlCol="0">
            <a:spAutoFit/>
          </a:bodyPr>
          <a:lstStyle/>
          <a:p>
            <a:r>
              <a:rPr lang="it-IT" dirty="0"/>
              <a:t>Anonimo – XVI secolo</a:t>
            </a:r>
          </a:p>
        </p:txBody>
      </p:sp>
      <p:sp>
        <p:nvSpPr>
          <p:cNvPr id="11" name="CasellaDiTesto 10">
            <a:extLst>
              <a:ext uri="{FF2B5EF4-FFF2-40B4-BE49-F238E27FC236}">
                <a16:creationId xmlns:a16="http://schemas.microsoft.com/office/drawing/2014/main" id="{13AA3857-C12A-2599-2EC0-82D674ECD53F}"/>
              </a:ext>
            </a:extLst>
          </p:cNvPr>
          <p:cNvSpPr txBox="1"/>
          <p:nvPr/>
        </p:nvSpPr>
        <p:spPr>
          <a:xfrm>
            <a:off x="5148064" y="2427734"/>
            <a:ext cx="1728192" cy="646331"/>
          </a:xfrm>
          <a:prstGeom prst="rect">
            <a:avLst/>
          </a:prstGeom>
          <a:noFill/>
        </p:spPr>
        <p:txBody>
          <a:bodyPr wrap="square" rtlCol="0">
            <a:spAutoFit/>
          </a:bodyPr>
          <a:lstStyle/>
          <a:p>
            <a:pPr algn="ctr"/>
            <a:r>
              <a:rPr lang="it-IT" dirty="0" err="1"/>
              <a:t>Gyokuen</a:t>
            </a:r>
            <a:r>
              <a:rPr lang="it-IT" dirty="0"/>
              <a:t> </a:t>
            </a:r>
            <a:r>
              <a:rPr lang="it-IT" dirty="0" err="1"/>
              <a:t>Bomp</a:t>
            </a:r>
            <a:r>
              <a:rPr lang="it-IT" dirty="0" err="1">
                <a:latin typeface="Calibri" panose="020F0502020204030204" pitchFamily="34" charset="0"/>
                <a:ea typeface="Calibri" panose="020F0502020204030204" pitchFamily="34" charset="0"/>
                <a:cs typeface="Calibri" panose="020F0502020204030204" pitchFamily="34" charset="0"/>
              </a:rPr>
              <a:t>õ</a:t>
            </a:r>
            <a:r>
              <a:rPr lang="it-IT" dirty="0">
                <a:latin typeface="Calibri" panose="020F0502020204030204" pitchFamily="34" charset="0"/>
                <a:ea typeface="Calibri" panose="020F0502020204030204" pitchFamily="34" charset="0"/>
                <a:cs typeface="Calibri" panose="020F0502020204030204" pitchFamily="34" charset="0"/>
              </a:rPr>
              <a:t> </a:t>
            </a:r>
          </a:p>
          <a:p>
            <a:pPr algn="ctr"/>
            <a:r>
              <a:rPr lang="it-IT" dirty="0">
                <a:latin typeface="Calibri" panose="020F0502020204030204" pitchFamily="34" charset="0"/>
                <a:ea typeface="Calibri" panose="020F0502020204030204" pitchFamily="34" charset="0"/>
                <a:cs typeface="Calibri" panose="020F0502020204030204" pitchFamily="34" charset="0"/>
              </a:rPr>
              <a:t>1344-1420</a:t>
            </a:r>
            <a:endParaRPr lang="it-IT" dirty="0"/>
          </a:p>
        </p:txBody>
      </p:sp>
    </p:spTree>
    <p:extLst>
      <p:ext uri="{BB962C8B-B14F-4D97-AF65-F5344CB8AC3E}">
        <p14:creationId xmlns:p14="http://schemas.microsoft.com/office/powerpoint/2010/main" val="373149619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ADBCC-6D84-C0F2-30EC-4639419B2A91}"/>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4B9F906D-4145-A3D6-F585-CEC16AD5D57C}"/>
              </a:ext>
            </a:extLst>
          </p:cNvPr>
          <p:cNvSpPr>
            <a:spLocks noChangeArrowheads="1"/>
          </p:cNvSpPr>
          <p:nvPr/>
        </p:nvSpPr>
        <p:spPr bwMode="auto">
          <a:xfrm>
            <a:off x="-827" y="9302"/>
            <a:ext cx="2340579"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endParaRPr lang="it-IT" altLang="it-IT" sz="2400" b="1"/>
          </a:p>
        </p:txBody>
      </p:sp>
      <p:sp>
        <p:nvSpPr>
          <p:cNvPr id="34820" name="Text Box 4">
            <a:extLst>
              <a:ext uri="{FF2B5EF4-FFF2-40B4-BE49-F238E27FC236}">
                <a16:creationId xmlns:a16="http://schemas.microsoft.com/office/drawing/2014/main" id="{38DC0C3C-D6BE-15BF-DA77-C21F3CD1AEF0}"/>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CB646260-3B0E-C58A-AB71-6B61ACCC3B06}"/>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102</a:t>
            </a:fld>
            <a:endParaRPr lang="it-IT" altLang="it-IT" dirty="0">
              <a:effectLst/>
            </a:endParaRPr>
          </a:p>
        </p:txBody>
      </p:sp>
      <p:sp>
        <p:nvSpPr>
          <p:cNvPr id="3" name="CasellaDiTesto 2">
            <a:extLst>
              <a:ext uri="{FF2B5EF4-FFF2-40B4-BE49-F238E27FC236}">
                <a16:creationId xmlns:a16="http://schemas.microsoft.com/office/drawing/2014/main" id="{A44322FB-9AC2-EA35-2BC5-05FF2C59D201}"/>
              </a:ext>
            </a:extLst>
          </p:cNvPr>
          <p:cNvSpPr txBox="1"/>
          <p:nvPr/>
        </p:nvSpPr>
        <p:spPr>
          <a:xfrm>
            <a:off x="35496" y="26731"/>
            <a:ext cx="2232248" cy="461665"/>
          </a:xfrm>
          <a:prstGeom prst="rect">
            <a:avLst/>
          </a:prstGeom>
          <a:noFill/>
        </p:spPr>
        <p:txBody>
          <a:bodyPr wrap="square" rtlCol="0">
            <a:spAutoFit/>
          </a:bodyPr>
          <a:lstStyle/>
          <a:p>
            <a:r>
              <a:rPr lang="it-IT" sz="2400" dirty="0">
                <a:solidFill>
                  <a:schemeClr val="bg1"/>
                </a:solidFill>
              </a:rPr>
              <a:t>Arte entropica?</a:t>
            </a:r>
          </a:p>
        </p:txBody>
      </p:sp>
      <p:sp>
        <p:nvSpPr>
          <p:cNvPr id="10" name="CasellaDiTesto 9">
            <a:extLst>
              <a:ext uri="{FF2B5EF4-FFF2-40B4-BE49-F238E27FC236}">
                <a16:creationId xmlns:a16="http://schemas.microsoft.com/office/drawing/2014/main" id="{70BB347B-E04B-EDD9-D6B5-1437F4B644B3}"/>
              </a:ext>
            </a:extLst>
          </p:cNvPr>
          <p:cNvSpPr txBox="1"/>
          <p:nvPr/>
        </p:nvSpPr>
        <p:spPr>
          <a:xfrm>
            <a:off x="1331640" y="2427734"/>
            <a:ext cx="1368152" cy="923330"/>
          </a:xfrm>
          <a:prstGeom prst="rect">
            <a:avLst/>
          </a:prstGeom>
          <a:noFill/>
        </p:spPr>
        <p:txBody>
          <a:bodyPr wrap="square" rtlCol="0">
            <a:spAutoFit/>
          </a:bodyPr>
          <a:lstStyle/>
          <a:p>
            <a:r>
              <a:rPr lang="it-IT" i="1" dirty="0"/>
              <a:t>Bibbia</a:t>
            </a:r>
          </a:p>
          <a:p>
            <a:r>
              <a:rPr lang="it-IT" dirty="0" err="1"/>
              <a:t>Takako</a:t>
            </a:r>
            <a:r>
              <a:rPr lang="it-IT" dirty="0"/>
              <a:t> Araki </a:t>
            </a:r>
          </a:p>
          <a:p>
            <a:r>
              <a:rPr lang="it-IT" dirty="0"/>
              <a:t>1921 - 2004</a:t>
            </a:r>
          </a:p>
        </p:txBody>
      </p:sp>
      <p:sp>
        <p:nvSpPr>
          <p:cNvPr id="11" name="CasellaDiTesto 10">
            <a:extLst>
              <a:ext uri="{FF2B5EF4-FFF2-40B4-BE49-F238E27FC236}">
                <a16:creationId xmlns:a16="http://schemas.microsoft.com/office/drawing/2014/main" id="{CBBB0F3B-8762-E5CB-18E0-B61049CA70D6}"/>
              </a:ext>
            </a:extLst>
          </p:cNvPr>
          <p:cNvSpPr txBox="1"/>
          <p:nvPr/>
        </p:nvSpPr>
        <p:spPr>
          <a:xfrm>
            <a:off x="5148064" y="2427734"/>
            <a:ext cx="1728192" cy="646331"/>
          </a:xfrm>
          <a:prstGeom prst="rect">
            <a:avLst/>
          </a:prstGeom>
          <a:noFill/>
        </p:spPr>
        <p:txBody>
          <a:bodyPr wrap="square" rtlCol="0">
            <a:spAutoFit/>
          </a:bodyPr>
          <a:lstStyle/>
          <a:p>
            <a:pPr algn="ctr"/>
            <a:r>
              <a:rPr lang="it-IT" dirty="0" err="1"/>
              <a:t>Gyokuen</a:t>
            </a:r>
            <a:r>
              <a:rPr lang="it-IT" dirty="0"/>
              <a:t> </a:t>
            </a:r>
            <a:r>
              <a:rPr lang="it-IT" dirty="0" err="1"/>
              <a:t>Bomp</a:t>
            </a:r>
            <a:r>
              <a:rPr lang="it-IT" dirty="0" err="1">
                <a:latin typeface="Calibri" panose="020F0502020204030204" pitchFamily="34" charset="0"/>
                <a:ea typeface="Calibri" panose="020F0502020204030204" pitchFamily="34" charset="0"/>
                <a:cs typeface="Calibri" panose="020F0502020204030204" pitchFamily="34" charset="0"/>
              </a:rPr>
              <a:t>õ</a:t>
            </a:r>
            <a:r>
              <a:rPr lang="it-IT" dirty="0">
                <a:latin typeface="Calibri" panose="020F0502020204030204" pitchFamily="34" charset="0"/>
                <a:ea typeface="Calibri" panose="020F0502020204030204" pitchFamily="34" charset="0"/>
                <a:cs typeface="Calibri" panose="020F0502020204030204" pitchFamily="34" charset="0"/>
              </a:rPr>
              <a:t> </a:t>
            </a:r>
          </a:p>
          <a:p>
            <a:pPr algn="ctr"/>
            <a:r>
              <a:rPr lang="it-IT" dirty="0">
                <a:latin typeface="Calibri" panose="020F0502020204030204" pitchFamily="34" charset="0"/>
                <a:ea typeface="Calibri" panose="020F0502020204030204" pitchFamily="34" charset="0"/>
                <a:cs typeface="Calibri" panose="020F0502020204030204" pitchFamily="34" charset="0"/>
              </a:rPr>
              <a:t>1344-1420</a:t>
            </a:r>
            <a:endParaRPr lang="it-IT" dirty="0"/>
          </a:p>
        </p:txBody>
      </p:sp>
      <p:pic>
        <p:nvPicPr>
          <p:cNvPr id="6" name="Immagine 5">
            <a:extLst>
              <a:ext uri="{FF2B5EF4-FFF2-40B4-BE49-F238E27FC236}">
                <a16:creationId xmlns:a16="http://schemas.microsoft.com/office/drawing/2014/main" id="{63635EB7-9DE4-833E-78E8-6C7AE0788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51470"/>
            <a:ext cx="6240007" cy="4990478"/>
          </a:xfrm>
          <a:prstGeom prst="rect">
            <a:avLst/>
          </a:prstGeom>
        </p:spPr>
      </p:pic>
    </p:spTree>
    <p:extLst>
      <p:ext uri="{BB962C8B-B14F-4D97-AF65-F5344CB8AC3E}">
        <p14:creationId xmlns:p14="http://schemas.microsoft.com/office/powerpoint/2010/main" val="43748549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Segnaposto numero diapositiva 6"/>
          <p:cNvSpPr>
            <a:spLocks noGrp="1"/>
          </p:cNvSpPr>
          <p:nvPr>
            <p:ph type="sldNum" sz="quarter" idx="12"/>
          </p:nvPr>
        </p:nvSpPr>
        <p:spPr>
          <a:xfrm>
            <a:off x="8532440" y="4803998"/>
            <a:ext cx="514400" cy="252759"/>
          </a:xfrm>
        </p:spPr>
        <p:txBody>
          <a:bodyPr/>
          <a:lstStyle/>
          <a:p>
            <a:fld id="{2BFC0026-57C0-4FBE-A77A-58B0CFCFBA7E}" type="slidenum">
              <a:rPr lang="it-IT" sz="1000" smtClean="0">
                <a:solidFill>
                  <a:schemeClr val="tx1"/>
                </a:solidFill>
              </a:rPr>
              <a:pPr/>
              <a:t>103</a:t>
            </a:fld>
            <a:endParaRPr lang="it-IT" sz="1000" dirty="0">
              <a:solidFill>
                <a:schemeClr val="tx1"/>
              </a:solidFill>
            </a:endParaRPr>
          </a:p>
        </p:txBody>
      </p:sp>
      <p:sp>
        <p:nvSpPr>
          <p:cNvPr id="12" name="Text Box 5"/>
          <p:cNvSpPr txBox="1">
            <a:spLocks noGrp="1" noChangeArrowheads="1"/>
          </p:cNvSpPr>
          <p:nvPr>
            <p:ph type="ctrTitle"/>
          </p:nvPr>
        </p:nvSpPr>
        <p:spPr bwMode="auto">
          <a:xfrm>
            <a:off x="4386884" y="0"/>
            <a:ext cx="1258935" cy="46166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Ins="0">
            <a:spAutoFit/>
          </a:bodyPr>
          <a:lstStyle/>
          <a:p>
            <a:r>
              <a:rPr lang="it-IT" sz="2400" b="1" dirty="0">
                <a:solidFill>
                  <a:schemeClr val="bg1"/>
                </a:solidFill>
              </a:rPr>
              <a:t>Per finire</a:t>
            </a: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55526"/>
            <a:ext cx="4468862" cy="3025707"/>
          </a:xfrm>
          <a:prstGeom prst="rect">
            <a:avLst/>
          </a:prstGeom>
        </p:spPr>
      </p:pic>
      <p:sp>
        <p:nvSpPr>
          <p:cNvPr id="2" name="CasellaDiTesto 1">
            <a:extLst>
              <a:ext uri="{FF2B5EF4-FFF2-40B4-BE49-F238E27FC236}">
                <a16:creationId xmlns:a16="http://schemas.microsoft.com/office/drawing/2014/main" id="{FAA95F5D-4A91-A086-77A3-0BA8C070834F}"/>
              </a:ext>
            </a:extLst>
          </p:cNvPr>
          <p:cNvSpPr txBox="1"/>
          <p:nvPr/>
        </p:nvSpPr>
        <p:spPr>
          <a:xfrm>
            <a:off x="5004048" y="1203598"/>
            <a:ext cx="3816424" cy="2308324"/>
          </a:xfrm>
          <a:prstGeom prst="rect">
            <a:avLst/>
          </a:prstGeom>
          <a:noFill/>
        </p:spPr>
        <p:txBody>
          <a:bodyPr wrap="square" rtlCol="0">
            <a:spAutoFit/>
          </a:bodyPr>
          <a:lstStyle/>
          <a:p>
            <a:r>
              <a:rPr lang="it-IT" dirty="0"/>
              <a:t>Oggi siamo in grado di descrivere approssimativamente il 4% del nostro universo, composto essenzialmente di materia.</a:t>
            </a:r>
          </a:p>
          <a:p>
            <a:endParaRPr lang="it-IT" dirty="0"/>
          </a:p>
          <a:p>
            <a:r>
              <a:rPr lang="it-IT" dirty="0"/>
              <a:t>E l’antimateria dove sta?</a:t>
            </a:r>
          </a:p>
          <a:p>
            <a:r>
              <a:rPr lang="it-IT" dirty="0"/>
              <a:t>[la violazione della parità in alcune interazioni deboli]</a:t>
            </a:r>
          </a:p>
        </p:txBody>
      </p:sp>
      <p:sp>
        <p:nvSpPr>
          <p:cNvPr id="4" name="CasellaDiTesto 3">
            <a:extLst>
              <a:ext uri="{FF2B5EF4-FFF2-40B4-BE49-F238E27FC236}">
                <a16:creationId xmlns:a16="http://schemas.microsoft.com/office/drawing/2014/main" id="{6F0F8B56-2B92-C9AB-6C2D-F2E0242AE815}"/>
              </a:ext>
            </a:extLst>
          </p:cNvPr>
          <p:cNvSpPr txBox="1"/>
          <p:nvPr/>
        </p:nvSpPr>
        <p:spPr>
          <a:xfrm>
            <a:off x="1691680" y="4083918"/>
            <a:ext cx="6336704" cy="523220"/>
          </a:xfrm>
          <a:prstGeom prst="rect">
            <a:avLst/>
          </a:prstGeom>
          <a:noFill/>
        </p:spPr>
        <p:txBody>
          <a:bodyPr wrap="square" rtlCol="0">
            <a:spAutoFit/>
          </a:bodyPr>
          <a:lstStyle/>
          <a:p>
            <a:r>
              <a:rPr lang="it-IT" sz="2800" dirty="0"/>
              <a:t>Se Dio esiste è debolmente mancino</a:t>
            </a:r>
          </a:p>
        </p:txBody>
      </p:sp>
    </p:spTree>
    <p:extLst>
      <p:ext uri="{BB962C8B-B14F-4D97-AF65-F5344CB8AC3E}">
        <p14:creationId xmlns:p14="http://schemas.microsoft.com/office/powerpoint/2010/main" val="35428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A875B-BD4E-22F5-8BA9-A2BA53688208}"/>
            </a:ext>
          </a:extLst>
        </p:cNvPr>
        <p:cNvGrpSpPr/>
        <p:nvPr/>
      </p:nvGrpSpPr>
      <p:grpSpPr>
        <a:xfrm>
          <a:off x="0" y="0"/>
          <a:ext cx="0" cy="0"/>
          <a:chOff x="0" y="0"/>
          <a:chExt cx="0" cy="0"/>
        </a:xfrm>
      </p:grpSpPr>
      <p:sp>
        <p:nvSpPr>
          <p:cNvPr id="9" name="Rettangolo 8">
            <a:extLst>
              <a:ext uri="{FF2B5EF4-FFF2-40B4-BE49-F238E27FC236}">
                <a16:creationId xmlns:a16="http://schemas.microsoft.com/office/drawing/2014/main" id="{B64A96B5-6F37-0597-A9A2-5D48BD282177}"/>
              </a:ext>
            </a:extLst>
          </p:cNvPr>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303D447E-D170-F82F-1559-31164E40AA68}"/>
              </a:ext>
            </a:extLst>
          </p:cNvPr>
          <p:cNvSpPr>
            <a:spLocks noGrp="1"/>
          </p:cNvSpPr>
          <p:nvPr>
            <p:ph type="ctrTitle"/>
          </p:nvPr>
        </p:nvSpPr>
        <p:spPr>
          <a:xfrm>
            <a:off x="0" y="918"/>
            <a:ext cx="7740352" cy="410592"/>
          </a:xfrm>
        </p:spPr>
        <p:txBody>
          <a:bodyPr>
            <a:noAutofit/>
          </a:bodyPr>
          <a:lstStyle/>
          <a:p>
            <a:pPr algn="l"/>
            <a:r>
              <a:rPr lang="it-IT" sz="2000" b="1" dirty="0">
                <a:latin typeface="+mn-lt"/>
                <a:ea typeface="Gungsuh" pitchFamily="18" charset="-127"/>
              </a:rPr>
              <a:t>FINE</a:t>
            </a:r>
            <a:endParaRPr lang="it-IT" sz="2400" b="1" dirty="0"/>
          </a:p>
        </p:txBody>
      </p:sp>
      <p:sp>
        <p:nvSpPr>
          <p:cNvPr id="7" name="Segnaposto numero diapositiva 6">
            <a:extLst>
              <a:ext uri="{FF2B5EF4-FFF2-40B4-BE49-F238E27FC236}">
                <a16:creationId xmlns:a16="http://schemas.microsoft.com/office/drawing/2014/main" id="{7EFD6762-5569-0C55-86B2-BF8BD5F05488}"/>
              </a:ext>
            </a:extLst>
          </p:cNvPr>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104</a:t>
            </a:fld>
            <a:endParaRPr lang="it-IT" sz="1000" dirty="0">
              <a:solidFill>
                <a:schemeClr val="tx1"/>
              </a:solidFill>
            </a:endParaRPr>
          </a:p>
        </p:txBody>
      </p:sp>
      <p:sp>
        <p:nvSpPr>
          <p:cNvPr id="8" name="Segnaposto piè di pagina 7">
            <a:extLst>
              <a:ext uri="{FF2B5EF4-FFF2-40B4-BE49-F238E27FC236}">
                <a16:creationId xmlns:a16="http://schemas.microsoft.com/office/drawing/2014/main" id="{7B3C3BF4-0062-9807-7E13-6FE8A610B7B0}"/>
              </a:ext>
            </a:extLst>
          </p:cNvPr>
          <p:cNvSpPr>
            <a:spLocks noGrp="1"/>
          </p:cNvSpPr>
          <p:nvPr>
            <p:ph type="ftr" sz="quarter" idx="11"/>
          </p:nvPr>
        </p:nvSpPr>
        <p:spPr>
          <a:xfrm>
            <a:off x="35496" y="4890194"/>
            <a:ext cx="3744416" cy="273844"/>
          </a:xfrm>
        </p:spPr>
        <p:txBody>
          <a:bodyPr/>
          <a:lstStyle/>
          <a:p>
            <a:pPr algn="l"/>
            <a:r>
              <a:rPr lang="it-IT" sz="800" dirty="0">
                <a:solidFill>
                  <a:schemeClr val="tx1"/>
                </a:solidFill>
              </a:rPr>
              <a:t>Relatività &amp; Meccanica Quantistica - Carlo Cosmelli</a:t>
            </a:r>
          </a:p>
        </p:txBody>
      </p:sp>
      <p:pic>
        <p:nvPicPr>
          <p:cNvPr id="6" name="Picture 3" descr="D:\Didattica\Coursera\Poster Philadelphia\logo RQM 4.jpg">
            <a:extLst>
              <a:ext uri="{FF2B5EF4-FFF2-40B4-BE49-F238E27FC236}">
                <a16:creationId xmlns:a16="http://schemas.microsoft.com/office/drawing/2014/main" id="{CD891BE2-F4EF-4141-04C4-7B93D0EDB3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415" y="2"/>
            <a:ext cx="1107069" cy="62753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DF15FCAA-71AB-60E8-0F30-2B866F2987C1}"/>
              </a:ext>
            </a:extLst>
          </p:cNvPr>
          <p:cNvSpPr/>
          <p:nvPr/>
        </p:nvSpPr>
        <p:spPr>
          <a:xfrm>
            <a:off x="2483768" y="843558"/>
            <a:ext cx="4232974" cy="3785652"/>
          </a:xfrm>
          <a:prstGeom prst="rect">
            <a:avLst/>
          </a:prstGeom>
        </p:spPr>
        <p:txBody>
          <a:bodyPr wrap="square">
            <a:spAutoFit/>
          </a:bodyPr>
          <a:lstStyle/>
          <a:p>
            <a:pPr algn="ctr">
              <a:lnSpc>
                <a:spcPct val="150000"/>
              </a:lnSpc>
            </a:pPr>
            <a:r>
              <a:rPr lang="it-IT" sz="12000" dirty="0"/>
              <a:t>Grazie</a:t>
            </a:r>
          </a:p>
          <a:p>
            <a:pPr marL="342900" indent="-342900">
              <a:lnSpc>
                <a:spcPct val="150000"/>
              </a:lnSpc>
              <a:buFontTx/>
              <a:buChar char="-"/>
            </a:pPr>
            <a:endParaRPr lang="it-IT" sz="2400" dirty="0"/>
          </a:p>
          <a:p>
            <a:endParaRPr lang="it-IT" sz="2400" dirty="0"/>
          </a:p>
        </p:txBody>
      </p:sp>
    </p:spTree>
    <p:extLst>
      <p:ext uri="{BB962C8B-B14F-4D97-AF65-F5344CB8AC3E}">
        <p14:creationId xmlns:p14="http://schemas.microsoft.com/office/powerpoint/2010/main" val="12840242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CC2038-6C54-1483-9363-E0D392267C5D}"/>
              </a:ext>
            </a:extLst>
          </p:cNvPr>
          <p:cNvSpPr>
            <a:spLocks noGrp="1"/>
          </p:cNvSpPr>
          <p:nvPr>
            <p:ph type="title"/>
          </p:nvPr>
        </p:nvSpPr>
        <p:spPr>
          <a:xfrm>
            <a:off x="395536" y="30427"/>
            <a:ext cx="3600400" cy="565571"/>
          </a:xfrm>
        </p:spPr>
        <p:txBody>
          <a:bodyPr>
            <a:normAutofit fontScale="90000"/>
          </a:bodyPr>
          <a:lstStyle/>
          <a:p>
            <a:r>
              <a:rPr lang="it-IT" sz="3200" dirty="0"/>
              <a:t>Quantum tunneling</a:t>
            </a:r>
          </a:p>
        </p:txBody>
      </p:sp>
      <p:sp>
        <p:nvSpPr>
          <p:cNvPr id="3" name="Segnaposto piè di pagina 2">
            <a:extLst>
              <a:ext uri="{FF2B5EF4-FFF2-40B4-BE49-F238E27FC236}">
                <a16:creationId xmlns:a16="http://schemas.microsoft.com/office/drawing/2014/main" id="{43BA44D3-C13B-BAFE-CB35-CC7ED11A0553}"/>
              </a:ext>
            </a:extLst>
          </p:cNvPr>
          <p:cNvSpPr>
            <a:spLocks noGrp="1"/>
          </p:cNvSpPr>
          <p:nvPr>
            <p:ph type="ftr" sz="quarter" idx="11"/>
          </p:nvPr>
        </p:nvSpPr>
        <p:spPr/>
        <p:txBody>
          <a:bodyPr/>
          <a:lstStyle/>
          <a:p>
            <a:r>
              <a:rPr lang="it-IT"/>
              <a:t>R &amp; MQ - Carlo Cosmelli</a:t>
            </a:r>
          </a:p>
        </p:txBody>
      </p:sp>
      <p:sp>
        <p:nvSpPr>
          <p:cNvPr id="4" name="Segnaposto numero diapositiva 3">
            <a:extLst>
              <a:ext uri="{FF2B5EF4-FFF2-40B4-BE49-F238E27FC236}">
                <a16:creationId xmlns:a16="http://schemas.microsoft.com/office/drawing/2014/main" id="{1C61CCBA-A1BF-733C-DA03-2D81FD0778B2}"/>
              </a:ext>
            </a:extLst>
          </p:cNvPr>
          <p:cNvSpPr>
            <a:spLocks noGrp="1"/>
          </p:cNvSpPr>
          <p:nvPr>
            <p:ph type="sldNum" sz="quarter" idx="12"/>
          </p:nvPr>
        </p:nvSpPr>
        <p:spPr/>
        <p:txBody>
          <a:bodyPr/>
          <a:lstStyle/>
          <a:p>
            <a:fld id="{2BFC0026-57C0-4FBE-A77A-58B0CFCFBA7E}" type="slidenum">
              <a:rPr lang="it-IT" smtClean="0"/>
              <a:pPr/>
              <a:t>105</a:t>
            </a:fld>
            <a:endParaRPr lang="it-IT"/>
          </a:p>
        </p:txBody>
      </p:sp>
      <p:sp>
        <p:nvSpPr>
          <p:cNvPr id="6" name="CasellaDiTesto 5">
            <a:extLst>
              <a:ext uri="{FF2B5EF4-FFF2-40B4-BE49-F238E27FC236}">
                <a16:creationId xmlns:a16="http://schemas.microsoft.com/office/drawing/2014/main" id="{808A3B97-0A0F-2736-5304-32310530014F}"/>
              </a:ext>
            </a:extLst>
          </p:cNvPr>
          <p:cNvSpPr txBox="1"/>
          <p:nvPr/>
        </p:nvSpPr>
        <p:spPr>
          <a:xfrm>
            <a:off x="107504" y="843558"/>
            <a:ext cx="4464496" cy="2585323"/>
          </a:xfrm>
          <a:prstGeom prst="rect">
            <a:avLst/>
          </a:prstGeom>
          <a:noFill/>
        </p:spPr>
        <p:txBody>
          <a:bodyPr wrap="square">
            <a:spAutoFit/>
          </a:bodyPr>
          <a:lstStyle/>
          <a:p>
            <a:r>
              <a:rPr lang="it-IT" dirty="0">
                <a:hlinkClick r:id="rId2"/>
              </a:rPr>
              <a:t>https://phet.colorado.edu/en/simulations/quantum-tunneling</a:t>
            </a:r>
            <a:endParaRPr lang="it-IT" dirty="0"/>
          </a:p>
          <a:p>
            <a:endParaRPr lang="it-IT" dirty="0"/>
          </a:p>
          <a:p>
            <a:endParaRPr lang="it-IT" dirty="0"/>
          </a:p>
          <a:p>
            <a:r>
              <a:rPr lang="it-IT" dirty="0">
                <a:hlinkClick r:id="rId3"/>
              </a:rPr>
              <a:t>https://phet.colorado.edu/sims/cheerpj/quantum-tunneling/latest/quantum-tunneling.html?simulation=quantum-tunneling</a:t>
            </a:r>
            <a:endParaRPr lang="it-IT" dirty="0"/>
          </a:p>
          <a:p>
            <a:endParaRPr lang="it-IT" dirty="0"/>
          </a:p>
        </p:txBody>
      </p:sp>
      <p:sp>
        <p:nvSpPr>
          <p:cNvPr id="7" name="Pulsante di azione: Avanti o successivo 6">
            <a:hlinkClick r:id="rId4" action="ppaction://hlinksldjump" highlightClick="1"/>
            <a:extLst>
              <a:ext uri="{FF2B5EF4-FFF2-40B4-BE49-F238E27FC236}">
                <a16:creationId xmlns:a16="http://schemas.microsoft.com/office/drawing/2014/main" id="{4DC63CD5-148C-1518-D8A4-A5BBF7175786}"/>
              </a:ext>
            </a:extLst>
          </p:cNvPr>
          <p:cNvSpPr/>
          <p:nvPr/>
        </p:nvSpPr>
        <p:spPr>
          <a:xfrm>
            <a:off x="323528" y="4731990"/>
            <a:ext cx="216024" cy="216024"/>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01985C78-328B-908F-EA0B-1BE19A697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7" y="150084"/>
            <a:ext cx="4427984" cy="4941946"/>
          </a:xfrm>
          <a:prstGeom prst="rect">
            <a:avLst/>
          </a:prstGeom>
        </p:spPr>
      </p:pic>
    </p:spTree>
    <p:extLst>
      <p:ext uri="{BB962C8B-B14F-4D97-AF65-F5344CB8AC3E}">
        <p14:creationId xmlns:p14="http://schemas.microsoft.com/office/powerpoint/2010/main" val="22401199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276530C1-1E1F-3C3F-2171-E91E1E3370AC}"/>
              </a:ext>
            </a:extLst>
          </p:cNvPr>
          <p:cNvSpPr>
            <a:spLocks noGrp="1"/>
          </p:cNvSpPr>
          <p:nvPr>
            <p:ph type="sldNum" sz="quarter" idx="12"/>
          </p:nvPr>
        </p:nvSpPr>
        <p:spPr/>
        <p:txBody>
          <a:bodyPr/>
          <a:lstStyle/>
          <a:p>
            <a:fld id="{2BFC0026-57C0-4FBE-A77A-58B0CFCFBA7E}" type="slidenum">
              <a:rPr lang="it-IT" smtClean="0"/>
              <a:pPr/>
              <a:t>106</a:t>
            </a:fld>
            <a:endParaRPr lang="it-IT"/>
          </a:p>
        </p:txBody>
      </p:sp>
      <p:sp>
        <p:nvSpPr>
          <p:cNvPr id="4" name="CasellaDiTesto 3">
            <a:extLst>
              <a:ext uri="{FF2B5EF4-FFF2-40B4-BE49-F238E27FC236}">
                <a16:creationId xmlns:a16="http://schemas.microsoft.com/office/drawing/2014/main" id="{E6206BC2-ECC8-4559-5F6B-1AB539AB7A25}"/>
              </a:ext>
            </a:extLst>
          </p:cNvPr>
          <p:cNvSpPr txBox="1"/>
          <p:nvPr/>
        </p:nvSpPr>
        <p:spPr>
          <a:xfrm>
            <a:off x="251520" y="627534"/>
            <a:ext cx="8712968" cy="2246769"/>
          </a:xfrm>
          <a:prstGeom prst="rect">
            <a:avLst/>
          </a:prstGeom>
          <a:noFill/>
        </p:spPr>
        <p:txBody>
          <a:bodyPr wrap="square" rtlCol="0">
            <a:spAutoFit/>
          </a:bodyPr>
          <a:lstStyle/>
          <a:p>
            <a:pPr algn="just"/>
            <a:r>
              <a:rPr lang="it-IT" sz="2000" dirty="0"/>
              <a:t>La filosofia [della natura] è scritta in questo grandissimo libro che continuamente ci sta aperto innanzi a gli occhi (io dico l'universo), ma non si può intendere se prima non s'impara a intender la lingua, e conoscer i caratteri, ne' quali è scritto. Egli è scritto in lingua matematica, e i caratteri son triangoli, cerchi, ed altre figure geometriche, senza i quali </a:t>
            </a:r>
            <a:r>
              <a:rPr lang="it-IT" sz="2000" dirty="0" err="1"/>
              <a:t>mezi</a:t>
            </a:r>
            <a:r>
              <a:rPr lang="it-IT" sz="2000" dirty="0"/>
              <a:t> è impossibile a intenderne umanamente parola; senza questi è un aggirarsi vanamente per un oscuro laberinto. </a:t>
            </a:r>
          </a:p>
          <a:p>
            <a:pPr algn="just"/>
            <a:r>
              <a:rPr lang="it-IT" sz="2000" i="1" dirty="0">
                <a:solidFill>
                  <a:srgbClr val="002060"/>
                </a:solidFill>
              </a:rPr>
              <a:t>                                                                                         [G. Galilei, Il Saggiatore, 1623</a:t>
            </a:r>
            <a:r>
              <a:rPr lang="it-IT" sz="2000" i="1" baseline="-25000" dirty="0">
                <a:solidFill>
                  <a:srgbClr val="002060"/>
                </a:solidFill>
              </a:rPr>
              <a:t> </a:t>
            </a:r>
            <a:r>
              <a:rPr lang="it-IT" sz="2000" i="1" dirty="0">
                <a:solidFill>
                  <a:srgbClr val="002060"/>
                </a:solidFill>
              </a:rPr>
              <a:t>]</a:t>
            </a:r>
          </a:p>
        </p:txBody>
      </p:sp>
      <p:sp>
        <p:nvSpPr>
          <p:cNvPr id="5" name="Pulsante di azione: Avanti o successivo 4">
            <a:hlinkClick r:id="rId2" action="ppaction://hlinksldjump" highlightClick="1"/>
            <a:extLst>
              <a:ext uri="{FF2B5EF4-FFF2-40B4-BE49-F238E27FC236}">
                <a16:creationId xmlns:a16="http://schemas.microsoft.com/office/drawing/2014/main" id="{E5CAF38A-BC2E-5429-415C-CA901D685907}"/>
              </a:ext>
            </a:extLst>
          </p:cNvPr>
          <p:cNvSpPr/>
          <p:nvPr/>
        </p:nvSpPr>
        <p:spPr>
          <a:xfrm>
            <a:off x="7884368" y="4811753"/>
            <a:ext cx="432048" cy="33950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251738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41"/>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107</a:t>
            </a:fld>
            <a:endParaRPr sz="1050">
              <a:solidFill>
                <a:schemeClr val="dk1"/>
              </a:solidFill>
              <a:latin typeface="Arial"/>
              <a:ea typeface="Arial"/>
              <a:cs typeface="Arial"/>
              <a:sym typeface="Arial"/>
            </a:endParaRPr>
          </a:p>
        </p:txBody>
      </p:sp>
      <p:sp>
        <p:nvSpPr>
          <p:cNvPr id="675" name="Google Shape;675;p41"/>
          <p:cNvSpPr txBox="1">
            <a:spLocks noGrp="1"/>
          </p:cNvSpPr>
          <p:nvPr>
            <p:ph type="title"/>
          </p:nvPr>
        </p:nvSpPr>
        <p:spPr>
          <a:xfrm>
            <a:off x="1143000" y="1"/>
            <a:ext cx="6172200" cy="259556"/>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500"/>
              <a:t> Stiramento Poincaré 1</a:t>
            </a:r>
            <a:endParaRPr/>
          </a:p>
        </p:txBody>
      </p:sp>
      <p:pic>
        <p:nvPicPr>
          <p:cNvPr id="676" name="Google Shape;676;p41" descr="Stiramento Poincaré 1"/>
          <p:cNvPicPr preferRelativeResize="0"/>
          <p:nvPr/>
        </p:nvPicPr>
        <p:blipFill rotWithShape="1">
          <a:blip r:embed="rId3">
            <a:alphaModFix/>
          </a:blip>
          <a:srcRect/>
          <a:stretch/>
        </p:blipFill>
        <p:spPr>
          <a:xfrm>
            <a:off x="1494235" y="278607"/>
            <a:ext cx="5886450" cy="4885135"/>
          </a:xfrm>
          <a:prstGeom prst="rect">
            <a:avLst/>
          </a:prstGeom>
          <a:noFill/>
          <a:ln>
            <a:noFill/>
          </a:ln>
        </p:spPr>
      </p:pic>
      <p:sp>
        <p:nvSpPr>
          <p:cNvPr id="677" name="Google Shape;677;p41">
            <a:hlinkClick r:id="rId4" action="ppaction://hlinksldjump"/>
          </p:cNvPr>
          <p:cNvSpPr/>
          <p:nvPr/>
        </p:nvSpPr>
        <p:spPr>
          <a:xfrm>
            <a:off x="7596187" y="1"/>
            <a:ext cx="404813" cy="378619"/>
          </a:xfrm>
          <a:custGeom>
            <a:avLst/>
            <a:gdLst/>
            <a:ahLst/>
            <a:cxnLst/>
            <a:rect l="l" t="t" r="r" b="b"/>
            <a:pathLst>
              <a:path w="120000" h="120000" extrusionOk="0">
                <a:moveTo>
                  <a:pt x="0" y="0"/>
                </a:moveTo>
                <a:lnTo>
                  <a:pt x="120000" y="0"/>
                </a:lnTo>
                <a:lnTo>
                  <a:pt x="120000" y="120000"/>
                </a:lnTo>
                <a:lnTo>
                  <a:pt x="0" y="120000"/>
                </a:lnTo>
                <a:close/>
                <a:moveTo>
                  <a:pt x="102088" y="37500"/>
                </a:moveTo>
                <a:lnTo>
                  <a:pt x="81044" y="15000"/>
                </a:lnTo>
                <a:lnTo>
                  <a:pt x="60000" y="37500"/>
                </a:lnTo>
                <a:lnTo>
                  <a:pt x="70522" y="37500"/>
                </a:lnTo>
                <a:lnTo>
                  <a:pt x="70522" y="71250"/>
                </a:lnTo>
                <a:cubicBezTo>
                  <a:pt x="70522" y="77463"/>
                  <a:pt x="65811" y="82500"/>
                  <a:pt x="60000" y="82500"/>
                </a:cubicBezTo>
                <a:lnTo>
                  <a:pt x="49478" y="82500"/>
                </a:lnTo>
                <a:cubicBezTo>
                  <a:pt x="43667" y="82500"/>
                  <a:pt x="38956" y="77463"/>
                  <a:pt x="38956" y="71250"/>
                </a:cubicBezTo>
                <a:lnTo>
                  <a:pt x="38956" y="37500"/>
                </a:lnTo>
                <a:lnTo>
                  <a:pt x="17912" y="37500"/>
                </a:lnTo>
                <a:lnTo>
                  <a:pt x="17912" y="71250"/>
                </a:lnTo>
                <a:cubicBezTo>
                  <a:pt x="17912" y="89890"/>
                  <a:pt x="32044" y="105000"/>
                  <a:pt x="49478" y="105000"/>
                </a:cubicBezTo>
                <a:lnTo>
                  <a:pt x="60000" y="105000"/>
                </a:lnTo>
                <a:cubicBezTo>
                  <a:pt x="77434" y="105000"/>
                  <a:pt x="91566" y="89890"/>
                  <a:pt x="91566" y="71250"/>
                </a:cubicBezTo>
                <a:lnTo>
                  <a:pt x="91566" y="37500"/>
                </a:lnTo>
                <a:close/>
              </a:path>
              <a:path w="120000" h="120000" fill="darken" extrusionOk="0">
                <a:moveTo>
                  <a:pt x="102088" y="37500"/>
                </a:moveTo>
                <a:lnTo>
                  <a:pt x="81044" y="15000"/>
                </a:lnTo>
                <a:lnTo>
                  <a:pt x="60000" y="37500"/>
                </a:lnTo>
                <a:lnTo>
                  <a:pt x="70522" y="37500"/>
                </a:lnTo>
                <a:lnTo>
                  <a:pt x="70522" y="71250"/>
                </a:lnTo>
                <a:cubicBezTo>
                  <a:pt x="70522" y="77463"/>
                  <a:pt x="65811" y="82500"/>
                  <a:pt x="60000" y="82500"/>
                </a:cubicBezTo>
                <a:lnTo>
                  <a:pt x="49478" y="82500"/>
                </a:lnTo>
                <a:cubicBezTo>
                  <a:pt x="43667" y="82500"/>
                  <a:pt x="38956" y="77463"/>
                  <a:pt x="38956" y="71250"/>
                </a:cubicBezTo>
                <a:lnTo>
                  <a:pt x="38956" y="37500"/>
                </a:lnTo>
                <a:lnTo>
                  <a:pt x="17912" y="37500"/>
                </a:lnTo>
                <a:lnTo>
                  <a:pt x="17912" y="71250"/>
                </a:lnTo>
                <a:cubicBezTo>
                  <a:pt x="17912" y="89890"/>
                  <a:pt x="32044" y="105000"/>
                  <a:pt x="49478" y="105000"/>
                </a:cubicBezTo>
                <a:lnTo>
                  <a:pt x="60000" y="105000"/>
                </a:lnTo>
                <a:cubicBezTo>
                  <a:pt x="77434" y="105000"/>
                  <a:pt x="91566" y="89890"/>
                  <a:pt x="91566" y="71250"/>
                </a:cubicBezTo>
                <a:lnTo>
                  <a:pt x="91566" y="37500"/>
                </a:lnTo>
                <a:close/>
              </a:path>
              <a:path w="120000" h="120000" fill="none" extrusionOk="0">
                <a:moveTo>
                  <a:pt x="102088" y="37500"/>
                </a:moveTo>
                <a:lnTo>
                  <a:pt x="91566" y="37500"/>
                </a:lnTo>
                <a:lnTo>
                  <a:pt x="91566" y="71250"/>
                </a:lnTo>
                <a:cubicBezTo>
                  <a:pt x="91566" y="89890"/>
                  <a:pt x="77434" y="105000"/>
                  <a:pt x="60000" y="105000"/>
                </a:cubicBezTo>
                <a:lnTo>
                  <a:pt x="49478" y="105000"/>
                </a:lnTo>
                <a:cubicBezTo>
                  <a:pt x="32044" y="105000"/>
                  <a:pt x="17912" y="89890"/>
                  <a:pt x="17912" y="71250"/>
                </a:cubicBezTo>
                <a:lnTo>
                  <a:pt x="17912" y="37500"/>
                </a:lnTo>
                <a:lnTo>
                  <a:pt x="38956" y="37500"/>
                </a:lnTo>
                <a:lnTo>
                  <a:pt x="38956" y="71250"/>
                </a:lnTo>
                <a:cubicBezTo>
                  <a:pt x="38956" y="77463"/>
                  <a:pt x="43667" y="82500"/>
                  <a:pt x="49478" y="82500"/>
                </a:cubicBezTo>
                <a:lnTo>
                  <a:pt x="60000" y="82500"/>
                </a:lnTo>
                <a:cubicBezTo>
                  <a:pt x="65811" y="82500"/>
                  <a:pt x="70522" y="77463"/>
                  <a:pt x="70522" y="71250"/>
                </a:cubicBezTo>
                <a:lnTo>
                  <a:pt x="70522" y="37500"/>
                </a:lnTo>
                <a:lnTo>
                  <a:pt x="60000" y="37500"/>
                </a:lnTo>
                <a:lnTo>
                  <a:pt x="81044" y="15000"/>
                </a:lnTo>
                <a:close/>
              </a:path>
              <a:path w="120000" h="120000" fill="none" extrusionOk="0">
                <a:moveTo>
                  <a:pt x="0" y="0"/>
                </a:moveTo>
                <a:lnTo>
                  <a:pt x="120000" y="0"/>
                </a:lnTo>
                <a:lnTo>
                  <a:pt x="120000" y="120000"/>
                </a:lnTo>
                <a:lnTo>
                  <a:pt x="0" y="120000"/>
                </a:lnTo>
                <a:close/>
              </a:path>
            </a:pathLst>
          </a:custGeom>
          <a:solidFill>
            <a:schemeClr val="accent1"/>
          </a:solidFill>
          <a:ln>
            <a:noFill/>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2"/>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108</a:t>
            </a:fld>
            <a:endParaRPr sz="1050">
              <a:solidFill>
                <a:schemeClr val="dk1"/>
              </a:solidFill>
              <a:latin typeface="Arial"/>
              <a:ea typeface="Arial"/>
              <a:cs typeface="Arial"/>
              <a:sym typeface="Arial"/>
            </a:endParaRPr>
          </a:p>
        </p:txBody>
      </p:sp>
      <p:sp>
        <p:nvSpPr>
          <p:cNvPr id="683" name="Google Shape;683;p42"/>
          <p:cNvSpPr txBox="1">
            <a:spLocks noGrp="1"/>
          </p:cNvSpPr>
          <p:nvPr>
            <p:ph type="title"/>
          </p:nvPr>
        </p:nvSpPr>
        <p:spPr>
          <a:xfrm>
            <a:off x="1143000" y="1"/>
            <a:ext cx="6172200" cy="259556"/>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500"/>
              <a:t> Stiramento Poincaré 2</a:t>
            </a:r>
            <a:endParaRPr/>
          </a:p>
        </p:txBody>
      </p:sp>
      <p:pic>
        <p:nvPicPr>
          <p:cNvPr id="684" name="Google Shape;684;p42" descr="Stiramento Poincaré 2"/>
          <p:cNvPicPr preferRelativeResize="0"/>
          <p:nvPr/>
        </p:nvPicPr>
        <p:blipFill rotWithShape="1">
          <a:blip r:embed="rId3">
            <a:alphaModFix/>
          </a:blip>
          <a:srcRect/>
          <a:stretch/>
        </p:blipFill>
        <p:spPr>
          <a:xfrm>
            <a:off x="1277541" y="232172"/>
            <a:ext cx="5895975" cy="4904184"/>
          </a:xfrm>
          <a:prstGeom prst="rect">
            <a:avLst/>
          </a:prstGeom>
          <a:noFill/>
          <a:ln>
            <a:noFill/>
          </a:ln>
        </p:spPr>
      </p:pic>
      <p:sp>
        <p:nvSpPr>
          <p:cNvPr id="685" name="Google Shape;685;p42">
            <a:hlinkClick r:id="rId4" action="ppaction://hlinksldjump"/>
          </p:cNvPr>
          <p:cNvSpPr/>
          <p:nvPr/>
        </p:nvSpPr>
        <p:spPr>
          <a:xfrm>
            <a:off x="7380685" y="2355058"/>
            <a:ext cx="485775" cy="432197"/>
          </a:xfrm>
          <a:custGeom>
            <a:avLst/>
            <a:gdLst/>
            <a:ahLst/>
            <a:cxnLst/>
            <a:rect l="l" t="t" r="r" b="b"/>
            <a:pathLst>
              <a:path w="120000" h="120000" extrusionOk="0">
                <a:moveTo>
                  <a:pt x="0" y="0"/>
                </a:moveTo>
                <a:lnTo>
                  <a:pt x="120000" y="0"/>
                </a:lnTo>
                <a:lnTo>
                  <a:pt x="120000" y="120000"/>
                </a:lnTo>
                <a:lnTo>
                  <a:pt x="0" y="120000"/>
                </a:lnTo>
                <a:close/>
                <a:moveTo>
                  <a:pt x="19963" y="60000"/>
                </a:moveTo>
                <a:lnTo>
                  <a:pt x="100037" y="15000"/>
                </a:lnTo>
                <a:lnTo>
                  <a:pt x="100037" y="105000"/>
                </a:lnTo>
                <a:close/>
              </a:path>
              <a:path w="120000" h="120000" fill="darken" extrusionOk="0">
                <a:moveTo>
                  <a:pt x="19963" y="60000"/>
                </a:moveTo>
                <a:lnTo>
                  <a:pt x="100037" y="15000"/>
                </a:lnTo>
                <a:lnTo>
                  <a:pt x="100037" y="105000"/>
                </a:lnTo>
                <a:close/>
              </a:path>
              <a:path w="120000" h="120000" fill="none" extrusionOk="0">
                <a:moveTo>
                  <a:pt x="19963" y="60000"/>
                </a:moveTo>
                <a:lnTo>
                  <a:pt x="100037" y="15000"/>
                </a:lnTo>
                <a:lnTo>
                  <a:pt x="100037" y="105000"/>
                </a:lnTo>
                <a:close/>
              </a:path>
              <a:path w="120000" h="120000" fill="none" extrusionOk="0">
                <a:moveTo>
                  <a:pt x="0" y="0"/>
                </a:moveTo>
                <a:lnTo>
                  <a:pt x="120000" y="0"/>
                </a:lnTo>
                <a:lnTo>
                  <a:pt x="120000" y="120000"/>
                </a:lnTo>
                <a:lnTo>
                  <a:pt x="0" y="120000"/>
                </a:lnTo>
                <a:close/>
              </a:path>
            </a:pathLst>
          </a:custGeom>
          <a:solidFill>
            <a:schemeClr val="accent1"/>
          </a:solidFill>
          <a:ln>
            <a:noFill/>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3"/>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109</a:t>
            </a:fld>
            <a:endParaRPr/>
          </a:p>
        </p:txBody>
      </p:sp>
      <p:pic>
        <p:nvPicPr>
          <p:cNvPr id="691" name="Google Shape;691;p43"/>
          <p:cNvPicPr preferRelativeResize="0"/>
          <p:nvPr/>
        </p:nvPicPr>
        <p:blipFill rotWithShape="1">
          <a:blip r:embed="rId3">
            <a:alphaModFix/>
          </a:blip>
          <a:srcRect/>
          <a:stretch/>
        </p:blipFill>
        <p:spPr>
          <a:xfrm>
            <a:off x="845587" y="-62439"/>
            <a:ext cx="7294762" cy="5156642"/>
          </a:xfrm>
          <a:prstGeom prst="rect">
            <a:avLst/>
          </a:prstGeom>
          <a:noFill/>
          <a:ln>
            <a:noFill/>
          </a:ln>
        </p:spPr>
      </p:pic>
      <p:sp>
        <p:nvSpPr>
          <p:cNvPr id="692" name="Google Shape;692;p43">
            <a:hlinkClick r:id="rId4" action="ppaction://hlinksldjump"/>
          </p:cNvPr>
          <p:cNvSpPr/>
          <p:nvPr/>
        </p:nvSpPr>
        <p:spPr>
          <a:xfrm>
            <a:off x="1385646" y="4461961"/>
            <a:ext cx="270030" cy="270029"/>
          </a:xfrm>
          <a:custGeom>
            <a:avLst/>
            <a:gdLst/>
            <a:ahLst/>
            <a:cxnLst/>
            <a:rect l="l" t="t" r="r" b="b"/>
            <a:pathLst>
              <a:path w="120000" h="120000" extrusionOk="0">
                <a:moveTo>
                  <a:pt x="0" y="0"/>
                </a:moveTo>
                <a:lnTo>
                  <a:pt x="120000" y="0"/>
                </a:lnTo>
                <a:lnTo>
                  <a:pt x="120000" y="120000"/>
                </a:lnTo>
                <a:lnTo>
                  <a:pt x="0" y="120000"/>
                </a:lnTo>
                <a:close/>
                <a:moveTo>
                  <a:pt x="15000" y="60000"/>
                </a:moveTo>
                <a:lnTo>
                  <a:pt x="105000" y="15000"/>
                </a:lnTo>
                <a:lnTo>
                  <a:pt x="105000" y="105000"/>
                </a:lnTo>
                <a:close/>
              </a:path>
              <a:path w="120000" h="120000" fill="darken" extrusionOk="0">
                <a:moveTo>
                  <a:pt x="15000" y="60000"/>
                </a:moveTo>
                <a:lnTo>
                  <a:pt x="105000" y="15000"/>
                </a:lnTo>
                <a:lnTo>
                  <a:pt x="105000" y="105000"/>
                </a:lnTo>
                <a:close/>
              </a:path>
              <a:path w="120000" h="120000" fill="none" extrusionOk="0">
                <a:moveTo>
                  <a:pt x="15000" y="60000"/>
                </a:moveTo>
                <a:lnTo>
                  <a:pt x="105000" y="15000"/>
                </a:lnTo>
                <a:lnTo>
                  <a:pt x="105000" y="105000"/>
                </a:lnTo>
                <a:close/>
              </a:path>
              <a:path w="120000" h="120000" fill="none" extrusionOk="0">
                <a:moveTo>
                  <a:pt x="0" y="0"/>
                </a:moveTo>
                <a:lnTo>
                  <a:pt x="120000" y="0"/>
                </a:lnTo>
                <a:lnTo>
                  <a:pt x="120000" y="120000"/>
                </a:lnTo>
                <a:lnTo>
                  <a:pt x="0" y="120000"/>
                </a:lnTo>
                <a:close/>
              </a:path>
            </a:pathLst>
          </a:custGeom>
          <a:solidFill>
            <a:srgbClr val="FFC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endParaRPr sz="2400">
              <a:solidFill>
                <a:srgbClr val="000000"/>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7452320" cy="410592"/>
          </a:xfrm>
        </p:spPr>
        <p:txBody>
          <a:bodyPr>
            <a:noAutofit/>
          </a:bodyPr>
          <a:lstStyle/>
          <a:p>
            <a:pPr algn="l"/>
            <a:r>
              <a:rPr lang="it-IT" sz="2000" b="1" dirty="0">
                <a:latin typeface="+mn-lt"/>
                <a:ea typeface="Gungsuh" pitchFamily="18" charset="-127"/>
              </a:rPr>
              <a:t>Un esperimento «strano», tipicamente quantistico. E’ stato fatto!</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11</a:t>
            </a:fld>
            <a:endParaRPr lang="it-IT" sz="1000" dirty="0">
              <a:solidFill>
                <a:schemeClr val="tx1"/>
              </a:solidFill>
            </a:endParaRP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2"/>
            <a:ext cx="1128100" cy="6394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p:nvPr/>
        </p:nvSpPr>
        <p:spPr>
          <a:xfrm>
            <a:off x="323528" y="627534"/>
            <a:ext cx="7037171" cy="584775"/>
          </a:xfrm>
          <a:prstGeom prst="rect">
            <a:avLst/>
          </a:prstGeom>
        </p:spPr>
        <p:txBody>
          <a:bodyPr wrap="square">
            <a:spAutoFit/>
          </a:bodyPr>
          <a:lstStyle/>
          <a:p>
            <a:pPr algn="ctr"/>
            <a:r>
              <a:rPr lang="it-IT" sz="1600" dirty="0"/>
              <a:t>Il sistema su cui facciamo l’esperimento:</a:t>
            </a:r>
          </a:p>
          <a:p>
            <a:pPr algn="ctr"/>
            <a:r>
              <a:rPr lang="it-IT" sz="1600" dirty="0"/>
              <a:t>Una </a:t>
            </a:r>
            <a:r>
              <a:rPr lang="it-IT" sz="1600" b="1" dirty="0">
                <a:solidFill>
                  <a:srgbClr val="FF0000"/>
                </a:solidFill>
              </a:rPr>
              <a:t>sorgente</a:t>
            </a:r>
            <a:r>
              <a:rPr lang="it-IT" sz="1600" dirty="0"/>
              <a:t> // Uno schermo con due </a:t>
            </a:r>
            <a:r>
              <a:rPr lang="it-IT" sz="1600" b="1" dirty="0">
                <a:solidFill>
                  <a:srgbClr val="008000"/>
                </a:solidFill>
              </a:rPr>
              <a:t>fenditure</a:t>
            </a:r>
            <a:r>
              <a:rPr lang="it-IT" sz="1600" dirty="0"/>
              <a:t> // uno </a:t>
            </a:r>
            <a:r>
              <a:rPr lang="it-IT" sz="1600" b="1" dirty="0">
                <a:solidFill>
                  <a:srgbClr val="3346F7"/>
                </a:solidFill>
              </a:rPr>
              <a:t>schermo</a:t>
            </a:r>
            <a:r>
              <a:rPr lang="it-IT" sz="1600" dirty="0"/>
              <a:t> di raccolta </a:t>
            </a:r>
          </a:p>
        </p:txBody>
      </p:sp>
      <p:sp>
        <p:nvSpPr>
          <p:cNvPr id="4" name="Rettangolo 3"/>
          <p:cNvSpPr/>
          <p:nvPr/>
        </p:nvSpPr>
        <p:spPr>
          <a:xfrm>
            <a:off x="3081020" y="1535860"/>
            <a:ext cx="11521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5148064" y="1563638"/>
            <a:ext cx="11521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1520" y="3435846"/>
            <a:ext cx="11521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6" name="Gruppo 25"/>
          <p:cNvGrpSpPr/>
          <p:nvPr/>
        </p:nvGrpSpPr>
        <p:grpSpPr>
          <a:xfrm>
            <a:off x="1331640" y="1119734"/>
            <a:ext cx="6078824" cy="3396231"/>
            <a:chOff x="397801" y="903711"/>
            <a:chExt cx="6078824" cy="3396231"/>
          </a:xfrm>
        </p:grpSpPr>
        <p:grpSp>
          <p:nvGrpSpPr>
            <p:cNvPr id="22" name="Gruppo 21"/>
            <p:cNvGrpSpPr/>
            <p:nvPr/>
          </p:nvGrpSpPr>
          <p:grpSpPr>
            <a:xfrm>
              <a:off x="397801" y="1412218"/>
              <a:ext cx="6078824" cy="2887724"/>
              <a:chOff x="397801" y="1412218"/>
              <a:chExt cx="6078824" cy="2887724"/>
            </a:xfrm>
          </p:grpSpPr>
          <p:grpSp>
            <p:nvGrpSpPr>
              <p:cNvPr id="15" name="Gruppo 14"/>
              <p:cNvGrpSpPr/>
              <p:nvPr/>
            </p:nvGrpSpPr>
            <p:grpSpPr>
              <a:xfrm>
                <a:off x="755576" y="1412218"/>
                <a:ext cx="5721049" cy="2887724"/>
                <a:chOff x="755576" y="1412218"/>
                <a:chExt cx="5721049" cy="2887724"/>
              </a:xfrm>
            </p:grpSpPr>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81" y="1412218"/>
                  <a:ext cx="5508144" cy="2579630"/>
                </a:xfrm>
                <a:prstGeom prst="rect">
                  <a:avLst/>
                </a:prstGeom>
              </p:spPr>
            </p:pic>
            <p:sp>
              <p:nvSpPr>
                <p:cNvPr id="5" name="CasellaDiTesto 4"/>
                <p:cNvSpPr txBox="1"/>
                <p:nvPr/>
              </p:nvSpPr>
              <p:spPr>
                <a:xfrm>
                  <a:off x="755576" y="2859782"/>
                  <a:ext cx="1584176" cy="646331"/>
                </a:xfrm>
                <a:prstGeom prst="rect">
                  <a:avLst/>
                </a:prstGeom>
                <a:noFill/>
              </p:spPr>
              <p:txBody>
                <a:bodyPr wrap="square" rtlCol="0">
                  <a:spAutoFit/>
                </a:bodyPr>
                <a:lstStyle/>
                <a:p>
                  <a:r>
                    <a:rPr lang="it-IT" b="1" dirty="0"/>
                    <a:t>oppure ONDE …o altro</a:t>
                  </a:r>
                </a:p>
              </p:txBody>
            </p:sp>
            <p:sp>
              <p:nvSpPr>
                <p:cNvPr id="12" name="CasellaDiTesto 11"/>
                <p:cNvSpPr txBox="1"/>
                <p:nvPr/>
              </p:nvSpPr>
              <p:spPr>
                <a:xfrm>
                  <a:off x="2174984" y="3579862"/>
                  <a:ext cx="1656184" cy="646331"/>
                </a:xfrm>
                <a:prstGeom prst="rect">
                  <a:avLst/>
                </a:prstGeom>
                <a:noFill/>
              </p:spPr>
              <p:txBody>
                <a:bodyPr wrap="square" rtlCol="0">
                  <a:spAutoFit/>
                </a:bodyPr>
                <a:lstStyle/>
                <a:p>
                  <a:r>
                    <a:rPr lang="it-IT" b="1" dirty="0"/>
                    <a:t>Schermo con due fenditure</a:t>
                  </a:r>
                </a:p>
              </p:txBody>
            </p:sp>
            <p:sp>
              <p:nvSpPr>
                <p:cNvPr id="14" name="CasellaDiTesto 13"/>
                <p:cNvSpPr txBox="1"/>
                <p:nvPr/>
              </p:nvSpPr>
              <p:spPr>
                <a:xfrm>
                  <a:off x="4644008" y="3653611"/>
                  <a:ext cx="1656184" cy="646331"/>
                </a:xfrm>
                <a:prstGeom prst="rect">
                  <a:avLst/>
                </a:prstGeom>
                <a:noFill/>
              </p:spPr>
              <p:txBody>
                <a:bodyPr wrap="square" rtlCol="0">
                  <a:spAutoFit/>
                </a:bodyPr>
                <a:lstStyle/>
                <a:p>
                  <a:r>
                    <a:rPr lang="it-IT" b="1" dirty="0"/>
                    <a:t>Schermo di raccolta</a:t>
                  </a:r>
                </a:p>
              </p:txBody>
            </p:sp>
          </p:grpSp>
          <p:grpSp>
            <p:nvGrpSpPr>
              <p:cNvPr id="18" name="Gruppo 17"/>
              <p:cNvGrpSpPr/>
              <p:nvPr/>
            </p:nvGrpSpPr>
            <p:grpSpPr>
              <a:xfrm>
                <a:off x="397801" y="2458169"/>
                <a:ext cx="570680" cy="202291"/>
                <a:chOff x="397801" y="2473667"/>
                <a:chExt cx="570680" cy="202291"/>
              </a:xfrm>
            </p:grpSpPr>
            <p:sp>
              <p:nvSpPr>
                <p:cNvPr id="16" name="Ovale 15"/>
                <p:cNvSpPr/>
                <p:nvPr/>
              </p:nvSpPr>
              <p:spPr>
                <a:xfrm>
                  <a:off x="397801" y="2473667"/>
                  <a:ext cx="216024" cy="202291"/>
                </a:xfrm>
                <a:prstGeom prst="ellipse">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08441" y="2524240"/>
                  <a:ext cx="360040" cy="101146"/>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20" name="Connettore 2 19"/>
              <p:cNvCxnSpPr/>
              <p:nvPr/>
            </p:nvCxnSpPr>
            <p:spPr>
              <a:xfrm flipV="1">
                <a:off x="1067382" y="2546852"/>
                <a:ext cx="944282" cy="46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Figura a mano libera 22"/>
            <p:cNvSpPr/>
            <p:nvPr/>
          </p:nvSpPr>
          <p:spPr>
            <a:xfrm flipH="1">
              <a:off x="397801" y="987575"/>
              <a:ext cx="144015" cy="1368152"/>
            </a:xfrm>
            <a:custGeom>
              <a:avLst/>
              <a:gdLst>
                <a:gd name="connsiteX0" fmla="*/ 435493 w 435493"/>
                <a:gd name="connsiteY0" fmla="*/ 0 h 1153683"/>
                <a:gd name="connsiteX1" fmla="*/ 16749 w 435493"/>
                <a:gd name="connsiteY1" fmla="*/ 299103 h 1153683"/>
                <a:gd name="connsiteX2" fmla="*/ 76570 w 435493"/>
                <a:gd name="connsiteY2" fmla="*/ 1153683 h 1153683"/>
                <a:gd name="connsiteX3" fmla="*/ 76570 w 435493"/>
                <a:gd name="connsiteY3" fmla="*/ 1153683 h 1153683"/>
              </a:gdLst>
              <a:ahLst/>
              <a:cxnLst>
                <a:cxn ang="0">
                  <a:pos x="connsiteX0" y="connsiteY0"/>
                </a:cxn>
                <a:cxn ang="0">
                  <a:pos x="connsiteX1" y="connsiteY1"/>
                </a:cxn>
                <a:cxn ang="0">
                  <a:pos x="connsiteX2" y="connsiteY2"/>
                </a:cxn>
                <a:cxn ang="0">
                  <a:pos x="connsiteX3" y="connsiteY3"/>
                </a:cxn>
              </a:cxnLst>
              <a:rect l="l" t="t" r="r" b="b"/>
              <a:pathLst>
                <a:path w="435493" h="1153683">
                  <a:moveTo>
                    <a:pt x="435493" y="0"/>
                  </a:moveTo>
                  <a:cubicBezTo>
                    <a:pt x="256031" y="53411"/>
                    <a:pt x="76569" y="106823"/>
                    <a:pt x="16749" y="299103"/>
                  </a:cubicBezTo>
                  <a:cubicBezTo>
                    <a:pt x="-43071" y="491383"/>
                    <a:pt x="76570" y="1153683"/>
                    <a:pt x="76570" y="1153683"/>
                  </a:cubicBezTo>
                  <a:lnTo>
                    <a:pt x="76570" y="1153683"/>
                  </a:lnTo>
                </a:path>
              </a:pathLst>
            </a:custGeom>
            <a:noFill/>
            <a:ln w="22225">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igura a mano libera 23"/>
            <p:cNvSpPr/>
            <p:nvPr/>
          </p:nvSpPr>
          <p:spPr>
            <a:xfrm rot="987881" flipH="1">
              <a:off x="2950134" y="903711"/>
              <a:ext cx="45719" cy="894342"/>
            </a:xfrm>
            <a:custGeom>
              <a:avLst/>
              <a:gdLst>
                <a:gd name="connsiteX0" fmla="*/ 435493 w 435493"/>
                <a:gd name="connsiteY0" fmla="*/ 0 h 1153683"/>
                <a:gd name="connsiteX1" fmla="*/ 16749 w 435493"/>
                <a:gd name="connsiteY1" fmla="*/ 299103 h 1153683"/>
                <a:gd name="connsiteX2" fmla="*/ 76570 w 435493"/>
                <a:gd name="connsiteY2" fmla="*/ 1153683 h 1153683"/>
                <a:gd name="connsiteX3" fmla="*/ 76570 w 435493"/>
                <a:gd name="connsiteY3" fmla="*/ 1153683 h 1153683"/>
              </a:gdLst>
              <a:ahLst/>
              <a:cxnLst>
                <a:cxn ang="0">
                  <a:pos x="connsiteX0" y="connsiteY0"/>
                </a:cxn>
                <a:cxn ang="0">
                  <a:pos x="connsiteX1" y="connsiteY1"/>
                </a:cxn>
                <a:cxn ang="0">
                  <a:pos x="connsiteX2" y="connsiteY2"/>
                </a:cxn>
                <a:cxn ang="0">
                  <a:pos x="connsiteX3" y="connsiteY3"/>
                </a:cxn>
              </a:cxnLst>
              <a:rect l="l" t="t" r="r" b="b"/>
              <a:pathLst>
                <a:path w="435493" h="1153683">
                  <a:moveTo>
                    <a:pt x="435493" y="0"/>
                  </a:moveTo>
                  <a:cubicBezTo>
                    <a:pt x="256031" y="53411"/>
                    <a:pt x="76569" y="106823"/>
                    <a:pt x="16749" y="299103"/>
                  </a:cubicBezTo>
                  <a:cubicBezTo>
                    <a:pt x="-43071" y="491383"/>
                    <a:pt x="76570" y="1153683"/>
                    <a:pt x="76570" y="1153683"/>
                  </a:cubicBezTo>
                  <a:lnTo>
                    <a:pt x="76570" y="1153683"/>
                  </a:lnTo>
                </a:path>
              </a:pathLst>
            </a:custGeom>
            <a:noFill/>
            <a:ln w="22225">
              <a:solidFill>
                <a:srgbClr val="008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8000"/>
                </a:solidFill>
              </a:endParaRPr>
            </a:p>
          </p:txBody>
        </p:sp>
        <p:sp>
          <p:nvSpPr>
            <p:cNvPr id="25" name="Figura a mano libera 24"/>
            <p:cNvSpPr/>
            <p:nvPr/>
          </p:nvSpPr>
          <p:spPr>
            <a:xfrm flipH="1">
              <a:off x="4918833" y="915567"/>
              <a:ext cx="45719" cy="864096"/>
            </a:xfrm>
            <a:custGeom>
              <a:avLst/>
              <a:gdLst>
                <a:gd name="connsiteX0" fmla="*/ 435493 w 435493"/>
                <a:gd name="connsiteY0" fmla="*/ 0 h 1153683"/>
                <a:gd name="connsiteX1" fmla="*/ 16749 w 435493"/>
                <a:gd name="connsiteY1" fmla="*/ 299103 h 1153683"/>
                <a:gd name="connsiteX2" fmla="*/ 76570 w 435493"/>
                <a:gd name="connsiteY2" fmla="*/ 1153683 h 1153683"/>
                <a:gd name="connsiteX3" fmla="*/ 76570 w 435493"/>
                <a:gd name="connsiteY3" fmla="*/ 1153683 h 1153683"/>
              </a:gdLst>
              <a:ahLst/>
              <a:cxnLst>
                <a:cxn ang="0">
                  <a:pos x="connsiteX0" y="connsiteY0"/>
                </a:cxn>
                <a:cxn ang="0">
                  <a:pos x="connsiteX1" y="connsiteY1"/>
                </a:cxn>
                <a:cxn ang="0">
                  <a:pos x="connsiteX2" y="connsiteY2"/>
                </a:cxn>
                <a:cxn ang="0">
                  <a:pos x="connsiteX3" y="connsiteY3"/>
                </a:cxn>
              </a:cxnLst>
              <a:rect l="l" t="t" r="r" b="b"/>
              <a:pathLst>
                <a:path w="435493" h="1153683">
                  <a:moveTo>
                    <a:pt x="435493" y="0"/>
                  </a:moveTo>
                  <a:cubicBezTo>
                    <a:pt x="256031" y="53411"/>
                    <a:pt x="76569" y="106823"/>
                    <a:pt x="16749" y="299103"/>
                  </a:cubicBezTo>
                  <a:cubicBezTo>
                    <a:pt x="-43071" y="491383"/>
                    <a:pt x="76570" y="1153683"/>
                    <a:pt x="76570" y="1153683"/>
                  </a:cubicBezTo>
                  <a:lnTo>
                    <a:pt x="76570" y="1153683"/>
                  </a:lnTo>
                </a:path>
              </a:pathLst>
            </a:custGeom>
            <a:noFill/>
            <a:ln w="28575">
              <a:solidFill>
                <a:srgbClr val="3346F7"/>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8367484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45"/>
          <p:cNvSpPr/>
          <p:nvPr/>
        </p:nvSpPr>
        <p:spPr>
          <a:xfrm>
            <a:off x="1143000" y="1"/>
            <a:ext cx="6858000" cy="357504"/>
          </a:xfrm>
          <a:prstGeom prst="rect">
            <a:avLst/>
          </a:prstGeom>
          <a:solidFill>
            <a:srgbClr val="0070C0">
              <a:alpha val="37647"/>
            </a:srgbClr>
          </a:solidFill>
          <a:ln>
            <a:noFill/>
          </a:ln>
        </p:spPr>
        <p:txBody>
          <a:bodyPr spcFirstLastPara="1" wrap="square" lIns="68569" tIns="34275" rIns="68569" bIns="34275" anchor="ctr" anchorCtr="0">
            <a:noAutofit/>
          </a:bodyPr>
          <a:lstStyle/>
          <a:p>
            <a:endParaRPr sz="1200">
              <a:solidFill>
                <a:schemeClr val="lt1"/>
              </a:solidFill>
              <a:latin typeface="Georgia"/>
              <a:ea typeface="Georgia"/>
              <a:cs typeface="Georgia"/>
              <a:sym typeface="Georgia"/>
            </a:endParaRPr>
          </a:p>
        </p:txBody>
      </p:sp>
      <p:sp>
        <p:nvSpPr>
          <p:cNvPr id="712" name="Google Shape;712;p45"/>
          <p:cNvSpPr txBox="1">
            <a:spLocks noGrp="1"/>
          </p:cNvSpPr>
          <p:nvPr>
            <p:ph type="title"/>
          </p:nvPr>
        </p:nvSpPr>
        <p:spPr>
          <a:xfrm>
            <a:off x="1143000" y="1"/>
            <a:ext cx="6777372" cy="35750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200"/>
              <a:t>Caos: in ogni grafico viene modificata leggermente la posizione della carica in basso a destra </a:t>
            </a:r>
            <a:endParaRPr/>
          </a:p>
        </p:txBody>
      </p:sp>
      <p:sp>
        <p:nvSpPr>
          <p:cNvPr id="713" name="Google Shape;713;p45"/>
          <p:cNvSpPr txBox="1">
            <a:spLocks noGrp="1"/>
          </p:cNvSpPr>
          <p:nvPr>
            <p:ph type="sldNum" idx="12"/>
          </p:nvPr>
        </p:nvSpPr>
        <p:spPr>
          <a:xfrm>
            <a:off x="7646633" y="4902069"/>
            <a:ext cx="332185" cy="264319"/>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sz="825"/>
              <a:pPr/>
              <a:t>110</a:t>
            </a:fld>
            <a:endParaRPr sz="825"/>
          </a:p>
        </p:txBody>
      </p:sp>
      <p:sp>
        <p:nvSpPr>
          <p:cNvPr id="714" name="Google Shape;714;p45"/>
          <p:cNvSpPr txBox="1"/>
          <p:nvPr/>
        </p:nvSpPr>
        <p:spPr>
          <a:xfrm>
            <a:off x="1146573" y="4870848"/>
            <a:ext cx="1026319" cy="264319"/>
          </a:xfrm>
          <a:prstGeom prst="rect">
            <a:avLst/>
          </a:prstGeom>
          <a:noFill/>
          <a:ln>
            <a:noFill/>
          </a:ln>
        </p:spPr>
        <p:txBody>
          <a:bodyPr spcFirstLastPara="1" wrap="square" lIns="68569" tIns="34275" rIns="68569" bIns="34275" anchor="ctr" anchorCtr="0">
            <a:noAutofit/>
          </a:bodyPr>
          <a:lstStyle/>
          <a:p>
            <a:r>
              <a:rPr lang="it-IT" sz="675">
                <a:solidFill>
                  <a:schemeClr val="dk1"/>
                </a:solidFill>
                <a:latin typeface="Arial"/>
                <a:ea typeface="Arial"/>
                <a:cs typeface="Arial"/>
                <a:sym typeface="Arial"/>
              </a:rPr>
              <a:t>Carlo Cosmelli</a:t>
            </a:r>
            <a:endParaRPr sz="1350"/>
          </a:p>
        </p:txBody>
      </p:sp>
      <p:pic>
        <p:nvPicPr>
          <p:cNvPr id="715" name="Google Shape;715;p45"/>
          <p:cNvPicPr preferRelativeResize="0"/>
          <p:nvPr/>
        </p:nvPicPr>
        <p:blipFill rotWithShape="1">
          <a:blip r:embed="rId3">
            <a:alphaModFix/>
          </a:blip>
          <a:srcRect/>
          <a:stretch/>
        </p:blipFill>
        <p:spPr>
          <a:xfrm>
            <a:off x="1385646" y="362128"/>
            <a:ext cx="2985128" cy="2254154"/>
          </a:xfrm>
          <a:prstGeom prst="rect">
            <a:avLst/>
          </a:prstGeom>
          <a:noFill/>
          <a:ln>
            <a:noFill/>
          </a:ln>
        </p:spPr>
      </p:pic>
      <p:pic>
        <p:nvPicPr>
          <p:cNvPr id="716" name="Google Shape;716;p45"/>
          <p:cNvPicPr preferRelativeResize="0"/>
          <p:nvPr/>
        </p:nvPicPr>
        <p:blipFill rotWithShape="1">
          <a:blip r:embed="rId4">
            <a:alphaModFix/>
          </a:blip>
          <a:srcRect/>
          <a:stretch/>
        </p:blipFill>
        <p:spPr>
          <a:xfrm>
            <a:off x="4697758" y="335815"/>
            <a:ext cx="2985128" cy="2280467"/>
          </a:xfrm>
          <a:prstGeom prst="rect">
            <a:avLst/>
          </a:prstGeom>
          <a:noFill/>
          <a:ln>
            <a:noFill/>
          </a:ln>
        </p:spPr>
      </p:pic>
      <p:pic>
        <p:nvPicPr>
          <p:cNvPr id="717" name="Google Shape;717;p45"/>
          <p:cNvPicPr preferRelativeResize="0"/>
          <p:nvPr/>
        </p:nvPicPr>
        <p:blipFill rotWithShape="1">
          <a:blip r:embed="rId5">
            <a:alphaModFix/>
          </a:blip>
          <a:srcRect/>
          <a:stretch/>
        </p:blipFill>
        <p:spPr>
          <a:xfrm>
            <a:off x="1385646" y="2652897"/>
            <a:ext cx="2985128" cy="2232191"/>
          </a:xfrm>
          <a:prstGeom prst="rect">
            <a:avLst/>
          </a:prstGeom>
          <a:noFill/>
          <a:ln>
            <a:noFill/>
          </a:ln>
        </p:spPr>
      </p:pic>
      <p:pic>
        <p:nvPicPr>
          <p:cNvPr id="718" name="Google Shape;718;p45"/>
          <p:cNvPicPr preferRelativeResize="0"/>
          <p:nvPr/>
        </p:nvPicPr>
        <p:blipFill rotWithShape="1">
          <a:blip r:embed="rId6">
            <a:alphaModFix/>
          </a:blip>
          <a:srcRect/>
          <a:stretch/>
        </p:blipFill>
        <p:spPr>
          <a:xfrm>
            <a:off x="4689365" y="2656560"/>
            <a:ext cx="2993522" cy="2262456"/>
          </a:xfrm>
          <a:prstGeom prst="rect">
            <a:avLst/>
          </a:prstGeom>
          <a:noFill/>
          <a:ln>
            <a:noFill/>
          </a:ln>
        </p:spPr>
      </p:pic>
      <p:sp>
        <p:nvSpPr>
          <p:cNvPr id="2" name="Pulsante di azione: Avanti o successivo 1">
            <a:hlinkClick r:id="rId7" action="ppaction://hlinksldjump" highlightClick="1"/>
            <a:extLst>
              <a:ext uri="{FF2B5EF4-FFF2-40B4-BE49-F238E27FC236}">
                <a16:creationId xmlns:a16="http://schemas.microsoft.com/office/drawing/2014/main" id="{D5447358-CE64-832C-837D-B3FD81425BCF}"/>
              </a:ext>
            </a:extLst>
          </p:cNvPr>
          <p:cNvSpPr/>
          <p:nvPr/>
        </p:nvSpPr>
        <p:spPr>
          <a:xfrm>
            <a:off x="8264951" y="4793530"/>
            <a:ext cx="402996" cy="261594"/>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81"/>
          <p:cNvSpPr txBox="1">
            <a:spLocks noGrp="1"/>
          </p:cNvSpPr>
          <p:nvPr>
            <p:ph type="title"/>
          </p:nvPr>
        </p:nvSpPr>
        <p:spPr>
          <a:xfrm>
            <a:off x="0" y="23380"/>
            <a:ext cx="1738536" cy="367550"/>
          </a:xfrm>
          <a:prstGeom prst="rect">
            <a:avLst/>
          </a:prstGeom>
          <a:noFill/>
          <a:ln>
            <a:noFill/>
          </a:ln>
        </p:spPr>
        <p:txBody>
          <a:bodyPr spcFirstLastPara="1" vert="horz" wrap="square" lIns="68569" tIns="34275" rIns="68569" bIns="34275" rtlCol="0" anchor="ctr" anchorCtr="0">
            <a:noAutofit/>
          </a:bodyPr>
          <a:lstStyle/>
          <a:p>
            <a:pPr>
              <a:spcBef>
                <a:spcPts val="0"/>
              </a:spcBef>
            </a:pPr>
            <a:r>
              <a:rPr lang="it-IT" sz="1800" b="1">
                <a:solidFill>
                  <a:srgbClr val="C00000"/>
                </a:solidFill>
              </a:rPr>
              <a:t>Porcellum</a:t>
            </a:r>
            <a:endParaRPr/>
          </a:p>
        </p:txBody>
      </p:sp>
      <p:sp>
        <p:nvSpPr>
          <p:cNvPr id="1052" name="Google Shape;1052;p81"/>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111</a:t>
            </a:fld>
            <a:endParaRPr/>
          </a:p>
        </p:txBody>
      </p:sp>
      <p:pic>
        <p:nvPicPr>
          <p:cNvPr id="1053" name="Google Shape;1053;p81" descr="Immagine che contiene testo, schermata, documento, Carattere&#10;&#10;Descrizione generata automaticamente"/>
          <p:cNvPicPr preferRelativeResize="0"/>
          <p:nvPr/>
        </p:nvPicPr>
        <p:blipFill rotWithShape="1">
          <a:blip r:embed="rId3">
            <a:alphaModFix/>
          </a:blip>
          <a:srcRect/>
          <a:stretch/>
        </p:blipFill>
        <p:spPr>
          <a:xfrm>
            <a:off x="4842030" y="0"/>
            <a:ext cx="4177682" cy="5130486"/>
          </a:xfrm>
          <a:prstGeom prst="rect">
            <a:avLst/>
          </a:prstGeom>
          <a:noFill/>
          <a:ln>
            <a:noFill/>
          </a:ln>
        </p:spPr>
      </p:pic>
      <p:pic>
        <p:nvPicPr>
          <p:cNvPr id="1054" name="Google Shape;1054;p81" descr="Immagine che contiene testo, schermata, Carattere, numero&#10;&#10;Descrizione generata automaticamente"/>
          <p:cNvPicPr preferRelativeResize="0"/>
          <p:nvPr/>
        </p:nvPicPr>
        <p:blipFill rotWithShape="1">
          <a:blip r:embed="rId4">
            <a:alphaModFix/>
          </a:blip>
          <a:srcRect/>
          <a:stretch/>
        </p:blipFill>
        <p:spPr>
          <a:xfrm>
            <a:off x="0" y="627534"/>
            <a:ext cx="4955335" cy="3772227"/>
          </a:xfrm>
          <a:prstGeom prst="rect">
            <a:avLst/>
          </a:prstGeom>
          <a:noFill/>
          <a:ln>
            <a:noFill/>
          </a:ln>
        </p:spPr>
      </p:pic>
      <p:sp>
        <p:nvSpPr>
          <p:cNvPr id="1055" name="Google Shape;1055;p81">
            <a:hlinkClick r:id="rId5" action="ppaction://hlinksldjump"/>
          </p:cNvPr>
          <p:cNvSpPr/>
          <p:nvPr/>
        </p:nvSpPr>
        <p:spPr>
          <a:xfrm>
            <a:off x="3329862" y="4840002"/>
            <a:ext cx="324036" cy="216024"/>
          </a:xfrm>
          <a:custGeom>
            <a:avLst/>
            <a:gdLst/>
            <a:ahLst/>
            <a:cxnLst/>
            <a:rect l="l" t="t" r="r" b="b"/>
            <a:pathLst>
              <a:path w="120000" h="120000" extrusionOk="0">
                <a:moveTo>
                  <a:pt x="0" y="0"/>
                </a:moveTo>
                <a:lnTo>
                  <a:pt x="120000" y="0"/>
                </a:lnTo>
                <a:lnTo>
                  <a:pt x="120000" y="120000"/>
                </a:lnTo>
                <a:lnTo>
                  <a:pt x="0" y="120000"/>
                </a:lnTo>
                <a:close/>
                <a:moveTo>
                  <a:pt x="90000" y="60000"/>
                </a:moveTo>
                <a:lnTo>
                  <a:pt x="30000" y="15000"/>
                </a:lnTo>
                <a:lnTo>
                  <a:pt x="30000" y="105000"/>
                </a:lnTo>
                <a:close/>
              </a:path>
              <a:path w="120000" h="120000" fill="darken" extrusionOk="0">
                <a:moveTo>
                  <a:pt x="90000" y="60000"/>
                </a:moveTo>
                <a:lnTo>
                  <a:pt x="30000" y="15000"/>
                </a:lnTo>
                <a:lnTo>
                  <a:pt x="30000" y="105000"/>
                </a:lnTo>
                <a:close/>
              </a:path>
              <a:path w="120000" h="120000" fill="none" extrusionOk="0">
                <a:moveTo>
                  <a:pt x="90000" y="60000"/>
                </a:moveTo>
                <a:lnTo>
                  <a:pt x="30000" y="105000"/>
                </a:lnTo>
                <a:lnTo>
                  <a:pt x="30000"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7"/>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112</a:t>
            </a:fld>
            <a:endParaRPr sz="1050">
              <a:solidFill>
                <a:schemeClr val="dk1"/>
              </a:solidFill>
              <a:latin typeface="Arial"/>
              <a:ea typeface="Arial"/>
              <a:cs typeface="Arial"/>
              <a:sym typeface="Arial"/>
            </a:endParaRPr>
          </a:p>
        </p:txBody>
      </p:sp>
      <p:sp>
        <p:nvSpPr>
          <p:cNvPr id="740" name="Google Shape;740;p47"/>
          <p:cNvSpPr/>
          <p:nvPr/>
        </p:nvSpPr>
        <p:spPr>
          <a:xfrm>
            <a:off x="1143000" y="0"/>
            <a:ext cx="6858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741" name="Google Shape;741;p47"/>
          <p:cNvSpPr txBox="1">
            <a:spLocks noGrp="1"/>
          </p:cNvSpPr>
          <p:nvPr>
            <p:ph type="title" idx="4294967295"/>
          </p:nvPr>
        </p:nvSpPr>
        <p:spPr>
          <a:xfrm>
            <a:off x="1143000" y="1"/>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a:solidFill>
                  <a:schemeClr val="lt1"/>
                </a:solidFill>
              </a:rPr>
              <a:t>2. Frattali &amp;  musica</a:t>
            </a:r>
            <a:endParaRPr/>
          </a:p>
        </p:txBody>
      </p:sp>
      <p:sp>
        <p:nvSpPr>
          <p:cNvPr id="742" name="Google Shape;742;p47"/>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743" name="Google Shape;743;p47"/>
          <p:cNvPicPr preferRelativeResize="0"/>
          <p:nvPr/>
        </p:nvPicPr>
        <p:blipFill rotWithShape="1">
          <a:blip r:embed="rId3">
            <a:alphaModFix/>
          </a:blip>
          <a:srcRect/>
          <a:stretch/>
        </p:blipFill>
        <p:spPr>
          <a:xfrm>
            <a:off x="1501674" y="87475"/>
            <a:ext cx="5763224" cy="4302910"/>
          </a:xfrm>
          <a:prstGeom prst="rect">
            <a:avLst/>
          </a:prstGeom>
          <a:noFill/>
          <a:ln>
            <a:noFill/>
          </a:ln>
        </p:spPr>
      </p:pic>
      <p:sp>
        <p:nvSpPr>
          <p:cNvPr id="744" name="Google Shape;744;p47"/>
          <p:cNvSpPr/>
          <p:nvPr/>
        </p:nvSpPr>
        <p:spPr>
          <a:xfrm>
            <a:off x="3437874" y="4755074"/>
            <a:ext cx="3186354" cy="230802"/>
          </a:xfrm>
          <a:prstGeom prst="rect">
            <a:avLst/>
          </a:prstGeom>
          <a:noFill/>
          <a:ln>
            <a:noFill/>
          </a:ln>
        </p:spPr>
        <p:txBody>
          <a:bodyPr spcFirstLastPara="1" wrap="square" lIns="68569" tIns="34275" rIns="68569" bIns="34275" anchor="t" anchorCtr="0">
            <a:spAutoFit/>
          </a:bodyPr>
          <a:lstStyle/>
          <a:p>
            <a:r>
              <a:rPr lang="it-IT" sz="1050"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https://www.youtube.com/watch?v=UuOTuFVnWv0</a:t>
            </a:r>
            <a:endParaRPr sz="1050">
              <a:solidFill>
                <a:srgbClr val="000000"/>
              </a:solidFill>
              <a:latin typeface="Arial"/>
              <a:ea typeface="Arial"/>
              <a:cs typeface="Arial"/>
              <a:sym typeface="Arial"/>
            </a:endParaRPr>
          </a:p>
        </p:txBody>
      </p:sp>
      <p:sp>
        <p:nvSpPr>
          <p:cNvPr id="745" name="Google Shape;745;p47"/>
          <p:cNvSpPr/>
          <p:nvPr/>
        </p:nvSpPr>
        <p:spPr>
          <a:xfrm>
            <a:off x="2184315" y="4442010"/>
            <a:ext cx="4630340" cy="253885"/>
          </a:xfrm>
          <a:prstGeom prst="rect">
            <a:avLst/>
          </a:prstGeom>
          <a:noFill/>
          <a:ln>
            <a:noFill/>
          </a:ln>
        </p:spPr>
        <p:txBody>
          <a:bodyPr spcFirstLastPara="1" wrap="square" lIns="68569" tIns="34275" rIns="68569" bIns="34275" anchor="t" anchorCtr="0">
            <a:spAutoFit/>
          </a:bodyPr>
          <a:lstStyle/>
          <a:p>
            <a:r>
              <a:rPr lang="it-IT" sz="1200" u="sng">
                <a:solidFill>
                  <a:srgbClr val="000000"/>
                </a:solidFill>
                <a:latin typeface="Georgia"/>
                <a:ea typeface="Georgia"/>
                <a:cs typeface="Georgia"/>
                <a:sym typeface="Georgia"/>
                <a:hlinkClick r:id="rId5">
                  <a:extLst>
                    <a:ext uri="{A12FA001-AC4F-418D-AE19-62706E023703}">
                      <ahyp:hlinkClr xmlns:ahyp="http://schemas.microsoft.com/office/drawing/2018/hyperlinkcolor" val="tx"/>
                    </a:ext>
                  </a:extLst>
                </a:hlinkClick>
              </a:rPr>
              <a:t>http://brotherstechnology.com/math/fractal-music.html</a:t>
            </a:r>
            <a:endParaRPr sz="1200">
              <a:solidFill>
                <a:srgbClr val="000000"/>
              </a:solidFill>
              <a:latin typeface="Georgia"/>
              <a:ea typeface="Georgia"/>
              <a:cs typeface="Georgia"/>
              <a:sym typeface="Georgia"/>
            </a:endParaRPr>
          </a:p>
        </p:txBody>
      </p:sp>
      <p:sp>
        <p:nvSpPr>
          <p:cNvPr id="746" name="Google Shape;746;p47"/>
          <p:cNvSpPr txBox="1"/>
          <p:nvPr/>
        </p:nvSpPr>
        <p:spPr>
          <a:xfrm>
            <a:off x="1837674" y="4741558"/>
            <a:ext cx="1600200" cy="253885"/>
          </a:xfrm>
          <a:prstGeom prst="rect">
            <a:avLst/>
          </a:prstGeom>
          <a:noFill/>
          <a:ln>
            <a:noFill/>
          </a:ln>
        </p:spPr>
        <p:txBody>
          <a:bodyPr spcFirstLastPara="1" wrap="square" lIns="68569" tIns="34275" rIns="68569" bIns="34275" anchor="t" anchorCtr="0">
            <a:spAutoFit/>
          </a:bodyPr>
          <a:lstStyle/>
          <a:p>
            <a:pPr algn="r"/>
            <a:r>
              <a:rPr lang="it-IT" sz="1200">
                <a:solidFill>
                  <a:srgbClr val="000000"/>
                </a:solidFill>
                <a:latin typeface="Georgia"/>
                <a:ea typeface="Georgia"/>
                <a:cs typeface="Georgia"/>
                <a:sym typeface="Georgia"/>
              </a:rPr>
              <a:t>Il set di Mandelbrot:</a:t>
            </a:r>
            <a:endParaRPr sz="1350"/>
          </a:p>
        </p:txBody>
      </p:sp>
      <p:sp>
        <p:nvSpPr>
          <p:cNvPr id="747" name="Google Shape;747;p47">
            <a:hlinkClick r:id="rId6" action="ppaction://hlinksldjump"/>
          </p:cNvPr>
          <p:cNvSpPr/>
          <p:nvPr/>
        </p:nvSpPr>
        <p:spPr>
          <a:xfrm>
            <a:off x="1277635" y="4755074"/>
            <a:ext cx="324036" cy="230833"/>
          </a:xfrm>
          <a:custGeom>
            <a:avLst/>
            <a:gdLst/>
            <a:ahLst/>
            <a:cxnLst/>
            <a:rect l="l" t="t" r="r" b="b"/>
            <a:pathLst>
              <a:path w="120000" h="120000" extrusionOk="0">
                <a:moveTo>
                  <a:pt x="0" y="0"/>
                </a:moveTo>
                <a:lnTo>
                  <a:pt x="120000" y="0"/>
                </a:lnTo>
                <a:lnTo>
                  <a:pt x="120000" y="120000"/>
                </a:lnTo>
                <a:lnTo>
                  <a:pt x="0" y="120000"/>
                </a:lnTo>
                <a:close/>
                <a:moveTo>
                  <a:pt x="27943" y="60000"/>
                </a:moveTo>
                <a:lnTo>
                  <a:pt x="92057" y="15000"/>
                </a:lnTo>
                <a:lnTo>
                  <a:pt x="92057" y="105000"/>
                </a:lnTo>
                <a:close/>
              </a:path>
              <a:path w="120000" h="120000" fill="darken" extrusionOk="0">
                <a:moveTo>
                  <a:pt x="27943" y="60000"/>
                </a:moveTo>
                <a:lnTo>
                  <a:pt x="92057" y="15000"/>
                </a:lnTo>
                <a:lnTo>
                  <a:pt x="92057" y="105000"/>
                </a:lnTo>
                <a:close/>
              </a:path>
              <a:path w="120000" h="120000" fill="none" extrusionOk="0">
                <a:moveTo>
                  <a:pt x="27943" y="60000"/>
                </a:moveTo>
                <a:lnTo>
                  <a:pt x="92057" y="15000"/>
                </a:lnTo>
                <a:lnTo>
                  <a:pt x="92057" y="10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endParaRPr sz="2400">
              <a:solidFill>
                <a:srgbClr val="000000"/>
              </a:solidFill>
              <a:latin typeface="Georgia"/>
              <a:ea typeface="Georgia"/>
              <a:cs typeface="Georgia"/>
              <a:sym typeface="Georgia"/>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62"/>
          <p:cNvSpPr txBox="1">
            <a:spLocks noGrp="1"/>
          </p:cNvSpPr>
          <p:nvPr>
            <p:ph type="title"/>
          </p:nvPr>
        </p:nvSpPr>
        <p:spPr>
          <a:xfrm>
            <a:off x="9223" y="100"/>
            <a:ext cx="5642897" cy="421556"/>
          </a:xfrm>
          <a:prstGeom prst="rect">
            <a:avLst/>
          </a:prstGeom>
          <a:noFill/>
          <a:ln>
            <a:noFill/>
          </a:ln>
        </p:spPr>
        <p:txBody>
          <a:bodyPr spcFirstLastPara="1" vert="horz" wrap="square" lIns="68569" tIns="34275" rIns="68569" bIns="34275" rtlCol="0" anchor="ctr" anchorCtr="0">
            <a:noAutofit/>
          </a:bodyPr>
          <a:lstStyle/>
          <a:p>
            <a:pPr>
              <a:spcBef>
                <a:spcPts val="0"/>
              </a:spcBef>
            </a:pPr>
            <a:r>
              <a:rPr lang="it-IT" sz="1800" b="1"/>
              <a:t>Un sistema complesso: stormi di storni</a:t>
            </a:r>
            <a:endParaRPr/>
          </a:p>
        </p:txBody>
      </p:sp>
      <p:sp>
        <p:nvSpPr>
          <p:cNvPr id="868" name="Google Shape;868;p62"/>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113</a:t>
            </a:fld>
            <a:endParaRPr/>
          </a:p>
        </p:txBody>
      </p:sp>
      <p:sp>
        <p:nvSpPr>
          <p:cNvPr id="869" name="Google Shape;869;p62"/>
          <p:cNvSpPr txBox="1"/>
          <p:nvPr/>
        </p:nvSpPr>
        <p:spPr>
          <a:xfrm>
            <a:off x="467544" y="681541"/>
            <a:ext cx="3024336" cy="346218"/>
          </a:xfrm>
          <a:prstGeom prst="rect">
            <a:avLst/>
          </a:prstGeom>
          <a:noFill/>
          <a:ln>
            <a:noFill/>
          </a:ln>
        </p:spPr>
        <p:txBody>
          <a:bodyPr spcFirstLastPara="1" wrap="square" lIns="68569" tIns="34275" rIns="68569" bIns="34275" anchor="t" anchorCtr="0">
            <a:spAutoFit/>
          </a:bodyPr>
          <a:lstStyle/>
          <a:p>
            <a:r>
              <a:rPr lang="it-IT"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Storni in volo al tramonto</a:t>
            </a:r>
            <a:endParaRPr>
              <a:solidFill>
                <a:srgbClr val="000000"/>
              </a:solidFill>
              <a:latin typeface="Arial"/>
              <a:ea typeface="Arial"/>
              <a:cs typeface="Arial"/>
              <a:sym typeface="Arial"/>
            </a:endParaRPr>
          </a:p>
        </p:txBody>
      </p:sp>
      <p:sp>
        <p:nvSpPr>
          <p:cNvPr id="870" name="Google Shape;870;p62"/>
          <p:cNvSpPr txBox="1"/>
          <p:nvPr/>
        </p:nvSpPr>
        <p:spPr>
          <a:xfrm>
            <a:off x="3437874" y="735547"/>
            <a:ext cx="2700300" cy="346218"/>
          </a:xfrm>
          <a:prstGeom prst="rect">
            <a:avLst/>
          </a:prstGeom>
          <a:noFill/>
          <a:ln>
            <a:noFill/>
          </a:ln>
        </p:spPr>
        <p:txBody>
          <a:bodyPr spcFirstLastPara="1" wrap="square" lIns="68569" tIns="34275" rIns="68569" bIns="34275" anchor="t" anchorCtr="0">
            <a:spAutoFit/>
          </a:bodyPr>
          <a:lstStyle/>
          <a:p>
            <a:r>
              <a:rPr lang="it-IT"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Storni in volo al tramonto</a:t>
            </a:r>
            <a:endParaRPr>
              <a:solidFill>
                <a:srgbClr val="000000"/>
              </a:solidFill>
              <a:latin typeface="Arial"/>
              <a:ea typeface="Arial"/>
              <a:cs typeface="Arial"/>
              <a:sym typeface="Arial"/>
            </a:endParaRPr>
          </a:p>
        </p:txBody>
      </p:sp>
      <p:sp>
        <p:nvSpPr>
          <p:cNvPr id="871" name="Google Shape;871;p62"/>
          <p:cNvSpPr txBox="1"/>
          <p:nvPr/>
        </p:nvSpPr>
        <p:spPr>
          <a:xfrm>
            <a:off x="467544" y="1383619"/>
            <a:ext cx="4428492" cy="346218"/>
          </a:xfrm>
          <a:prstGeom prst="rect">
            <a:avLst/>
          </a:prstGeom>
          <a:noFill/>
          <a:ln>
            <a:noFill/>
          </a:ln>
        </p:spPr>
        <p:txBody>
          <a:bodyPr spcFirstLastPara="1" wrap="square" lIns="68569" tIns="34275" rIns="68569" bIns="34275" anchor="t" anchorCtr="0">
            <a:spAutoFit/>
          </a:bodyPr>
          <a:lstStyle/>
          <a:p>
            <a:r>
              <a:rPr lang="it-IT" u="sng">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Le misure e gli studi di Giorgio Parisi &amp; c.</a:t>
            </a:r>
            <a:endParaRPr>
              <a:solidFill>
                <a:srgbClr val="000000"/>
              </a:solidFill>
              <a:latin typeface="Arial"/>
              <a:ea typeface="Arial"/>
              <a:cs typeface="Arial"/>
              <a:sym typeface="Arial"/>
            </a:endParaRPr>
          </a:p>
        </p:txBody>
      </p:sp>
      <p:sp>
        <p:nvSpPr>
          <p:cNvPr id="872" name="Google Shape;872;p62"/>
          <p:cNvSpPr txBox="1"/>
          <p:nvPr/>
        </p:nvSpPr>
        <p:spPr>
          <a:xfrm>
            <a:off x="359532" y="2247714"/>
            <a:ext cx="8640960" cy="1454214"/>
          </a:xfrm>
          <a:prstGeom prst="rect">
            <a:avLst/>
          </a:prstGeom>
          <a:noFill/>
          <a:ln>
            <a:noFill/>
          </a:ln>
        </p:spPr>
        <p:txBody>
          <a:bodyPr spcFirstLastPara="1" wrap="square" lIns="68569" tIns="34275" rIns="68569" bIns="34275" anchor="t" anchorCtr="0">
            <a:spAutoFit/>
          </a:bodyPr>
          <a:lstStyle/>
          <a:p>
            <a:r>
              <a:rPr lang="it-IT">
                <a:solidFill>
                  <a:srgbClr val="000000"/>
                </a:solidFill>
                <a:latin typeface="Arial"/>
                <a:ea typeface="Arial"/>
                <a:cs typeface="Arial"/>
                <a:sym typeface="Arial"/>
              </a:rPr>
              <a:t>Perché dei fisici per fare misure sugli storni?</a:t>
            </a:r>
            <a:endParaRPr sz="1350"/>
          </a:p>
          <a:p>
            <a:r>
              <a:rPr lang="it-IT">
                <a:solidFill>
                  <a:srgbClr val="000000"/>
                </a:solidFill>
                <a:latin typeface="Arial"/>
                <a:ea typeface="Arial"/>
                <a:cs typeface="Arial"/>
                <a:sym typeface="Arial"/>
              </a:rPr>
              <a:t>Il problema: avere una mappa tridimensionale delle posizioni nel tempo di qualche migliaio di storni in volo</a:t>
            </a:r>
            <a:endParaRPr sz="1350"/>
          </a:p>
          <a:p>
            <a:endParaRPr>
              <a:solidFill>
                <a:srgbClr val="000000"/>
              </a:solidFill>
              <a:latin typeface="Arial"/>
              <a:ea typeface="Arial"/>
              <a:cs typeface="Arial"/>
              <a:sym typeface="Arial"/>
            </a:endParaRPr>
          </a:p>
          <a:p>
            <a:r>
              <a:rPr lang="it-IT">
                <a:solidFill>
                  <a:srgbClr val="000000"/>
                </a:solidFill>
                <a:latin typeface="Arial"/>
                <a:ea typeface="Arial"/>
                <a:cs typeface="Arial"/>
                <a:sym typeface="Arial"/>
              </a:rPr>
              <a:t>Perché sono abituati a misurare le particelle...</a:t>
            </a:r>
            <a:endParaRPr sz="1350"/>
          </a:p>
        </p:txBody>
      </p:sp>
      <p:sp>
        <p:nvSpPr>
          <p:cNvPr id="873" name="Google Shape;873;p62">
            <a:hlinkClick r:id="" action="ppaction://noaction"/>
          </p:cNvPr>
          <p:cNvSpPr/>
          <p:nvPr/>
        </p:nvSpPr>
        <p:spPr>
          <a:xfrm>
            <a:off x="0" y="4651476"/>
            <a:ext cx="432048" cy="378042"/>
          </a:xfrm>
          <a:custGeom>
            <a:avLst/>
            <a:gdLst/>
            <a:ahLst/>
            <a:cxnLst/>
            <a:rect l="l" t="t" r="r" b="b"/>
            <a:pathLst>
              <a:path w="120000" h="120000" extrusionOk="0">
                <a:moveTo>
                  <a:pt x="0" y="0"/>
                </a:moveTo>
                <a:lnTo>
                  <a:pt x="120000" y="0"/>
                </a:lnTo>
                <a:lnTo>
                  <a:pt x="120000" y="120000"/>
                </a:lnTo>
                <a:lnTo>
                  <a:pt x="0" y="120000"/>
                </a:lnTo>
                <a:close/>
                <a:moveTo>
                  <a:pt x="99375" y="37500"/>
                </a:moveTo>
                <a:lnTo>
                  <a:pt x="79688" y="15000"/>
                </a:lnTo>
                <a:lnTo>
                  <a:pt x="60000" y="37500"/>
                </a:lnTo>
                <a:lnTo>
                  <a:pt x="69844" y="37500"/>
                </a:lnTo>
                <a:lnTo>
                  <a:pt x="69844" y="71250"/>
                </a:lnTo>
                <a:cubicBezTo>
                  <a:pt x="69844" y="77463"/>
                  <a:pt x="65437" y="82500"/>
                  <a:pt x="60000" y="82500"/>
                </a:cubicBezTo>
                <a:lnTo>
                  <a:pt x="50156" y="82500"/>
                </a:lnTo>
                <a:cubicBezTo>
                  <a:pt x="44720" y="82500"/>
                  <a:pt x="40313" y="77463"/>
                  <a:pt x="40313" y="71250"/>
                </a:cubicBezTo>
                <a:lnTo>
                  <a:pt x="40313" y="37500"/>
                </a:lnTo>
                <a:lnTo>
                  <a:pt x="20625" y="37500"/>
                </a:lnTo>
                <a:lnTo>
                  <a:pt x="20625" y="71250"/>
                </a:lnTo>
                <a:cubicBezTo>
                  <a:pt x="20625" y="89890"/>
                  <a:pt x="33847" y="105000"/>
                  <a:pt x="50156" y="105000"/>
                </a:cubicBezTo>
                <a:lnTo>
                  <a:pt x="60000" y="105000"/>
                </a:lnTo>
                <a:cubicBezTo>
                  <a:pt x="76310" y="105000"/>
                  <a:pt x="89531" y="89890"/>
                  <a:pt x="89531" y="71250"/>
                </a:cubicBezTo>
                <a:lnTo>
                  <a:pt x="89531" y="37500"/>
                </a:lnTo>
                <a:close/>
              </a:path>
              <a:path w="120000" h="120000" fill="darken" extrusionOk="0">
                <a:moveTo>
                  <a:pt x="99375" y="37500"/>
                </a:moveTo>
                <a:lnTo>
                  <a:pt x="79688" y="15000"/>
                </a:lnTo>
                <a:lnTo>
                  <a:pt x="60000" y="37500"/>
                </a:lnTo>
                <a:lnTo>
                  <a:pt x="69844" y="37500"/>
                </a:lnTo>
                <a:lnTo>
                  <a:pt x="69844" y="71250"/>
                </a:lnTo>
                <a:cubicBezTo>
                  <a:pt x="69844" y="77463"/>
                  <a:pt x="65437" y="82500"/>
                  <a:pt x="60000" y="82500"/>
                </a:cubicBezTo>
                <a:lnTo>
                  <a:pt x="50156" y="82500"/>
                </a:lnTo>
                <a:cubicBezTo>
                  <a:pt x="44720" y="82500"/>
                  <a:pt x="40313" y="77463"/>
                  <a:pt x="40313" y="71250"/>
                </a:cubicBezTo>
                <a:lnTo>
                  <a:pt x="40313" y="37500"/>
                </a:lnTo>
                <a:lnTo>
                  <a:pt x="20625" y="37500"/>
                </a:lnTo>
                <a:lnTo>
                  <a:pt x="20625" y="71250"/>
                </a:lnTo>
                <a:cubicBezTo>
                  <a:pt x="20625" y="89890"/>
                  <a:pt x="33847" y="105000"/>
                  <a:pt x="50156" y="105000"/>
                </a:cubicBezTo>
                <a:lnTo>
                  <a:pt x="60000" y="105000"/>
                </a:lnTo>
                <a:cubicBezTo>
                  <a:pt x="76310" y="105000"/>
                  <a:pt x="89531" y="89890"/>
                  <a:pt x="89531" y="71250"/>
                </a:cubicBezTo>
                <a:lnTo>
                  <a:pt x="89531" y="37500"/>
                </a:lnTo>
                <a:close/>
              </a:path>
              <a:path w="120000" h="120000" fill="none" extrusionOk="0">
                <a:moveTo>
                  <a:pt x="99375" y="37500"/>
                </a:moveTo>
                <a:lnTo>
                  <a:pt x="89531" y="37500"/>
                </a:lnTo>
                <a:lnTo>
                  <a:pt x="89531" y="71250"/>
                </a:lnTo>
                <a:cubicBezTo>
                  <a:pt x="89531" y="89890"/>
                  <a:pt x="76310" y="105000"/>
                  <a:pt x="60000" y="105000"/>
                </a:cubicBezTo>
                <a:lnTo>
                  <a:pt x="50156" y="105000"/>
                </a:lnTo>
                <a:cubicBezTo>
                  <a:pt x="33847" y="105000"/>
                  <a:pt x="20625" y="89890"/>
                  <a:pt x="20625" y="71250"/>
                </a:cubicBezTo>
                <a:lnTo>
                  <a:pt x="20625" y="37500"/>
                </a:lnTo>
                <a:lnTo>
                  <a:pt x="40313" y="37500"/>
                </a:lnTo>
                <a:lnTo>
                  <a:pt x="40313" y="71250"/>
                </a:lnTo>
                <a:cubicBezTo>
                  <a:pt x="40313" y="77463"/>
                  <a:pt x="44720" y="82500"/>
                  <a:pt x="50156" y="82500"/>
                </a:cubicBezTo>
                <a:lnTo>
                  <a:pt x="60000" y="82500"/>
                </a:lnTo>
                <a:cubicBezTo>
                  <a:pt x="65437" y="82500"/>
                  <a:pt x="69844" y="77463"/>
                  <a:pt x="69844" y="71250"/>
                </a:cubicBezTo>
                <a:lnTo>
                  <a:pt x="69844" y="37500"/>
                </a:lnTo>
                <a:lnTo>
                  <a:pt x="60000" y="37500"/>
                </a:lnTo>
                <a:lnTo>
                  <a:pt x="79688"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pic>
        <p:nvPicPr>
          <p:cNvPr id="874" name="Google Shape;874;p62" descr="Ogni anno in autunno nei d’intorni di Oristano, assistiamo sbalorditi alle  evoluzioni degli storni in cielo e ogni anno è sempre uno spettacolo sorprendente.&#10;Vi siete mai chiesti a cosa sono dovuti i loro movimenti e le loro evoluzioni in aria?&#10;Durante la giornata vagano per tutta la provincia ma al tramonto si radunano tutti nel posto dove trascorreranno la notte e durante l’ultima mezz’ora di luce si può assistere a questo “spettacolo”.&#10;L’area sopra il canneto/dormitorio diventa territorio di caccia per diverse specie di rapaci. &#10;Per sfuggire agli attacchi gli storni raggruppati, con le loro evoluzioni, creano le meravigliose figure a cui possiamo assistere nei cieli delle nostre lagune. &#10;Ormai è qualche anno che cerco di filmare questo spettacolo, quest’anno aiutato anche dalle nuove tecnologie sono riuscito ad avvicinarli maggiormente senza creare disturbo e sono riuscito a catturare dei momenti di caccia molto suggestivi.. &#10;Le immagini possono risultare a momenti anche un po’ sgranate in quanto tutto questo accade quando il sole è già buona parte sotto l’orizzonte e la luce ormai è quasi completamente calata.." title="La danza degli Storni Sardegna 2021">
            <a:hlinkClick r:id="rId6"/>
          </p:cNvPr>
          <p:cNvPicPr preferRelativeResize="0"/>
          <p:nvPr/>
        </p:nvPicPr>
        <p:blipFill>
          <a:blip r:embed="rId7">
            <a:alphaModFix/>
          </a:blip>
          <a:stretch>
            <a:fillRect/>
          </a:stretch>
        </p:blipFill>
        <p:spPr>
          <a:xfrm>
            <a:off x="6436445" y="497569"/>
            <a:ext cx="1720001" cy="96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10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740EA3-6247-7F5C-E7D5-7AF5BB43A3D1}"/>
              </a:ext>
            </a:extLst>
          </p:cNvPr>
          <p:cNvSpPr>
            <a:spLocks noGrp="1"/>
          </p:cNvSpPr>
          <p:nvPr>
            <p:ph type="title"/>
          </p:nvPr>
        </p:nvSpPr>
        <p:spPr>
          <a:xfrm>
            <a:off x="488731" y="0"/>
            <a:ext cx="8229600" cy="857250"/>
          </a:xfrm>
        </p:spPr>
        <p:txBody>
          <a:bodyPr/>
          <a:lstStyle/>
          <a:p>
            <a:r>
              <a:rPr lang="it-IT" sz="2100" dirty="0"/>
              <a:t>Oggetti/strutture frattali</a:t>
            </a:r>
          </a:p>
        </p:txBody>
      </p:sp>
      <p:sp>
        <p:nvSpPr>
          <p:cNvPr id="3" name="Segnaposto numero diapositiva 2">
            <a:extLst>
              <a:ext uri="{FF2B5EF4-FFF2-40B4-BE49-F238E27FC236}">
                <a16:creationId xmlns:a16="http://schemas.microsoft.com/office/drawing/2014/main" id="{A6C882AC-7FA6-4DCD-40FB-6207CD8BBE66}"/>
              </a:ext>
            </a:extLst>
          </p:cNvPr>
          <p:cNvSpPr>
            <a:spLocks noGrp="1"/>
          </p:cNvSpPr>
          <p:nvPr>
            <p:ph type="sldNum" idx="12"/>
          </p:nvPr>
        </p:nvSpPr>
        <p:spPr>
          <a:xfrm>
            <a:off x="8631620" y="4802160"/>
            <a:ext cx="402021" cy="274337"/>
          </a:xfrm>
        </p:spPr>
        <p:txBody>
          <a:bodyPr/>
          <a:lstStyle/>
          <a:p>
            <a:fld id="{00000000-1234-1234-1234-123412341234}" type="slidenum">
              <a:rPr lang="it-IT" smtClean="0"/>
              <a:pPr/>
              <a:t>114</a:t>
            </a:fld>
            <a:endParaRPr lang="it-IT" dirty="0"/>
          </a:p>
        </p:txBody>
      </p:sp>
      <p:sp>
        <p:nvSpPr>
          <p:cNvPr id="4" name="CasellaDiTesto 3">
            <a:extLst>
              <a:ext uri="{FF2B5EF4-FFF2-40B4-BE49-F238E27FC236}">
                <a16:creationId xmlns:a16="http://schemas.microsoft.com/office/drawing/2014/main" id="{160CC9AF-2F84-BA0C-664D-CB19C2BD20DE}"/>
              </a:ext>
            </a:extLst>
          </p:cNvPr>
          <p:cNvSpPr txBox="1"/>
          <p:nvPr/>
        </p:nvSpPr>
        <p:spPr>
          <a:xfrm>
            <a:off x="472966" y="1064173"/>
            <a:ext cx="3563007" cy="3416320"/>
          </a:xfrm>
          <a:prstGeom prst="rect">
            <a:avLst/>
          </a:prstGeom>
          <a:noFill/>
        </p:spPr>
        <p:txBody>
          <a:bodyPr wrap="square" rtlCol="0">
            <a:spAutoFit/>
          </a:bodyPr>
          <a:lstStyle/>
          <a:p>
            <a:pPr marL="134541" indent="-134541">
              <a:buFont typeface="Arial" panose="020B0604020202020204" pitchFamily="34" charset="0"/>
              <a:buChar char="•"/>
            </a:pPr>
            <a:r>
              <a:rPr lang="it-IT" sz="1350" dirty="0"/>
              <a:t>Coste terra/mare</a:t>
            </a:r>
          </a:p>
          <a:p>
            <a:pPr marL="134541" indent="-134541">
              <a:buFont typeface="Arial" panose="020B0604020202020204" pitchFamily="34" charset="0"/>
              <a:buChar char="•"/>
            </a:pPr>
            <a:r>
              <a:rPr lang="it-IT" sz="1350" dirty="0"/>
              <a:t>Cavolfiore</a:t>
            </a:r>
          </a:p>
          <a:p>
            <a:pPr marL="134541" indent="-134541">
              <a:buFont typeface="Arial" panose="020B0604020202020204" pitchFamily="34" charset="0"/>
              <a:buChar char="•"/>
            </a:pPr>
            <a:r>
              <a:rPr lang="it-IT" sz="1350" dirty="0"/>
              <a:t>Cateratte del Nilo</a:t>
            </a:r>
          </a:p>
          <a:p>
            <a:pPr marL="134541" indent="-134541">
              <a:buFont typeface="Arial" panose="020B0604020202020204" pitchFamily="34" charset="0"/>
              <a:buChar char="•"/>
            </a:pPr>
            <a:r>
              <a:rPr lang="it-IT" sz="1350" dirty="0"/>
              <a:t>Distribuzione crateri sulla Luna</a:t>
            </a:r>
          </a:p>
          <a:p>
            <a:pPr marL="134541" indent="-134541">
              <a:buFont typeface="Arial" panose="020B0604020202020204" pitchFamily="34" charset="0"/>
              <a:buChar char="•"/>
            </a:pPr>
            <a:r>
              <a:rPr lang="it-IT" sz="1350" dirty="0"/>
              <a:t>Transizioni di fase</a:t>
            </a:r>
          </a:p>
          <a:p>
            <a:pPr marL="134541" indent="-134541">
              <a:buFont typeface="Arial" panose="020B0604020202020204" pitchFamily="34" charset="0"/>
              <a:buChar char="•"/>
            </a:pPr>
            <a:r>
              <a:rPr lang="it-IT" sz="1350" dirty="0"/>
              <a:t>Profilo montagne</a:t>
            </a:r>
          </a:p>
          <a:p>
            <a:pPr marL="134541" indent="-134541">
              <a:buFont typeface="Arial" panose="020B0604020202020204" pitchFamily="34" charset="0"/>
              <a:buChar char="•"/>
            </a:pPr>
            <a:r>
              <a:rPr lang="it-IT" sz="1350" dirty="0"/>
              <a:t>Delta del gange</a:t>
            </a:r>
          </a:p>
          <a:p>
            <a:pPr marL="134541" indent="-134541">
              <a:buFont typeface="Arial" panose="020B0604020202020204" pitchFamily="34" charset="0"/>
              <a:buChar char="•"/>
            </a:pPr>
            <a:r>
              <a:rPr lang="it-IT" sz="1350" dirty="0"/>
              <a:t>Nubi</a:t>
            </a:r>
          </a:p>
          <a:p>
            <a:pPr marL="134541" indent="-134541">
              <a:buFont typeface="Arial" panose="020B0604020202020204" pitchFamily="34" charset="0"/>
              <a:buChar char="•"/>
            </a:pPr>
            <a:r>
              <a:rPr lang="it-IT" sz="1350" dirty="0"/>
              <a:t>Incendi boschivi</a:t>
            </a:r>
          </a:p>
          <a:p>
            <a:pPr marL="134541" indent="-134541">
              <a:buFont typeface="Arial" panose="020B0604020202020204" pitchFamily="34" charset="0"/>
              <a:buChar char="•"/>
            </a:pPr>
            <a:r>
              <a:rPr lang="it-IT" sz="1350" dirty="0"/>
              <a:t>Frattali elettrolitici</a:t>
            </a:r>
          </a:p>
          <a:p>
            <a:pPr marL="134541" indent="-134541">
              <a:buFont typeface="Arial" panose="020B0604020202020204" pitchFamily="34" charset="0"/>
              <a:buChar char="•"/>
            </a:pPr>
            <a:r>
              <a:rPr lang="it-IT" sz="1350" dirty="0"/>
              <a:t>Struttura dei polmoni</a:t>
            </a:r>
          </a:p>
          <a:p>
            <a:pPr marL="134541" indent="-134541">
              <a:buFont typeface="Arial" panose="020B0604020202020204" pitchFamily="34" charset="0"/>
              <a:buChar char="•"/>
            </a:pPr>
            <a:r>
              <a:rPr lang="it-IT" sz="1350" dirty="0"/>
              <a:t>Rete delle arterie</a:t>
            </a:r>
          </a:p>
          <a:p>
            <a:pPr marL="134541" indent="-134541">
              <a:buFont typeface="Arial" panose="020B0604020202020204" pitchFamily="34" charset="0"/>
              <a:buChar char="•"/>
            </a:pPr>
            <a:r>
              <a:rPr lang="it-IT" sz="1350" dirty="0"/>
              <a:t>Struttura del cervello</a:t>
            </a:r>
          </a:p>
          <a:p>
            <a:pPr marL="134541" indent="-134541">
              <a:buFont typeface="Arial" panose="020B0604020202020204" pitchFamily="34" charset="0"/>
              <a:buChar char="•"/>
            </a:pPr>
            <a:r>
              <a:rPr lang="it-IT" sz="1350" dirty="0"/>
              <a:t>1/f in musica</a:t>
            </a:r>
          </a:p>
          <a:p>
            <a:pPr marL="134541" indent="-134541">
              <a:buFont typeface="Arial" panose="020B0604020202020204" pitchFamily="34" charset="0"/>
              <a:buChar char="•"/>
            </a:pPr>
            <a:r>
              <a:rPr lang="it-IT" sz="1350" dirty="0"/>
              <a:t>Resistenza strutture architettoniche</a:t>
            </a:r>
          </a:p>
          <a:p>
            <a:pPr marL="134541" indent="-134541">
              <a:buFont typeface="Arial" panose="020B0604020202020204" pitchFamily="34" charset="0"/>
              <a:buChar char="•"/>
            </a:pPr>
            <a:endParaRPr lang="it-IT" sz="1350" dirty="0"/>
          </a:p>
        </p:txBody>
      </p:sp>
      <p:sp>
        <p:nvSpPr>
          <p:cNvPr id="5" name="CasellaDiTesto 4">
            <a:extLst>
              <a:ext uri="{FF2B5EF4-FFF2-40B4-BE49-F238E27FC236}">
                <a16:creationId xmlns:a16="http://schemas.microsoft.com/office/drawing/2014/main" id="{D91C3113-72FA-4A28-DF35-CF65835406D4}"/>
              </a:ext>
            </a:extLst>
          </p:cNvPr>
          <p:cNvSpPr txBox="1"/>
          <p:nvPr/>
        </p:nvSpPr>
        <p:spPr>
          <a:xfrm>
            <a:off x="4544410" y="1170591"/>
            <a:ext cx="4039913" cy="3208571"/>
          </a:xfrm>
          <a:prstGeom prst="rect">
            <a:avLst/>
          </a:prstGeom>
          <a:noFill/>
        </p:spPr>
        <p:txBody>
          <a:bodyPr wrap="square" rtlCol="0">
            <a:spAutoFit/>
          </a:bodyPr>
          <a:lstStyle/>
          <a:p>
            <a:pPr marL="134541" indent="-134541">
              <a:buFont typeface="Arial" panose="020B0604020202020204" pitchFamily="34" charset="0"/>
              <a:buChar char="•"/>
            </a:pPr>
            <a:r>
              <a:rPr lang="it-IT" sz="1350" dirty="0"/>
              <a:t>Struttura ripiegata delle proteine complesse</a:t>
            </a:r>
          </a:p>
          <a:p>
            <a:pPr marL="134541" indent="-134541">
              <a:buFont typeface="Arial" panose="020B0604020202020204" pitchFamily="34" charset="0"/>
              <a:buChar char="•"/>
            </a:pPr>
            <a:r>
              <a:rPr lang="it-IT" sz="1350" dirty="0"/>
              <a:t>Modello infettivo AIDS</a:t>
            </a:r>
          </a:p>
          <a:p>
            <a:pPr marL="134541" indent="-134541">
              <a:buFont typeface="Arial" panose="020B0604020202020204" pitchFamily="34" charset="0"/>
              <a:buChar char="•"/>
            </a:pPr>
            <a:r>
              <a:rPr lang="it-IT" sz="1350" dirty="0"/>
              <a:t>Superficie cellule cancerose</a:t>
            </a:r>
          </a:p>
          <a:p>
            <a:pPr marL="134541" indent="-134541">
              <a:buFont typeface="Arial" panose="020B0604020202020204" pitchFamily="34" charset="0"/>
              <a:buChar char="•"/>
            </a:pPr>
            <a:r>
              <a:rPr lang="it-IT" sz="1350" dirty="0"/>
              <a:t>Tessuto canceroso mammario</a:t>
            </a:r>
          </a:p>
          <a:p>
            <a:pPr marL="134541" indent="-134541">
              <a:buFont typeface="Arial" panose="020B0604020202020204" pitchFamily="34" charset="0"/>
              <a:buChar char="•"/>
            </a:pPr>
            <a:r>
              <a:rPr lang="it-IT" sz="1350" dirty="0"/>
              <a:t>Fratture ossee</a:t>
            </a:r>
          </a:p>
          <a:p>
            <a:pPr marL="134541" indent="-134541">
              <a:buFont typeface="Arial" panose="020B0604020202020204" pitchFamily="34" charset="0"/>
              <a:buChar char="•"/>
            </a:pPr>
            <a:r>
              <a:rPr lang="it-IT" sz="1350" dirty="0"/>
              <a:t>Battito del cuore</a:t>
            </a:r>
          </a:p>
          <a:p>
            <a:pPr marL="134541" indent="-134541">
              <a:buFont typeface="Arial" panose="020B0604020202020204" pitchFamily="34" charset="0"/>
              <a:buChar char="•"/>
            </a:pPr>
            <a:r>
              <a:rPr lang="it-IT" sz="1350" dirty="0"/>
              <a:t>Sequenze stratigrafiche faglie</a:t>
            </a:r>
          </a:p>
          <a:p>
            <a:pPr marL="134541" indent="-134541">
              <a:buFont typeface="Arial" panose="020B0604020202020204" pitchFamily="34" charset="0"/>
              <a:buChar char="•"/>
            </a:pPr>
            <a:r>
              <a:rPr lang="it-IT" sz="1350" dirty="0"/>
              <a:t>Molle artificiali</a:t>
            </a:r>
          </a:p>
          <a:p>
            <a:pPr marL="134541" indent="-134541">
              <a:buFont typeface="Arial" panose="020B0604020202020204" pitchFamily="34" charset="0"/>
              <a:buChar char="•"/>
            </a:pPr>
            <a:r>
              <a:rPr lang="it-IT" sz="1350" dirty="0"/>
              <a:t>Distribuzione gocce di pioggia</a:t>
            </a:r>
          </a:p>
          <a:p>
            <a:pPr marL="134541" indent="-134541">
              <a:buFont typeface="Arial" panose="020B0604020202020204" pitchFamily="34" charset="0"/>
              <a:buChar char="•"/>
            </a:pPr>
            <a:r>
              <a:rPr lang="it-IT" sz="1350" dirty="0"/>
              <a:t>Comportamenti delle folle</a:t>
            </a:r>
          </a:p>
          <a:p>
            <a:pPr marL="134541" indent="-134541">
              <a:buFont typeface="Arial" panose="020B0604020202020204" pitchFamily="34" charset="0"/>
              <a:buChar char="•"/>
            </a:pPr>
            <a:r>
              <a:rPr lang="it-IT" sz="1350" dirty="0"/>
              <a:t>Struttura universo a grande scala</a:t>
            </a:r>
          </a:p>
          <a:p>
            <a:pPr marL="134541" indent="-134541">
              <a:buFont typeface="Arial" panose="020B0604020202020204" pitchFamily="34" charset="0"/>
              <a:buChar char="•"/>
            </a:pPr>
            <a:r>
              <a:rPr lang="it-IT" sz="1350" dirty="0"/>
              <a:t>Compressione frattale delle immagini</a:t>
            </a:r>
          </a:p>
          <a:p>
            <a:pPr marL="134541" indent="-134541">
              <a:buFont typeface="Arial" panose="020B0604020202020204" pitchFamily="34" charset="0"/>
              <a:buChar char="•"/>
            </a:pPr>
            <a:r>
              <a:rPr lang="it-IT" sz="1350" dirty="0"/>
              <a:t>Cortecce dell’albero</a:t>
            </a:r>
          </a:p>
          <a:p>
            <a:pPr marL="134541" indent="-134541">
              <a:buFont typeface="Arial" panose="020B0604020202020204" pitchFamily="34" charset="0"/>
              <a:buChar char="•"/>
            </a:pPr>
            <a:r>
              <a:rPr lang="it-IT" sz="1350" dirty="0"/>
              <a:t>Andamenti mercati monetari</a:t>
            </a:r>
          </a:p>
          <a:p>
            <a:pPr marL="134541" indent="-134541">
              <a:buFont typeface="Arial" panose="020B0604020202020204" pitchFamily="34" charset="0"/>
              <a:buChar char="•"/>
            </a:pPr>
            <a:endParaRPr lang="it-IT" sz="1350" dirty="0"/>
          </a:p>
        </p:txBody>
      </p:sp>
      <p:sp>
        <p:nvSpPr>
          <p:cNvPr id="6" name="Pulsante di azione: Avanti o successivo 5">
            <a:hlinkClick r:id="rId2" action="ppaction://hlinksldjump" highlightClick="1"/>
            <a:extLst>
              <a:ext uri="{FF2B5EF4-FFF2-40B4-BE49-F238E27FC236}">
                <a16:creationId xmlns:a16="http://schemas.microsoft.com/office/drawing/2014/main" id="{03297010-14D5-9D5A-723A-FD52799E1933}"/>
              </a:ext>
            </a:extLst>
          </p:cNvPr>
          <p:cNvSpPr/>
          <p:nvPr/>
        </p:nvSpPr>
        <p:spPr>
          <a:xfrm>
            <a:off x="7330966" y="4690241"/>
            <a:ext cx="512379" cy="362607"/>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11277817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1" name="Google Shape;1061;p82"/>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115</a:t>
            </a:fld>
            <a:endParaRPr/>
          </a:p>
        </p:txBody>
      </p:sp>
      <p:sp>
        <p:nvSpPr>
          <p:cNvPr id="1062" name="Google Shape;1062;p82"/>
          <p:cNvSpPr txBox="1"/>
          <p:nvPr/>
        </p:nvSpPr>
        <p:spPr>
          <a:xfrm>
            <a:off x="845586" y="3273828"/>
            <a:ext cx="7074786" cy="761717"/>
          </a:xfrm>
          <a:prstGeom prst="rect">
            <a:avLst/>
          </a:prstGeom>
          <a:noFill/>
          <a:ln>
            <a:noFill/>
          </a:ln>
        </p:spPr>
        <p:txBody>
          <a:bodyPr spcFirstLastPara="1" wrap="square" lIns="68569" tIns="34275" rIns="68569" bIns="34275" anchor="t" anchorCtr="0">
            <a:spAutoFit/>
          </a:bodyPr>
          <a:lstStyle/>
          <a:p>
            <a:r>
              <a:rPr lang="it-IT" sz="1500" dirty="0">
                <a:solidFill>
                  <a:srgbClr val="000000"/>
                </a:solidFill>
                <a:latin typeface="Arial"/>
                <a:ea typeface="Arial"/>
                <a:cs typeface="Arial"/>
                <a:sym typeface="Arial"/>
              </a:rPr>
              <a:t>Piccole variazioni del flusso di energia dal Sole, dell’orbita terrestre... danno variazioni di temperatura di circa 10</a:t>
            </a:r>
            <a:r>
              <a:rPr lang="it-IT" sz="1500" baseline="30000" dirty="0">
                <a:solidFill>
                  <a:srgbClr val="000000"/>
                </a:solidFill>
                <a:latin typeface="Arial"/>
                <a:ea typeface="Arial"/>
                <a:cs typeface="Arial"/>
                <a:sym typeface="Arial"/>
              </a:rPr>
              <a:t>0 </a:t>
            </a:r>
            <a:r>
              <a:rPr lang="it-IT" sz="1500" dirty="0">
                <a:solidFill>
                  <a:srgbClr val="000000"/>
                </a:solidFill>
                <a:latin typeface="Arial"/>
                <a:ea typeface="Arial"/>
                <a:cs typeface="Arial"/>
                <a:sym typeface="Arial"/>
              </a:rPr>
              <a:t>C (-7</a:t>
            </a:r>
            <a:r>
              <a:rPr lang="it-IT" sz="1500" baseline="30000" dirty="0">
                <a:solidFill>
                  <a:srgbClr val="000000"/>
                </a:solidFill>
                <a:latin typeface="Arial"/>
                <a:ea typeface="Arial"/>
                <a:cs typeface="Arial"/>
                <a:sym typeface="Arial"/>
              </a:rPr>
              <a:t>0 </a:t>
            </a:r>
            <a:r>
              <a:rPr lang="it-IT" sz="1500" dirty="0">
                <a:solidFill>
                  <a:srgbClr val="000000"/>
                </a:solidFill>
                <a:latin typeface="Arial"/>
                <a:ea typeface="Arial"/>
                <a:cs typeface="Arial"/>
                <a:sym typeface="Arial"/>
              </a:rPr>
              <a:t>C - +3</a:t>
            </a:r>
            <a:r>
              <a:rPr lang="it-IT" sz="1500" baseline="30000" dirty="0">
                <a:solidFill>
                  <a:srgbClr val="000000"/>
                </a:solidFill>
                <a:latin typeface="Arial"/>
                <a:ea typeface="Arial"/>
                <a:cs typeface="Arial"/>
                <a:sym typeface="Arial"/>
              </a:rPr>
              <a:t>0 </a:t>
            </a:r>
            <a:r>
              <a:rPr lang="it-IT" sz="1500" dirty="0">
                <a:solidFill>
                  <a:srgbClr val="000000"/>
                </a:solidFill>
                <a:latin typeface="Arial"/>
                <a:ea typeface="Arial"/>
                <a:cs typeface="Arial"/>
                <a:sym typeface="Arial"/>
              </a:rPr>
              <a:t>C) con un periodo di circa 100’000 anni. </a:t>
            </a:r>
            <a:endParaRPr sz="1350" dirty="0"/>
          </a:p>
        </p:txBody>
      </p:sp>
      <p:pic>
        <p:nvPicPr>
          <p:cNvPr id="1063" name="Google Shape;1063;p82" descr="Immagine che contiene linea, Diagramma, diagramma, Carattere&#10;&#10;Descrizione generata automaticamente"/>
          <p:cNvPicPr preferRelativeResize="0"/>
          <p:nvPr/>
        </p:nvPicPr>
        <p:blipFill rotWithShape="1">
          <a:blip r:embed="rId3">
            <a:alphaModFix/>
          </a:blip>
          <a:srcRect/>
          <a:stretch/>
        </p:blipFill>
        <p:spPr>
          <a:xfrm>
            <a:off x="791581" y="681540"/>
            <a:ext cx="6327053" cy="2531965"/>
          </a:xfrm>
          <a:prstGeom prst="rect">
            <a:avLst/>
          </a:prstGeom>
          <a:noFill/>
          <a:ln>
            <a:noFill/>
          </a:ln>
        </p:spPr>
      </p:pic>
      <p:sp>
        <p:nvSpPr>
          <p:cNvPr id="1064" name="Google Shape;1064;p82">
            <a:hlinkClick r:id="rId4" action="ppaction://hlinksldjump"/>
          </p:cNvPr>
          <p:cNvSpPr/>
          <p:nvPr/>
        </p:nvSpPr>
        <p:spPr>
          <a:xfrm>
            <a:off x="7380312" y="4840002"/>
            <a:ext cx="324036" cy="216024"/>
          </a:xfrm>
          <a:custGeom>
            <a:avLst/>
            <a:gdLst/>
            <a:ahLst/>
            <a:cxnLst/>
            <a:rect l="l" t="t" r="r" b="b"/>
            <a:pathLst>
              <a:path w="120000" h="120000" extrusionOk="0">
                <a:moveTo>
                  <a:pt x="0" y="0"/>
                </a:moveTo>
                <a:lnTo>
                  <a:pt x="120000" y="0"/>
                </a:lnTo>
                <a:lnTo>
                  <a:pt x="120000" y="120000"/>
                </a:lnTo>
                <a:lnTo>
                  <a:pt x="0" y="120000"/>
                </a:lnTo>
                <a:close/>
                <a:moveTo>
                  <a:pt x="90000" y="60000"/>
                </a:moveTo>
                <a:lnTo>
                  <a:pt x="30000" y="15000"/>
                </a:lnTo>
                <a:lnTo>
                  <a:pt x="30000" y="105000"/>
                </a:lnTo>
                <a:close/>
              </a:path>
              <a:path w="120000" h="120000" fill="darken" extrusionOk="0">
                <a:moveTo>
                  <a:pt x="90000" y="60000"/>
                </a:moveTo>
                <a:lnTo>
                  <a:pt x="30000" y="15000"/>
                </a:lnTo>
                <a:lnTo>
                  <a:pt x="30000" y="105000"/>
                </a:lnTo>
                <a:close/>
              </a:path>
              <a:path w="120000" h="120000" fill="none" extrusionOk="0">
                <a:moveTo>
                  <a:pt x="90000" y="60000"/>
                </a:moveTo>
                <a:lnTo>
                  <a:pt x="30000" y="105000"/>
                </a:lnTo>
                <a:lnTo>
                  <a:pt x="30000"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1060" name="Google Shape;1060;p82"/>
          <p:cNvSpPr txBox="1">
            <a:spLocks noGrp="1"/>
          </p:cNvSpPr>
          <p:nvPr>
            <p:ph type="title"/>
          </p:nvPr>
        </p:nvSpPr>
        <p:spPr>
          <a:xfrm>
            <a:off x="179512" y="123478"/>
            <a:ext cx="8676456" cy="864096"/>
          </a:xfrm>
          <a:prstGeom prst="rect">
            <a:avLst/>
          </a:prstGeom>
          <a:noFill/>
          <a:ln>
            <a:noFill/>
          </a:ln>
        </p:spPr>
        <p:txBody>
          <a:bodyPr spcFirstLastPara="1" vert="horz" wrap="square" lIns="68569" tIns="34275" rIns="68569" bIns="34275" rtlCol="0" anchor="ctr" anchorCtr="0">
            <a:noAutofit/>
          </a:bodyPr>
          <a:lstStyle/>
          <a:p>
            <a:pPr>
              <a:spcBef>
                <a:spcPts val="0"/>
              </a:spcBef>
            </a:pPr>
            <a:r>
              <a:rPr lang="it-IT" sz="1800" dirty="0"/>
              <a:t>Dati paleoclimatici – La risonanza stocastica in sistemi che hanno una frequenza propria</a:t>
            </a:r>
            <a:br>
              <a:rPr lang="it-IT" sz="1800" dirty="0"/>
            </a:br>
            <a:r>
              <a:rPr lang="it-IT" sz="1800" dirty="0"/>
              <a:t>ATTENZIONE: non è un andamento puramente caotico</a:t>
            </a:r>
            <a:endParaRP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83"/>
          <p:cNvSpPr txBox="1">
            <a:spLocks noGrp="1"/>
          </p:cNvSpPr>
          <p:nvPr>
            <p:ph type="title"/>
          </p:nvPr>
        </p:nvSpPr>
        <p:spPr>
          <a:xfrm>
            <a:off x="0" y="4528"/>
            <a:ext cx="1547664" cy="529568"/>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800"/>
              <a:t>Terremoti</a:t>
            </a:r>
            <a:endParaRPr/>
          </a:p>
        </p:txBody>
      </p:sp>
      <p:sp>
        <p:nvSpPr>
          <p:cNvPr id="1070" name="Google Shape;1070;p83"/>
          <p:cNvSpPr txBox="1">
            <a:spLocks noGrp="1"/>
          </p:cNvSpPr>
          <p:nvPr>
            <p:ph type="sldNum" idx="12"/>
          </p:nvPr>
        </p:nvSpPr>
        <p:spPr>
          <a:xfrm>
            <a:off x="8794259" y="4786312"/>
            <a:ext cx="33438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116</a:t>
            </a:fld>
            <a:endParaRPr/>
          </a:p>
        </p:txBody>
      </p:sp>
      <p:sp>
        <p:nvSpPr>
          <p:cNvPr id="1071" name="Google Shape;1071;p83"/>
          <p:cNvSpPr txBox="1"/>
          <p:nvPr/>
        </p:nvSpPr>
        <p:spPr>
          <a:xfrm>
            <a:off x="251520" y="3867894"/>
            <a:ext cx="4482498" cy="761717"/>
          </a:xfrm>
          <a:prstGeom prst="rect">
            <a:avLst/>
          </a:prstGeom>
          <a:noFill/>
          <a:ln>
            <a:noFill/>
          </a:ln>
        </p:spPr>
        <p:txBody>
          <a:bodyPr spcFirstLastPara="1" wrap="square" lIns="68569" tIns="34275" rIns="68569" bIns="34275" anchor="t" anchorCtr="0">
            <a:spAutoFit/>
          </a:bodyPr>
          <a:lstStyle/>
          <a:p>
            <a:pPr>
              <a:lnSpc>
                <a:spcPct val="150000"/>
              </a:lnSpc>
            </a:pPr>
            <a:r>
              <a:rPr lang="it-IT" sz="1500">
                <a:solidFill>
                  <a:srgbClr val="000000"/>
                </a:solidFill>
                <a:latin typeface="Arial"/>
                <a:ea typeface="Arial"/>
                <a:cs typeface="Arial"/>
                <a:sym typeface="Arial"/>
              </a:rPr>
              <a:t>Gli aftershocks di un terremoto seguono leggi note</a:t>
            </a:r>
            <a:endParaRPr sz="1350"/>
          </a:p>
          <a:p>
            <a:pPr>
              <a:lnSpc>
                <a:spcPct val="150000"/>
              </a:lnSpc>
            </a:pPr>
            <a:r>
              <a:rPr lang="it-IT" sz="1500">
                <a:solidFill>
                  <a:srgbClr val="000000"/>
                </a:solidFill>
                <a:latin typeface="Arial"/>
                <a:ea typeface="Arial"/>
                <a:cs typeface="Arial"/>
                <a:sym typeface="Arial"/>
              </a:rPr>
              <a:t>Ma i terremoti sono imprevedibili</a:t>
            </a:r>
            <a:endParaRPr sz="1350"/>
          </a:p>
        </p:txBody>
      </p:sp>
      <p:pic>
        <p:nvPicPr>
          <p:cNvPr id="1072" name="Google Shape;1072;p83" descr="Immagine che contiene schermata, testo, diagramma, Diagramma&#10;&#10;Descrizione generata automaticamente"/>
          <p:cNvPicPr preferRelativeResize="0"/>
          <p:nvPr/>
        </p:nvPicPr>
        <p:blipFill rotWithShape="1">
          <a:blip r:embed="rId3">
            <a:alphaModFix/>
          </a:blip>
          <a:srcRect/>
          <a:stretch/>
        </p:blipFill>
        <p:spPr>
          <a:xfrm>
            <a:off x="1223628" y="141480"/>
            <a:ext cx="6790009" cy="3612193"/>
          </a:xfrm>
          <a:prstGeom prst="rect">
            <a:avLst/>
          </a:prstGeom>
          <a:noFill/>
          <a:ln>
            <a:noFill/>
          </a:ln>
        </p:spPr>
      </p:pic>
      <p:sp>
        <p:nvSpPr>
          <p:cNvPr id="1073" name="Google Shape;1073;p83"/>
          <p:cNvSpPr txBox="1"/>
          <p:nvPr/>
        </p:nvSpPr>
        <p:spPr>
          <a:xfrm>
            <a:off x="4680012" y="3997864"/>
            <a:ext cx="4374486" cy="438551"/>
          </a:xfrm>
          <a:prstGeom prst="rect">
            <a:avLst/>
          </a:prstGeom>
          <a:noFill/>
          <a:ln>
            <a:noFill/>
          </a:ln>
        </p:spPr>
        <p:txBody>
          <a:bodyPr spcFirstLastPara="1" wrap="square" lIns="68569" tIns="34275" rIns="68569" bIns="34275" anchor="t" anchorCtr="0">
            <a:spAutoFit/>
          </a:bodyPr>
          <a:lstStyle/>
          <a:p>
            <a:pPr algn="ctr"/>
            <a:r>
              <a:rPr lang="it-IT" sz="2400">
                <a:solidFill>
                  <a:srgbClr val="C00000"/>
                </a:solidFill>
                <a:latin typeface="Arial"/>
                <a:ea typeface="Arial"/>
                <a:cs typeface="Arial"/>
                <a:sym typeface="Arial"/>
              </a:rPr>
              <a:t>Perché? </a:t>
            </a:r>
            <a:r>
              <a:rPr lang="it-IT" sz="1500">
                <a:solidFill>
                  <a:srgbClr val="C00000"/>
                </a:solidFill>
                <a:latin typeface="Arial"/>
                <a:ea typeface="Arial"/>
                <a:cs typeface="Arial"/>
                <a:sym typeface="Arial"/>
              </a:rPr>
              <a:t>Modello Parisi-Kardar-Cheng Zang</a:t>
            </a:r>
            <a:endParaRPr sz="2400">
              <a:solidFill>
                <a:srgbClr val="C00000"/>
              </a:solidFill>
              <a:latin typeface="Arial"/>
              <a:ea typeface="Arial"/>
              <a:cs typeface="Arial"/>
              <a:sym typeface="Arial"/>
            </a:endParaRPr>
          </a:p>
        </p:txBody>
      </p:sp>
      <p:sp>
        <p:nvSpPr>
          <p:cNvPr id="1074" name="Google Shape;1074;p83">
            <a:hlinkClick r:id="rId4" action="ppaction://hlinksldjump"/>
          </p:cNvPr>
          <p:cNvSpPr/>
          <p:nvPr/>
        </p:nvSpPr>
        <p:spPr>
          <a:xfrm>
            <a:off x="7380312" y="4840002"/>
            <a:ext cx="324036" cy="216024"/>
          </a:xfrm>
          <a:custGeom>
            <a:avLst/>
            <a:gdLst/>
            <a:ahLst/>
            <a:cxnLst/>
            <a:rect l="l" t="t" r="r" b="b"/>
            <a:pathLst>
              <a:path w="120000" h="120000" extrusionOk="0">
                <a:moveTo>
                  <a:pt x="0" y="0"/>
                </a:moveTo>
                <a:lnTo>
                  <a:pt x="120000" y="0"/>
                </a:lnTo>
                <a:lnTo>
                  <a:pt x="120000" y="120000"/>
                </a:lnTo>
                <a:lnTo>
                  <a:pt x="0" y="120000"/>
                </a:lnTo>
                <a:close/>
                <a:moveTo>
                  <a:pt x="90000" y="60000"/>
                </a:moveTo>
                <a:lnTo>
                  <a:pt x="30000" y="15000"/>
                </a:lnTo>
                <a:lnTo>
                  <a:pt x="30000" y="105000"/>
                </a:lnTo>
                <a:close/>
              </a:path>
              <a:path w="120000" h="120000" fill="darken" extrusionOk="0">
                <a:moveTo>
                  <a:pt x="90000" y="60000"/>
                </a:moveTo>
                <a:lnTo>
                  <a:pt x="30000" y="15000"/>
                </a:lnTo>
                <a:lnTo>
                  <a:pt x="30000" y="105000"/>
                </a:lnTo>
                <a:close/>
              </a:path>
              <a:path w="120000" h="120000" fill="none" extrusionOk="0">
                <a:moveTo>
                  <a:pt x="90000" y="60000"/>
                </a:moveTo>
                <a:lnTo>
                  <a:pt x="30000" y="105000"/>
                </a:lnTo>
                <a:lnTo>
                  <a:pt x="30000"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84"/>
          <p:cNvSpPr txBox="1">
            <a:spLocks noGrp="1"/>
          </p:cNvSpPr>
          <p:nvPr>
            <p:ph type="title"/>
          </p:nvPr>
        </p:nvSpPr>
        <p:spPr>
          <a:xfrm>
            <a:off x="0" y="4528"/>
            <a:ext cx="3653898" cy="529568"/>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800"/>
              <a:t>Tempi di diffusione dei Virus</a:t>
            </a:r>
            <a:endParaRPr/>
          </a:p>
        </p:txBody>
      </p:sp>
      <p:sp>
        <p:nvSpPr>
          <p:cNvPr id="1080" name="Google Shape;1080;p84"/>
          <p:cNvSpPr txBox="1">
            <a:spLocks noGrp="1"/>
          </p:cNvSpPr>
          <p:nvPr>
            <p:ph type="sldNum" idx="12"/>
          </p:nvPr>
        </p:nvSpPr>
        <p:spPr>
          <a:xfrm>
            <a:off x="8794259" y="4786312"/>
            <a:ext cx="33438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117</a:t>
            </a:fld>
            <a:endParaRPr/>
          </a:p>
        </p:txBody>
      </p:sp>
      <p:sp>
        <p:nvSpPr>
          <p:cNvPr id="1081" name="Google Shape;1081;p84"/>
          <p:cNvSpPr txBox="1"/>
          <p:nvPr/>
        </p:nvSpPr>
        <p:spPr>
          <a:xfrm>
            <a:off x="1033619" y="3064954"/>
            <a:ext cx="6156684" cy="761717"/>
          </a:xfrm>
          <a:prstGeom prst="rect">
            <a:avLst/>
          </a:prstGeom>
          <a:noFill/>
          <a:ln>
            <a:noFill/>
          </a:ln>
        </p:spPr>
        <p:txBody>
          <a:bodyPr spcFirstLastPara="1" wrap="square" lIns="68569" tIns="34275" rIns="68569" bIns="34275" anchor="t" anchorCtr="0">
            <a:spAutoFit/>
          </a:bodyPr>
          <a:lstStyle/>
          <a:p>
            <a:pPr>
              <a:lnSpc>
                <a:spcPct val="150000"/>
              </a:lnSpc>
            </a:pPr>
            <a:r>
              <a:rPr lang="it-IT" sz="1500" dirty="0">
                <a:solidFill>
                  <a:srgbClr val="000000"/>
                </a:solidFill>
                <a:latin typeface="Arial"/>
                <a:ea typeface="Arial"/>
                <a:cs typeface="Arial"/>
                <a:sym typeface="Arial"/>
              </a:rPr>
              <a:t>XIV sec., peste nera, dalla Sicilia all’Inghilterra in anni</a:t>
            </a:r>
            <a:endParaRPr sz="1350" dirty="0"/>
          </a:p>
          <a:p>
            <a:pPr>
              <a:lnSpc>
                <a:spcPct val="150000"/>
              </a:lnSpc>
            </a:pPr>
            <a:r>
              <a:rPr lang="it-IT" sz="1500" dirty="0">
                <a:solidFill>
                  <a:srgbClr val="000000"/>
                </a:solidFill>
                <a:latin typeface="Arial"/>
                <a:ea typeface="Arial"/>
                <a:cs typeface="Arial"/>
                <a:sym typeface="Arial"/>
              </a:rPr>
              <a:t>2020, COVID-19, dalla Cina all’Europa in qualche mese</a:t>
            </a:r>
            <a:endParaRPr sz="1350" dirty="0"/>
          </a:p>
        </p:txBody>
      </p:sp>
      <p:sp>
        <p:nvSpPr>
          <p:cNvPr id="1082" name="Google Shape;1082;p84"/>
          <p:cNvSpPr txBox="1"/>
          <p:nvPr/>
        </p:nvSpPr>
        <p:spPr>
          <a:xfrm>
            <a:off x="284685" y="4037062"/>
            <a:ext cx="8392176" cy="623217"/>
          </a:xfrm>
          <a:prstGeom prst="rect">
            <a:avLst/>
          </a:prstGeom>
          <a:noFill/>
          <a:ln>
            <a:noFill/>
          </a:ln>
        </p:spPr>
        <p:txBody>
          <a:bodyPr spcFirstLastPara="1" wrap="square" lIns="68569" tIns="34275" rIns="68569" bIns="34275" anchor="t" anchorCtr="0">
            <a:spAutoFit/>
          </a:bodyPr>
          <a:lstStyle/>
          <a:p>
            <a:pPr algn="ctr"/>
            <a:r>
              <a:rPr lang="it-IT" dirty="0">
                <a:solidFill>
                  <a:schemeClr val="dk1"/>
                </a:solidFill>
                <a:latin typeface="Arial"/>
                <a:ea typeface="Arial"/>
                <a:cs typeface="Arial"/>
                <a:sym typeface="Arial"/>
              </a:rPr>
              <a:t>Ma oggi gli spostamenti si possono monitorare molto meglio e si possono fare previsioni molto accurate sull’evoluzione di una pandemia</a:t>
            </a:r>
            <a:endParaRPr sz="1350" dirty="0"/>
          </a:p>
        </p:txBody>
      </p:sp>
      <p:sp>
        <p:nvSpPr>
          <p:cNvPr id="1083" name="Google Shape;1083;p84">
            <a:hlinkClick r:id="rId3" action="ppaction://hlinksldjump"/>
          </p:cNvPr>
          <p:cNvSpPr/>
          <p:nvPr/>
        </p:nvSpPr>
        <p:spPr>
          <a:xfrm>
            <a:off x="7651712" y="4927476"/>
            <a:ext cx="324036" cy="216024"/>
          </a:xfrm>
          <a:custGeom>
            <a:avLst/>
            <a:gdLst/>
            <a:ahLst/>
            <a:cxnLst/>
            <a:rect l="l" t="t" r="r" b="b"/>
            <a:pathLst>
              <a:path w="120000" h="120000" extrusionOk="0">
                <a:moveTo>
                  <a:pt x="0" y="0"/>
                </a:moveTo>
                <a:lnTo>
                  <a:pt x="120000" y="0"/>
                </a:lnTo>
                <a:lnTo>
                  <a:pt x="120000" y="120000"/>
                </a:lnTo>
                <a:lnTo>
                  <a:pt x="0" y="120000"/>
                </a:lnTo>
                <a:close/>
                <a:moveTo>
                  <a:pt x="90000" y="60000"/>
                </a:moveTo>
                <a:lnTo>
                  <a:pt x="30000" y="15000"/>
                </a:lnTo>
                <a:lnTo>
                  <a:pt x="30000" y="105000"/>
                </a:lnTo>
                <a:close/>
              </a:path>
              <a:path w="120000" h="120000" fill="darken" extrusionOk="0">
                <a:moveTo>
                  <a:pt x="90000" y="60000"/>
                </a:moveTo>
                <a:lnTo>
                  <a:pt x="30000" y="15000"/>
                </a:lnTo>
                <a:lnTo>
                  <a:pt x="30000" y="105000"/>
                </a:lnTo>
                <a:close/>
              </a:path>
              <a:path w="120000" h="120000" fill="none" extrusionOk="0">
                <a:moveTo>
                  <a:pt x="90000" y="60000"/>
                </a:moveTo>
                <a:lnTo>
                  <a:pt x="30000" y="105000"/>
                </a:lnTo>
                <a:lnTo>
                  <a:pt x="30000"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pic>
        <p:nvPicPr>
          <p:cNvPr id="1084" name="Google Shape;1084;p84" descr="Immagine che contiene diagramma, linea, giallo, design&#10;&#10;Descrizione generata automaticamente"/>
          <p:cNvPicPr preferRelativeResize="0"/>
          <p:nvPr/>
        </p:nvPicPr>
        <p:blipFill rotWithShape="1">
          <a:blip r:embed="rId4">
            <a:alphaModFix/>
          </a:blip>
          <a:srcRect/>
          <a:stretch/>
        </p:blipFill>
        <p:spPr>
          <a:xfrm>
            <a:off x="1678040" y="431744"/>
            <a:ext cx="4892464" cy="2640559"/>
          </a:xfrm>
          <a:prstGeom prst="rect">
            <a:avLst/>
          </a:prstGeom>
          <a:noFill/>
          <a:ln>
            <a:noFill/>
          </a:ln>
        </p:spPr>
      </p:pic>
      <p:sp>
        <p:nvSpPr>
          <p:cNvPr id="2" name="Pulsante di azione: Avanti o successivo 1">
            <a:hlinkClick r:id="rId5" action="ppaction://hlinksldjump" highlightClick="1"/>
            <a:extLst>
              <a:ext uri="{FF2B5EF4-FFF2-40B4-BE49-F238E27FC236}">
                <a16:creationId xmlns:a16="http://schemas.microsoft.com/office/drawing/2014/main" id="{5EACE61B-9B03-7D06-65D2-DD0559853ED1}"/>
              </a:ext>
            </a:extLst>
          </p:cNvPr>
          <p:cNvSpPr/>
          <p:nvPr/>
        </p:nvSpPr>
        <p:spPr>
          <a:xfrm>
            <a:off x="8147602" y="4882599"/>
            <a:ext cx="350354" cy="260902"/>
          </a:xfrm>
          <a:prstGeom prst="actionButtonForwardNex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1089" name="Google Shape;1089;p85" descr="Immagine che contiene accessorio, umbrella&#10;&#10;Descrizione generata automaticamente"/>
          <p:cNvPicPr preferRelativeResize="0"/>
          <p:nvPr/>
        </p:nvPicPr>
        <p:blipFill rotWithShape="1">
          <a:blip r:embed="rId3">
            <a:alphaModFix/>
          </a:blip>
          <a:srcRect/>
          <a:stretch/>
        </p:blipFill>
        <p:spPr>
          <a:xfrm>
            <a:off x="5004048" y="87474"/>
            <a:ext cx="3962499" cy="3245376"/>
          </a:xfrm>
          <a:prstGeom prst="rect">
            <a:avLst/>
          </a:prstGeom>
          <a:noFill/>
          <a:ln>
            <a:noFill/>
          </a:ln>
        </p:spPr>
      </p:pic>
      <p:sp>
        <p:nvSpPr>
          <p:cNvPr id="1090" name="Google Shape;1090;p85"/>
          <p:cNvSpPr txBox="1">
            <a:spLocks noGrp="1"/>
          </p:cNvSpPr>
          <p:nvPr>
            <p:ph type="title"/>
          </p:nvPr>
        </p:nvSpPr>
        <p:spPr>
          <a:xfrm>
            <a:off x="0" y="4528"/>
            <a:ext cx="3653898" cy="529568"/>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800"/>
              <a:t>Stormi di storni</a:t>
            </a:r>
            <a:endParaRPr/>
          </a:p>
        </p:txBody>
      </p:sp>
      <p:sp>
        <p:nvSpPr>
          <p:cNvPr id="1091" name="Google Shape;1091;p85"/>
          <p:cNvSpPr txBox="1">
            <a:spLocks noGrp="1"/>
          </p:cNvSpPr>
          <p:nvPr>
            <p:ph type="sldNum" idx="12"/>
          </p:nvPr>
        </p:nvSpPr>
        <p:spPr>
          <a:xfrm>
            <a:off x="8794259" y="4786312"/>
            <a:ext cx="33438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118</a:t>
            </a:fld>
            <a:endParaRPr/>
          </a:p>
        </p:txBody>
      </p:sp>
      <p:sp>
        <p:nvSpPr>
          <p:cNvPr id="1092" name="Google Shape;1092;p85"/>
          <p:cNvSpPr txBox="1"/>
          <p:nvPr/>
        </p:nvSpPr>
        <p:spPr>
          <a:xfrm>
            <a:off x="143508" y="735547"/>
            <a:ext cx="5238582" cy="1454214"/>
          </a:xfrm>
          <a:prstGeom prst="rect">
            <a:avLst/>
          </a:prstGeom>
          <a:noFill/>
          <a:ln>
            <a:noFill/>
          </a:ln>
        </p:spPr>
        <p:txBody>
          <a:bodyPr spcFirstLastPara="1" wrap="square" lIns="68569" tIns="34275" rIns="68569" bIns="34275" anchor="t" anchorCtr="0">
            <a:spAutoFit/>
          </a:bodyPr>
          <a:lstStyle/>
          <a:p>
            <a:pPr>
              <a:lnSpc>
                <a:spcPct val="150000"/>
              </a:lnSpc>
            </a:pPr>
            <a:r>
              <a:rPr lang="it-IT" sz="1500">
                <a:solidFill>
                  <a:srgbClr val="000000"/>
                </a:solidFill>
                <a:latin typeface="Arial"/>
                <a:ea typeface="Arial"/>
                <a:cs typeface="Arial"/>
                <a:sym typeface="Arial"/>
              </a:rPr>
              <a:t>Le Interazioni fra gli storni sono di tre tipi:</a:t>
            </a:r>
            <a:endParaRPr sz="1350"/>
          </a:p>
          <a:p>
            <a:pPr marL="203597" indent="-203597">
              <a:lnSpc>
                <a:spcPct val="150000"/>
              </a:lnSpc>
              <a:buClr>
                <a:srgbClr val="000000"/>
              </a:buClr>
              <a:buSzPts val="2000"/>
              <a:buFont typeface="Arial"/>
              <a:buAutoNum type="alphaLcParenR"/>
            </a:pPr>
            <a:r>
              <a:rPr lang="it-IT" sz="1500">
                <a:solidFill>
                  <a:srgbClr val="000000"/>
                </a:solidFill>
                <a:latin typeface="Arial"/>
                <a:ea typeface="Arial"/>
                <a:cs typeface="Arial"/>
                <a:sym typeface="Arial"/>
              </a:rPr>
              <a:t> Metrica: fra storni ad una certa distanza (cerchio giallo)</a:t>
            </a:r>
            <a:endParaRPr sz="1350"/>
          </a:p>
          <a:p>
            <a:pPr marL="203597" indent="-203597">
              <a:lnSpc>
                <a:spcPct val="150000"/>
              </a:lnSpc>
              <a:buClr>
                <a:srgbClr val="000000"/>
              </a:buClr>
              <a:buSzPts val="2000"/>
              <a:buFont typeface="Arial"/>
              <a:buAutoNum type="alphaLcParenR"/>
            </a:pPr>
            <a:r>
              <a:rPr lang="it-IT" sz="1500">
                <a:solidFill>
                  <a:srgbClr val="000000"/>
                </a:solidFill>
                <a:latin typeface="Arial"/>
                <a:ea typeface="Arial"/>
                <a:cs typeface="Arial"/>
                <a:sym typeface="Arial"/>
              </a:rPr>
              <a:t> Topologica: fra celle vicine (le più scure)</a:t>
            </a:r>
            <a:endParaRPr sz="1350"/>
          </a:p>
          <a:p>
            <a:pPr marL="203597" indent="-203597">
              <a:lnSpc>
                <a:spcPct val="150000"/>
              </a:lnSpc>
              <a:buClr>
                <a:srgbClr val="000000"/>
              </a:buClr>
              <a:buSzPts val="2000"/>
              <a:buFont typeface="Arial"/>
              <a:buAutoNum type="alphaLcParenR"/>
            </a:pPr>
            <a:r>
              <a:rPr lang="it-IT" sz="1500">
                <a:solidFill>
                  <a:srgbClr val="000000"/>
                </a:solidFill>
                <a:latin typeface="Arial"/>
                <a:ea typeface="Arial"/>
                <a:cs typeface="Arial"/>
                <a:sym typeface="Arial"/>
              </a:rPr>
              <a:t> Visuale: nel campo visivo, davanti</a:t>
            </a:r>
            <a:endParaRPr sz="1350"/>
          </a:p>
        </p:txBody>
      </p:sp>
      <p:sp>
        <p:nvSpPr>
          <p:cNvPr id="1093" name="Google Shape;1093;p85">
            <a:hlinkClick r:id="rId4" action="ppaction://hlinksldjump"/>
          </p:cNvPr>
          <p:cNvSpPr/>
          <p:nvPr/>
        </p:nvSpPr>
        <p:spPr>
          <a:xfrm>
            <a:off x="8352420" y="4894008"/>
            <a:ext cx="324036" cy="216024"/>
          </a:xfrm>
          <a:custGeom>
            <a:avLst/>
            <a:gdLst/>
            <a:ahLst/>
            <a:cxnLst/>
            <a:rect l="l" t="t" r="r" b="b"/>
            <a:pathLst>
              <a:path w="120000" h="120000" extrusionOk="0">
                <a:moveTo>
                  <a:pt x="0" y="0"/>
                </a:moveTo>
                <a:lnTo>
                  <a:pt x="120000" y="0"/>
                </a:lnTo>
                <a:lnTo>
                  <a:pt x="120000" y="120000"/>
                </a:lnTo>
                <a:lnTo>
                  <a:pt x="0" y="120000"/>
                </a:lnTo>
                <a:close/>
                <a:moveTo>
                  <a:pt x="90000" y="60000"/>
                </a:moveTo>
                <a:lnTo>
                  <a:pt x="30000" y="15000"/>
                </a:lnTo>
                <a:lnTo>
                  <a:pt x="30000" y="105000"/>
                </a:lnTo>
                <a:close/>
              </a:path>
              <a:path w="120000" h="120000" fill="darken" extrusionOk="0">
                <a:moveTo>
                  <a:pt x="90000" y="60000"/>
                </a:moveTo>
                <a:lnTo>
                  <a:pt x="30000" y="15000"/>
                </a:lnTo>
                <a:lnTo>
                  <a:pt x="30000" y="105000"/>
                </a:lnTo>
                <a:close/>
              </a:path>
              <a:path w="120000" h="120000" fill="none" extrusionOk="0">
                <a:moveTo>
                  <a:pt x="90000" y="60000"/>
                </a:moveTo>
                <a:lnTo>
                  <a:pt x="30000" y="105000"/>
                </a:lnTo>
                <a:lnTo>
                  <a:pt x="30000"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1094" name="Google Shape;1094;p85"/>
          <p:cNvSpPr txBox="1"/>
          <p:nvPr/>
        </p:nvSpPr>
        <p:spPr>
          <a:xfrm>
            <a:off x="305526" y="2841780"/>
            <a:ext cx="5238582" cy="1107965"/>
          </a:xfrm>
          <a:prstGeom prst="rect">
            <a:avLst/>
          </a:prstGeom>
          <a:noFill/>
          <a:ln>
            <a:noFill/>
          </a:ln>
        </p:spPr>
        <p:txBody>
          <a:bodyPr spcFirstLastPara="1" wrap="square" lIns="68569" tIns="34275" rIns="68569" bIns="34275" anchor="t" anchorCtr="0">
            <a:spAutoFit/>
          </a:bodyPr>
          <a:lstStyle/>
          <a:p>
            <a:pPr>
              <a:lnSpc>
                <a:spcPct val="150000"/>
              </a:lnSpc>
            </a:pPr>
            <a:r>
              <a:rPr lang="it-IT" sz="1500">
                <a:solidFill>
                  <a:srgbClr val="000000"/>
                </a:solidFill>
                <a:latin typeface="Arial"/>
                <a:ea typeface="Arial"/>
                <a:cs typeface="Arial"/>
                <a:sym typeface="Arial"/>
              </a:rPr>
              <a:t>La struttura dinamica permette scambi di informazioni molto veloci, gli storni rispondono rapidamente a perturbazioni esterne (l’attacco di un falco)</a:t>
            </a:r>
            <a:endParaRPr sz="1350"/>
          </a:p>
        </p:txBody>
      </p:sp>
      <p:sp>
        <p:nvSpPr>
          <p:cNvPr id="1095" name="Google Shape;1095;p85"/>
          <p:cNvSpPr txBox="1"/>
          <p:nvPr/>
        </p:nvSpPr>
        <p:spPr>
          <a:xfrm>
            <a:off x="2627784" y="141481"/>
            <a:ext cx="2700300" cy="346218"/>
          </a:xfrm>
          <a:prstGeom prst="rect">
            <a:avLst/>
          </a:prstGeom>
          <a:noFill/>
          <a:ln>
            <a:noFill/>
          </a:ln>
        </p:spPr>
        <p:txBody>
          <a:bodyPr spcFirstLastPara="1" wrap="square" lIns="68569" tIns="34275" rIns="68569" bIns="34275" anchor="t" anchorCtr="0">
            <a:spAutoFit/>
          </a:bodyPr>
          <a:lstStyle/>
          <a:p>
            <a:r>
              <a:rPr lang="it-IT" u="sng">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Storni in volo al tramonto</a:t>
            </a:r>
            <a:endParaRPr>
              <a:solidFill>
                <a:srgbClr val="000000"/>
              </a:solidFill>
              <a:latin typeface="Arial"/>
              <a:ea typeface="Arial"/>
              <a:cs typeface="Arial"/>
              <a:sym typeface="Arial"/>
            </a:endParaRPr>
          </a:p>
        </p:txBody>
      </p:sp>
      <p:sp>
        <p:nvSpPr>
          <p:cNvPr id="1096" name="Google Shape;1096;p85"/>
          <p:cNvSpPr txBox="1"/>
          <p:nvPr/>
        </p:nvSpPr>
        <p:spPr>
          <a:xfrm>
            <a:off x="1871700" y="4353948"/>
            <a:ext cx="4914546" cy="300052"/>
          </a:xfrm>
          <a:prstGeom prst="rect">
            <a:avLst/>
          </a:prstGeom>
          <a:noFill/>
          <a:ln>
            <a:noFill/>
          </a:ln>
        </p:spPr>
        <p:txBody>
          <a:bodyPr spcFirstLastPara="1" wrap="square" lIns="68569" tIns="34275" rIns="68569" bIns="34275" anchor="t" anchorCtr="0">
            <a:spAutoFit/>
          </a:bodyPr>
          <a:lstStyle/>
          <a:p>
            <a:r>
              <a:rPr lang="it-IT" sz="1500">
                <a:solidFill>
                  <a:srgbClr val="000000"/>
                </a:solidFill>
                <a:latin typeface="Georgia"/>
                <a:ea typeface="Georgia"/>
                <a:cs typeface="Georgia"/>
                <a:sym typeface="Georgia"/>
              </a:rPr>
              <a:t>https://www.youtube.com/watch?v=_i2NboauXBQ</a:t>
            </a:r>
            <a:endParaRPr sz="135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86" descr="Immagine che contiene testo, diagramma, disegno, mappa&#10;&#10;Descrizione generata automaticamente"/>
          <p:cNvPicPr preferRelativeResize="0"/>
          <p:nvPr/>
        </p:nvPicPr>
        <p:blipFill rotWithShape="1">
          <a:blip r:embed="rId3">
            <a:alphaModFix/>
          </a:blip>
          <a:srcRect/>
          <a:stretch/>
        </p:blipFill>
        <p:spPr>
          <a:xfrm>
            <a:off x="3348063" y="195486"/>
            <a:ext cx="5528304" cy="2592288"/>
          </a:xfrm>
          <a:prstGeom prst="rect">
            <a:avLst/>
          </a:prstGeom>
          <a:noFill/>
          <a:ln>
            <a:noFill/>
          </a:ln>
        </p:spPr>
      </p:pic>
      <p:sp>
        <p:nvSpPr>
          <p:cNvPr id="1102" name="Google Shape;1102;p86"/>
          <p:cNvSpPr txBox="1">
            <a:spLocks noGrp="1"/>
          </p:cNvSpPr>
          <p:nvPr>
            <p:ph type="title"/>
          </p:nvPr>
        </p:nvSpPr>
        <p:spPr>
          <a:xfrm>
            <a:off x="0" y="4528"/>
            <a:ext cx="5490102" cy="529568"/>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800"/>
              <a:t>Reti complesse – il cervello (umano?)</a:t>
            </a:r>
            <a:endParaRPr/>
          </a:p>
        </p:txBody>
      </p:sp>
      <p:sp>
        <p:nvSpPr>
          <p:cNvPr id="1103" name="Google Shape;1103;p86"/>
          <p:cNvSpPr txBox="1">
            <a:spLocks noGrp="1"/>
          </p:cNvSpPr>
          <p:nvPr>
            <p:ph type="sldNum" idx="12"/>
          </p:nvPr>
        </p:nvSpPr>
        <p:spPr>
          <a:xfrm>
            <a:off x="8794259" y="4786312"/>
            <a:ext cx="334380" cy="357188"/>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a:pPr/>
              <a:t>119</a:t>
            </a:fld>
            <a:endParaRPr/>
          </a:p>
        </p:txBody>
      </p:sp>
      <p:sp>
        <p:nvSpPr>
          <p:cNvPr id="1104" name="Google Shape;1104;p86"/>
          <p:cNvSpPr txBox="1"/>
          <p:nvPr/>
        </p:nvSpPr>
        <p:spPr>
          <a:xfrm>
            <a:off x="4301970" y="2571750"/>
            <a:ext cx="4158462" cy="415468"/>
          </a:xfrm>
          <a:prstGeom prst="rect">
            <a:avLst/>
          </a:prstGeom>
          <a:noFill/>
          <a:ln>
            <a:noFill/>
          </a:ln>
        </p:spPr>
        <p:txBody>
          <a:bodyPr spcFirstLastPara="1" wrap="square" lIns="68569" tIns="34275" rIns="68569" bIns="34275" anchor="t" anchorCtr="0">
            <a:spAutoFit/>
          </a:bodyPr>
          <a:lstStyle/>
          <a:p>
            <a:pPr>
              <a:lnSpc>
                <a:spcPct val="150000"/>
              </a:lnSpc>
            </a:pPr>
            <a:r>
              <a:rPr lang="it-IT" sz="1500">
                <a:solidFill>
                  <a:srgbClr val="000000"/>
                </a:solidFill>
                <a:latin typeface="Arial"/>
                <a:ea typeface="Arial"/>
                <a:cs typeface="Arial"/>
                <a:sym typeface="Arial"/>
              </a:rPr>
              <a:t>Sistema nervoso dell’essere umano e del ratto</a:t>
            </a:r>
            <a:endParaRPr sz="1350"/>
          </a:p>
        </p:txBody>
      </p:sp>
      <p:sp>
        <p:nvSpPr>
          <p:cNvPr id="1105" name="Google Shape;1105;p86">
            <a:hlinkClick r:id="rId4" action="ppaction://hlinksldjump"/>
          </p:cNvPr>
          <p:cNvSpPr/>
          <p:nvPr/>
        </p:nvSpPr>
        <p:spPr>
          <a:xfrm>
            <a:off x="8352420" y="4785996"/>
            <a:ext cx="324036" cy="216024"/>
          </a:xfrm>
          <a:custGeom>
            <a:avLst/>
            <a:gdLst/>
            <a:ahLst/>
            <a:cxnLst/>
            <a:rect l="l" t="t" r="r" b="b"/>
            <a:pathLst>
              <a:path w="120000" h="120000" extrusionOk="0">
                <a:moveTo>
                  <a:pt x="0" y="0"/>
                </a:moveTo>
                <a:lnTo>
                  <a:pt x="120000" y="0"/>
                </a:lnTo>
                <a:lnTo>
                  <a:pt x="120000" y="120000"/>
                </a:lnTo>
                <a:lnTo>
                  <a:pt x="0" y="120000"/>
                </a:lnTo>
                <a:close/>
                <a:moveTo>
                  <a:pt x="90000" y="60000"/>
                </a:moveTo>
                <a:lnTo>
                  <a:pt x="30000" y="15000"/>
                </a:lnTo>
                <a:lnTo>
                  <a:pt x="30000" y="105000"/>
                </a:lnTo>
                <a:close/>
              </a:path>
              <a:path w="120000" h="120000" fill="darken" extrusionOk="0">
                <a:moveTo>
                  <a:pt x="90000" y="60000"/>
                </a:moveTo>
                <a:lnTo>
                  <a:pt x="30000" y="15000"/>
                </a:lnTo>
                <a:lnTo>
                  <a:pt x="30000" y="105000"/>
                </a:lnTo>
                <a:close/>
              </a:path>
              <a:path w="120000" h="120000" fill="none" extrusionOk="0">
                <a:moveTo>
                  <a:pt x="90000" y="60000"/>
                </a:moveTo>
                <a:lnTo>
                  <a:pt x="30000" y="105000"/>
                </a:lnTo>
                <a:lnTo>
                  <a:pt x="30000"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1106" name="Google Shape;1106;p86"/>
          <p:cNvSpPr txBox="1"/>
          <p:nvPr/>
        </p:nvSpPr>
        <p:spPr>
          <a:xfrm>
            <a:off x="251520" y="3111810"/>
            <a:ext cx="7884876" cy="761717"/>
          </a:xfrm>
          <a:prstGeom prst="rect">
            <a:avLst/>
          </a:prstGeom>
          <a:noFill/>
          <a:ln>
            <a:noFill/>
          </a:ln>
        </p:spPr>
        <p:txBody>
          <a:bodyPr spcFirstLastPara="1" wrap="square" lIns="68569" tIns="34275" rIns="68569" bIns="34275" anchor="t" anchorCtr="0">
            <a:spAutoFit/>
          </a:bodyPr>
          <a:lstStyle/>
          <a:p>
            <a:pPr>
              <a:lnSpc>
                <a:spcPct val="150000"/>
              </a:lnSpc>
            </a:pPr>
            <a:r>
              <a:rPr lang="it-IT" sz="1500">
                <a:solidFill>
                  <a:srgbClr val="000000"/>
                </a:solidFill>
                <a:latin typeface="Arial"/>
                <a:ea typeface="Arial"/>
                <a:cs typeface="Arial"/>
                <a:sym typeface="Arial"/>
              </a:rPr>
              <a:t>Il nostro cervello ha una struttura simile a quello di tutti gli altri mammiferi... Quindi è nato circa 200 milioni di anni fa, quando ci siamo differenziati dai rettili.</a:t>
            </a:r>
            <a:endParaRPr sz="1350"/>
          </a:p>
        </p:txBody>
      </p:sp>
      <p:sp>
        <p:nvSpPr>
          <p:cNvPr id="1107" name="Google Shape;1107;p86"/>
          <p:cNvSpPr txBox="1"/>
          <p:nvPr/>
        </p:nvSpPr>
        <p:spPr>
          <a:xfrm>
            <a:off x="359532" y="3975906"/>
            <a:ext cx="8424936" cy="761717"/>
          </a:xfrm>
          <a:prstGeom prst="rect">
            <a:avLst/>
          </a:prstGeom>
          <a:noFill/>
          <a:ln>
            <a:noFill/>
          </a:ln>
        </p:spPr>
        <p:txBody>
          <a:bodyPr spcFirstLastPara="1" wrap="square" lIns="68569" tIns="34275" rIns="68569" bIns="34275" anchor="t" anchorCtr="0">
            <a:spAutoFit/>
          </a:bodyPr>
          <a:lstStyle/>
          <a:p>
            <a:pPr>
              <a:lnSpc>
                <a:spcPct val="150000"/>
              </a:lnSpc>
            </a:pPr>
            <a:r>
              <a:rPr lang="it-IT" sz="1500">
                <a:solidFill>
                  <a:srgbClr val="000000"/>
                </a:solidFill>
                <a:latin typeface="Arial"/>
                <a:ea typeface="Arial"/>
                <a:cs typeface="Arial"/>
                <a:sym typeface="Arial"/>
              </a:rPr>
              <a:t>Le ‘’reti’’ delle varie parti sono molto diverse fra loro (sono composte da neuroni di diversa tipologia collegati da sinapsi con proprietà differenti), ma tutte le parti lavorano insieme.</a:t>
            </a:r>
            <a:endParaRPr sz="135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6732240" cy="410592"/>
          </a:xfrm>
        </p:spPr>
        <p:txBody>
          <a:bodyPr>
            <a:noAutofit/>
          </a:bodyPr>
          <a:lstStyle/>
          <a:p>
            <a:pPr algn="l"/>
            <a:r>
              <a:rPr lang="it-IT" sz="2000" b="1" dirty="0">
                <a:latin typeface="+mn-lt"/>
                <a:ea typeface="Gungsuh" pitchFamily="18" charset="-127"/>
              </a:rPr>
              <a:t>1. Sparo proiettili indistruttibili contro due fenditure F1 e F2</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12</a:t>
            </a:fld>
            <a:endParaRPr lang="it-IT" sz="1000" dirty="0">
              <a:solidFill>
                <a:schemeClr val="tx1"/>
              </a:solidFill>
            </a:endParaRPr>
          </a:p>
        </p:txBody>
      </p:sp>
      <p:sp>
        <p:nvSpPr>
          <p:cNvPr id="75" name="Ovale 74"/>
          <p:cNvSpPr/>
          <p:nvPr/>
        </p:nvSpPr>
        <p:spPr>
          <a:xfrm>
            <a:off x="2771800" y="2417069"/>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CasellaDiTesto 58"/>
          <p:cNvSpPr txBox="1"/>
          <p:nvPr/>
        </p:nvSpPr>
        <p:spPr>
          <a:xfrm>
            <a:off x="5724128" y="2787774"/>
            <a:ext cx="3384376" cy="1323439"/>
          </a:xfrm>
          <a:prstGeom prst="rect">
            <a:avLst/>
          </a:prstGeom>
          <a:noFill/>
        </p:spPr>
        <p:txBody>
          <a:bodyPr wrap="square" rtlCol="0">
            <a:spAutoFit/>
          </a:bodyPr>
          <a:lstStyle/>
          <a:p>
            <a:pPr marL="144000" indent="-180000">
              <a:buFontTx/>
              <a:buChar char="-"/>
            </a:pPr>
            <a:r>
              <a:rPr lang="it-IT" sz="1600" b="1" dirty="0"/>
              <a:t>I proiettili che arrivano sullo schermo sono passati  da F1, oppure  da F2</a:t>
            </a:r>
          </a:p>
          <a:p>
            <a:pPr marL="144000" indent="-180000">
              <a:buFontTx/>
              <a:buChar char="-"/>
            </a:pPr>
            <a:r>
              <a:rPr lang="it-IT" sz="1600" dirty="0"/>
              <a:t>Le Probabilità si sommano</a:t>
            </a:r>
          </a:p>
          <a:p>
            <a:pPr marL="144000" indent="-180000">
              <a:buFontTx/>
              <a:buChar char="-"/>
            </a:pPr>
            <a:r>
              <a:rPr lang="it-IT" sz="1600" dirty="0"/>
              <a:t>P(1, 2) = P1+P2</a:t>
            </a:r>
          </a:p>
        </p:txBody>
      </p:sp>
      <p:sp>
        <p:nvSpPr>
          <p:cNvPr id="76" name="Ovale 75"/>
          <p:cNvSpPr/>
          <p:nvPr/>
        </p:nvSpPr>
        <p:spPr>
          <a:xfrm>
            <a:off x="3275856" y="196814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ctangle 9"/>
          <p:cNvSpPr/>
          <p:nvPr/>
        </p:nvSpPr>
        <p:spPr>
          <a:xfrm>
            <a:off x="1567579" y="3468659"/>
            <a:ext cx="947169" cy="523220"/>
          </a:xfrm>
          <a:prstGeom prst="rect">
            <a:avLst/>
          </a:prstGeom>
        </p:spPr>
        <p:txBody>
          <a:bodyPr wrap="square">
            <a:spAutoFit/>
          </a:bodyPr>
          <a:lstStyle/>
          <a:p>
            <a:pPr algn="ctr"/>
            <a:r>
              <a:rPr lang="it-IT" sz="1400" dirty="0"/>
              <a:t>Due fenditure</a:t>
            </a:r>
          </a:p>
        </p:txBody>
      </p:sp>
      <p:sp>
        <p:nvSpPr>
          <p:cNvPr id="54" name="Rectangle 9"/>
          <p:cNvSpPr/>
          <p:nvPr/>
        </p:nvSpPr>
        <p:spPr>
          <a:xfrm>
            <a:off x="2403824" y="3825524"/>
            <a:ext cx="1240221" cy="523220"/>
          </a:xfrm>
          <a:prstGeom prst="rect">
            <a:avLst/>
          </a:prstGeom>
        </p:spPr>
        <p:txBody>
          <a:bodyPr wrap="square">
            <a:spAutoFit/>
          </a:bodyPr>
          <a:lstStyle/>
          <a:p>
            <a:pPr algn="ctr"/>
            <a:r>
              <a:rPr lang="it-IT" sz="1400" dirty="0"/>
              <a:t>Schermo</a:t>
            </a:r>
          </a:p>
          <a:p>
            <a:pPr algn="ctr"/>
            <a:r>
              <a:rPr lang="it-IT" sz="1400" dirty="0"/>
              <a:t> di raccolta</a:t>
            </a:r>
          </a:p>
        </p:txBody>
      </p:sp>
      <p:sp>
        <p:nvSpPr>
          <p:cNvPr id="57" name="Rectangle 9"/>
          <p:cNvSpPr/>
          <p:nvPr/>
        </p:nvSpPr>
        <p:spPr>
          <a:xfrm>
            <a:off x="3635896" y="4083918"/>
            <a:ext cx="1872208" cy="954107"/>
          </a:xfrm>
          <a:prstGeom prst="rect">
            <a:avLst/>
          </a:prstGeom>
        </p:spPr>
        <p:txBody>
          <a:bodyPr wrap="square">
            <a:spAutoFit/>
          </a:bodyPr>
          <a:lstStyle/>
          <a:p>
            <a:r>
              <a:rPr lang="it-IT" sz="1400" dirty="0"/>
              <a:t>Grafico della Probabilità di arrivo dei proiettili nei vari punti dello schermo.</a:t>
            </a:r>
          </a:p>
        </p:txBody>
      </p:sp>
      <p:sp>
        <p:nvSpPr>
          <p:cNvPr id="13" name="Rectangle 9"/>
          <p:cNvSpPr/>
          <p:nvPr/>
        </p:nvSpPr>
        <p:spPr>
          <a:xfrm>
            <a:off x="-35521" y="2859782"/>
            <a:ext cx="1789693" cy="523220"/>
          </a:xfrm>
          <a:prstGeom prst="rect">
            <a:avLst/>
          </a:prstGeom>
        </p:spPr>
        <p:txBody>
          <a:bodyPr wrap="square">
            <a:spAutoFit/>
          </a:bodyPr>
          <a:lstStyle/>
          <a:p>
            <a:r>
              <a:rPr lang="it-IT" sz="1400" dirty="0"/>
              <a:t>Sorgente di proiettili</a:t>
            </a:r>
          </a:p>
          <a:p>
            <a:r>
              <a:rPr lang="it-IT" sz="1400" dirty="0"/>
              <a:t>(molto ballerina)</a:t>
            </a:r>
          </a:p>
        </p:txBody>
      </p:sp>
      <p:sp>
        <p:nvSpPr>
          <p:cNvPr id="25" name="Rettangolo con singolo angolo arrotondato 24"/>
          <p:cNvSpPr/>
          <p:nvPr/>
        </p:nvSpPr>
        <p:spPr>
          <a:xfrm>
            <a:off x="3419872" y="1113007"/>
            <a:ext cx="144016" cy="2808311"/>
          </a:xfrm>
          <a:prstGeom prst="round1Rect">
            <a:avLst/>
          </a:prstGeom>
          <a:pattFill prst="pct6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1139" name="Picture 3" descr="C:\Users\cc\AppData\Local\Microsoft\Windows\Temporary Internet Files\Content.IE5\RUM7AXTG\MC90023068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496" y="2372047"/>
            <a:ext cx="858051" cy="422525"/>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uppo 37"/>
          <p:cNvGrpSpPr/>
          <p:nvPr/>
        </p:nvGrpSpPr>
        <p:grpSpPr>
          <a:xfrm>
            <a:off x="1975266" y="1185015"/>
            <a:ext cx="436494" cy="2520280"/>
            <a:chOff x="1975266" y="915566"/>
            <a:chExt cx="436494" cy="2520280"/>
          </a:xfrm>
        </p:grpSpPr>
        <p:grpSp>
          <p:nvGrpSpPr>
            <p:cNvPr id="26" name="Gruppo 25"/>
            <p:cNvGrpSpPr/>
            <p:nvPr/>
          </p:nvGrpSpPr>
          <p:grpSpPr>
            <a:xfrm>
              <a:off x="2347127" y="915566"/>
              <a:ext cx="56697" cy="2520280"/>
              <a:chOff x="2347127" y="915566"/>
              <a:chExt cx="56697" cy="2520280"/>
            </a:xfrm>
          </p:grpSpPr>
          <p:sp>
            <p:nvSpPr>
              <p:cNvPr id="20" name="Rettangolo con singolo angolo arrotondato 19"/>
              <p:cNvSpPr/>
              <p:nvPr/>
            </p:nvSpPr>
            <p:spPr>
              <a:xfrm>
                <a:off x="2347358" y="915566"/>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singolo angolo arrotondato 22"/>
              <p:cNvSpPr/>
              <p:nvPr/>
            </p:nvSpPr>
            <p:spPr>
              <a:xfrm>
                <a:off x="2349824" y="1952716"/>
                <a:ext cx="54000" cy="446518"/>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singolo angolo arrotondato 23"/>
              <p:cNvSpPr/>
              <p:nvPr/>
            </p:nvSpPr>
            <p:spPr>
              <a:xfrm>
                <a:off x="2347127" y="2499742"/>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p:cNvSpPr txBox="1"/>
            <p:nvPr/>
          </p:nvSpPr>
          <p:spPr>
            <a:xfrm>
              <a:off x="1979712" y="1447143"/>
              <a:ext cx="421646" cy="369332"/>
            </a:xfrm>
            <a:prstGeom prst="rect">
              <a:avLst/>
            </a:prstGeom>
            <a:noFill/>
          </p:spPr>
          <p:txBody>
            <a:bodyPr wrap="square" rtlCol="0">
              <a:spAutoFit/>
            </a:bodyPr>
            <a:lstStyle/>
            <a:p>
              <a:r>
                <a:rPr lang="it-IT" b="1" dirty="0">
                  <a:solidFill>
                    <a:srgbClr val="FF0000"/>
                  </a:solidFill>
                </a:rPr>
                <a:t>F1</a:t>
              </a:r>
            </a:p>
          </p:txBody>
        </p:sp>
        <p:sp>
          <p:nvSpPr>
            <p:cNvPr id="36" name="CasellaDiTesto 35"/>
            <p:cNvSpPr txBox="1"/>
            <p:nvPr/>
          </p:nvSpPr>
          <p:spPr>
            <a:xfrm>
              <a:off x="1975266" y="2494794"/>
              <a:ext cx="436494" cy="369332"/>
            </a:xfrm>
            <a:prstGeom prst="rect">
              <a:avLst/>
            </a:prstGeom>
            <a:noFill/>
          </p:spPr>
          <p:txBody>
            <a:bodyPr wrap="square" rtlCol="0">
              <a:spAutoFit/>
            </a:bodyPr>
            <a:lstStyle/>
            <a:p>
              <a:r>
                <a:rPr lang="it-IT" b="1" dirty="0">
                  <a:solidFill>
                    <a:srgbClr val="0000FF"/>
                  </a:solidFill>
                </a:rPr>
                <a:t>F2</a:t>
              </a:r>
            </a:p>
          </p:txBody>
        </p:sp>
      </p:grpSp>
      <p:grpSp>
        <p:nvGrpSpPr>
          <p:cNvPr id="37" name="Gruppo 36"/>
          <p:cNvGrpSpPr/>
          <p:nvPr/>
        </p:nvGrpSpPr>
        <p:grpSpPr>
          <a:xfrm>
            <a:off x="939020" y="2028742"/>
            <a:ext cx="903477" cy="1000328"/>
            <a:chOff x="1160289" y="1751132"/>
            <a:chExt cx="903477" cy="1000328"/>
          </a:xfrm>
        </p:grpSpPr>
        <p:sp>
          <p:nvSpPr>
            <p:cNvPr id="35" name="Ovale 34"/>
            <p:cNvSpPr/>
            <p:nvPr/>
          </p:nvSpPr>
          <p:spPr>
            <a:xfrm>
              <a:off x="1716848" y="2030598"/>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p:cNvSpPr/>
            <p:nvPr/>
          </p:nvSpPr>
          <p:spPr>
            <a:xfrm>
              <a:off x="1788848" y="1830870"/>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p:cNvSpPr/>
            <p:nvPr/>
          </p:nvSpPr>
          <p:spPr>
            <a:xfrm>
              <a:off x="1475656" y="2327994"/>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p:cNvSpPr/>
            <p:nvPr/>
          </p:nvSpPr>
          <p:spPr>
            <a:xfrm>
              <a:off x="1945329" y="2259538"/>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p:cNvSpPr/>
            <p:nvPr/>
          </p:nvSpPr>
          <p:spPr>
            <a:xfrm>
              <a:off x="1752848" y="2175975"/>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p:cNvSpPr/>
            <p:nvPr/>
          </p:nvSpPr>
          <p:spPr>
            <a:xfrm>
              <a:off x="1991766" y="1751132"/>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p:cNvSpPr/>
            <p:nvPr/>
          </p:nvSpPr>
          <p:spPr>
            <a:xfrm>
              <a:off x="1866624" y="2679460"/>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p:cNvSpPr/>
            <p:nvPr/>
          </p:nvSpPr>
          <p:spPr>
            <a:xfrm>
              <a:off x="1716848" y="2458794"/>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p:cNvSpPr/>
            <p:nvPr/>
          </p:nvSpPr>
          <p:spPr>
            <a:xfrm>
              <a:off x="1513857" y="1911501"/>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e 47"/>
            <p:cNvSpPr/>
            <p:nvPr/>
          </p:nvSpPr>
          <p:spPr>
            <a:xfrm>
              <a:off x="1160289" y="2175975"/>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e 48"/>
            <p:cNvSpPr/>
            <p:nvPr/>
          </p:nvSpPr>
          <p:spPr>
            <a:xfrm>
              <a:off x="1331648" y="1994598"/>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p:cNvSpPr/>
            <p:nvPr/>
          </p:nvSpPr>
          <p:spPr>
            <a:xfrm>
              <a:off x="1403656" y="2172692"/>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p:cNvSpPr/>
            <p:nvPr/>
          </p:nvSpPr>
          <p:spPr>
            <a:xfrm>
              <a:off x="1636448" y="2299398"/>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p:cNvSpPr/>
            <p:nvPr/>
          </p:nvSpPr>
          <p:spPr>
            <a:xfrm>
              <a:off x="1969959" y="2471605"/>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60" name="Connettore 1 59"/>
          <p:cNvCxnSpPr/>
          <p:nvPr/>
        </p:nvCxnSpPr>
        <p:spPr>
          <a:xfrm>
            <a:off x="885217" y="2497083"/>
            <a:ext cx="2534655" cy="344116"/>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65" name="Connettore 1 64"/>
          <p:cNvCxnSpPr/>
          <p:nvPr/>
        </p:nvCxnSpPr>
        <p:spPr>
          <a:xfrm flipV="1">
            <a:off x="893547" y="2013177"/>
            <a:ext cx="2526325" cy="428964"/>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grpSp>
        <p:nvGrpSpPr>
          <p:cNvPr id="3" name="Gruppo 2"/>
          <p:cNvGrpSpPr/>
          <p:nvPr/>
        </p:nvGrpSpPr>
        <p:grpSpPr>
          <a:xfrm>
            <a:off x="3707904" y="1185015"/>
            <a:ext cx="2060976" cy="2736303"/>
            <a:chOff x="4209105" y="915566"/>
            <a:chExt cx="2060976" cy="2736303"/>
          </a:xfrm>
        </p:grpSpPr>
        <p:grpSp>
          <p:nvGrpSpPr>
            <p:cNvPr id="58" name="Gruppo 57"/>
            <p:cNvGrpSpPr/>
            <p:nvPr/>
          </p:nvGrpSpPr>
          <p:grpSpPr>
            <a:xfrm>
              <a:off x="4209105" y="915566"/>
              <a:ext cx="1587031" cy="2736303"/>
              <a:chOff x="3777057" y="915566"/>
              <a:chExt cx="1587031" cy="2736303"/>
            </a:xfrm>
          </p:grpSpPr>
          <p:cxnSp>
            <p:nvCxnSpPr>
              <p:cNvPr id="30" name="Connettore 1 29"/>
              <p:cNvCxnSpPr/>
              <p:nvPr/>
            </p:nvCxnSpPr>
            <p:spPr>
              <a:xfrm flipH="1">
                <a:off x="3777057" y="915566"/>
                <a:ext cx="2855" cy="2736303"/>
              </a:xfrm>
              <a:prstGeom prst="line">
                <a:avLst/>
              </a:prstGeom>
              <a:ln w="2286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flipH="1">
                <a:off x="3777057" y="2172692"/>
                <a:ext cx="1587031" cy="0"/>
              </a:xfrm>
              <a:prstGeom prst="line">
                <a:avLst/>
              </a:prstGeom>
              <a:ln w="2286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5" name="Rectangle 9"/>
            <p:cNvSpPr/>
            <p:nvPr/>
          </p:nvSpPr>
          <p:spPr>
            <a:xfrm>
              <a:off x="5721273" y="2014269"/>
              <a:ext cx="548808" cy="307777"/>
            </a:xfrm>
            <a:prstGeom prst="rect">
              <a:avLst/>
            </a:prstGeom>
          </p:spPr>
          <p:txBody>
            <a:bodyPr wrap="square">
              <a:spAutoFit/>
            </a:bodyPr>
            <a:lstStyle/>
            <a:p>
              <a:pPr algn="ctr"/>
              <a:r>
                <a:rPr lang="it-IT" sz="1400" dirty="0"/>
                <a:t>P(x)</a:t>
              </a:r>
            </a:p>
          </p:txBody>
        </p:sp>
      </p:grpSp>
      <p:grpSp>
        <p:nvGrpSpPr>
          <p:cNvPr id="11" name="Gruppo 10"/>
          <p:cNvGrpSpPr/>
          <p:nvPr/>
        </p:nvGrpSpPr>
        <p:grpSpPr>
          <a:xfrm>
            <a:off x="3871392" y="873129"/>
            <a:ext cx="4805064" cy="2952325"/>
            <a:chOff x="4211959" y="627534"/>
            <a:chExt cx="4805064" cy="2952325"/>
          </a:xfrm>
        </p:grpSpPr>
        <p:sp>
          <p:nvSpPr>
            <p:cNvPr id="82" name="Figura a mano libera 81"/>
            <p:cNvSpPr/>
            <p:nvPr/>
          </p:nvSpPr>
          <p:spPr>
            <a:xfrm rot="5400000">
              <a:off x="3379000" y="1460493"/>
              <a:ext cx="2952325" cy="1286407"/>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CasellaDiTesto 60"/>
            <p:cNvSpPr txBox="1"/>
            <p:nvPr/>
          </p:nvSpPr>
          <p:spPr>
            <a:xfrm>
              <a:off x="6064695" y="2110131"/>
              <a:ext cx="2952328" cy="338554"/>
            </a:xfrm>
            <a:prstGeom prst="rect">
              <a:avLst/>
            </a:prstGeom>
            <a:noFill/>
          </p:spPr>
          <p:txBody>
            <a:bodyPr wrap="square" rtlCol="0">
              <a:spAutoFit/>
            </a:bodyPr>
            <a:lstStyle/>
            <a:p>
              <a:r>
                <a:rPr lang="it-IT" sz="1600" dirty="0"/>
                <a:t>-  Aperte tutte e due: P(F1,F2)</a:t>
              </a:r>
            </a:p>
          </p:txBody>
        </p:sp>
      </p:grpSp>
      <p:sp>
        <p:nvSpPr>
          <p:cNvPr id="12" name="Rettangolo 11"/>
          <p:cNvSpPr/>
          <p:nvPr/>
        </p:nvSpPr>
        <p:spPr>
          <a:xfrm>
            <a:off x="0" y="483518"/>
            <a:ext cx="9001609" cy="338554"/>
          </a:xfrm>
          <a:prstGeom prst="rect">
            <a:avLst/>
          </a:prstGeom>
        </p:spPr>
        <p:txBody>
          <a:bodyPr wrap="square">
            <a:spAutoFit/>
          </a:bodyPr>
          <a:lstStyle/>
          <a:p>
            <a:r>
              <a:rPr lang="it-IT" sz="1600" dirty="0">
                <a:ea typeface="Gungsuh" pitchFamily="18" charset="-127"/>
              </a:rPr>
              <a:t> Conto i proiettili arrivati nei vari punti dello schermo e calcolo la probabilità P(x) di arrivo sullo schermo</a:t>
            </a:r>
            <a:endParaRPr lang="it-IT" sz="1600" dirty="0"/>
          </a:p>
        </p:txBody>
      </p:sp>
      <mc:AlternateContent xmlns:mc="http://schemas.openxmlformats.org/markup-compatibility/2006" xmlns:a14="http://schemas.microsoft.com/office/drawing/2010/main">
        <mc:Choice Requires="a14">
          <p:sp>
            <p:nvSpPr>
              <p:cNvPr id="17" name="CasellaDiTesto 16"/>
              <p:cNvSpPr txBox="1"/>
              <p:nvPr/>
            </p:nvSpPr>
            <p:spPr>
              <a:xfrm>
                <a:off x="295436" y="1000349"/>
                <a:ext cx="1489254" cy="537776"/>
              </a:xfrm>
              <a:prstGeom prst="rect">
                <a:avLst/>
              </a:prstGeom>
              <a:noFill/>
            </p:spPr>
            <p:txBody>
              <a:bodyPr wrap="none" rtlCol="0">
                <a:spAutoFit/>
              </a:bodyPr>
              <a:lstStyle/>
              <a:p>
                <a14:m>
                  <m:oMath xmlns:m="http://schemas.openxmlformats.org/officeDocument/2006/math">
                    <m:r>
                      <m:rPr>
                        <m:sty m:val="p"/>
                      </m:rPr>
                      <a:rPr lang="it-IT" b="0" i="0" smtClean="0">
                        <a:latin typeface="Cambria Math"/>
                      </a:rPr>
                      <m:t>P</m:t>
                    </m:r>
                    <m:d>
                      <m:dPr>
                        <m:ctrlPr>
                          <a:rPr lang="it-IT" b="0" i="1" smtClean="0">
                            <a:latin typeface="Cambria Math" panose="02040503050406030204" pitchFamily="18" charset="0"/>
                          </a:rPr>
                        </m:ctrlPr>
                      </m:dPr>
                      <m:e>
                        <m:r>
                          <m:rPr>
                            <m:sty m:val="p"/>
                          </m:rPr>
                          <a:rPr lang="it-IT" b="0" i="0" smtClean="0">
                            <a:latin typeface="Cambria Math"/>
                          </a:rPr>
                          <m:t>x</m:t>
                        </m:r>
                      </m:e>
                    </m:d>
                    <m:r>
                      <a:rPr lang="it-IT" b="0" i="0" smtClean="0">
                        <a:latin typeface="Cambria Math"/>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m:rPr>
                                <m:sty m:val="p"/>
                              </m:rPr>
                              <a:rPr lang="it-IT" b="0" i="0" smtClean="0">
                                <a:latin typeface="Cambria Math"/>
                              </a:rPr>
                              <m:t>N</m:t>
                            </m:r>
                          </m:e>
                          <m:sub>
                            <m:r>
                              <m:rPr>
                                <m:sty m:val="p"/>
                              </m:rPr>
                              <a:rPr lang="it-IT" b="0" i="0" smtClean="0">
                                <a:latin typeface="Cambria Math"/>
                              </a:rPr>
                              <m:t>A</m:t>
                            </m:r>
                          </m:sub>
                        </m:sSub>
                        <m:d>
                          <m:dPr>
                            <m:ctrlPr>
                              <a:rPr lang="it-IT" b="0" i="1" smtClean="0">
                                <a:latin typeface="Cambria Math" panose="02040503050406030204" pitchFamily="18" charset="0"/>
                              </a:rPr>
                            </m:ctrlPr>
                          </m:dPr>
                          <m:e>
                            <m:r>
                              <m:rPr>
                                <m:sty m:val="p"/>
                              </m:rPr>
                              <a:rPr lang="it-IT" b="0" i="0" smtClean="0">
                                <a:latin typeface="Cambria Math"/>
                              </a:rPr>
                              <m:t>x</m:t>
                            </m:r>
                          </m:e>
                        </m:d>
                      </m:num>
                      <m:den>
                        <m:sSub>
                          <m:sSubPr>
                            <m:ctrlPr>
                              <a:rPr lang="it-IT" b="0" i="1" smtClean="0">
                                <a:latin typeface="Cambria Math" panose="02040503050406030204" pitchFamily="18" charset="0"/>
                              </a:rPr>
                            </m:ctrlPr>
                          </m:sSubPr>
                          <m:e>
                            <m:r>
                              <m:rPr>
                                <m:sty m:val="p"/>
                              </m:rPr>
                              <a:rPr lang="it-IT" b="0" i="0" smtClean="0">
                                <a:latin typeface="Cambria Math"/>
                              </a:rPr>
                              <m:t>N</m:t>
                            </m:r>
                          </m:e>
                          <m:sub>
                            <m:r>
                              <m:rPr>
                                <m:sty m:val="p"/>
                              </m:rPr>
                              <a:rPr lang="it-IT" b="0" i="0" smtClean="0">
                                <a:latin typeface="Cambria Math"/>
                              </a:rPr>
                              <m:t>T</m:t>
                            </m:r>
                          </m:sub>
                        </m:sSub>
                      </m:den>
                    </m:f>
                  </m:oMath>
                </a14:m>
                <a:r>
                  <a:rPr lang="it-IT" dirty="0"/>
                  <a:t> </a:t>
                </a:r>
              </a:p>
            </p:txBody>
          </p:sp>
        </mc:Choice>
        <mc:Fallback xmlns="">
          <p:sp>
            <p:nvSpPr>
              <p:cNvPr id="17" name="CasellaDiTesto 16"/>
              <p:cNvSpPr txBox="1">
                <a:spLocks noRot="1" noChangeAspect="1" noMove="1" noResize="1" noEditPoints="1" noAdjustHandles="1" noChangeArrowheads="1" noChangeShapeType="1" noTextEdit="1"/>
              </p:cNvSpPr>
              <p:nvPr/>
            </p:nvSpPr>
            <p:spPr>
              <a:xfrm>
                <a:off x="295436" y="1000349"/>
                <a:ext cx="1489254" cy="537776"/>
              </a:xfrm>
              <a:prstGeom prst="rect">
                <a:avLst/>
              </a:prstGeom>
              <a:blipFill>
                <a:blip r:embed="rId4"/>
                <a:stretch>
                  <a:fillRect b="-1136"/>
                </a:stretch>
              </a:blipFill>
            </p:spPr>
            <p:txBody>
              <a:bodyPr/>
              <a:lstStyle/>
              <a:p>
                <a:r>
                  <a:rPr lang="it-IT">
                    <a:noFill/>
                  </a:rPr>
                  <a:t> </a:t>
                </a:r>
              </a:p>
            </p:txBody>
          </p:sp>
        </mc:Fallback>
      </mc:AlternateContent>
      <p:sp>
        <p:nvSpPr>
          <p:cNvPr id="18" name="CasellaDiTesto 17"/>
          <p:cNvSpPr txBox="1"/>
          <p:nvPr/>
        </p:nvSpPr>
        <p:spPr>
          <a:xfrm>
            <a:off x="3563888" y="3795886"/>
            <a:ext cx="320824" cy="369332"/>
          </a:xfrm>
          <a:prstGeom prst="rect">
            <a:avLst/>
          </a:prstGeom>
          <a:noFill/>
        </p:spPr>
        <p:txBody>
          <a:bodyPr wrap="square" rtlCol="0">
            <a:spAutoFit/>
          </a:bodyPr>
          <a:lstStyle/>
          <a:p>
            <a:r>
              <a:rPr lang="it-IT" dirty="0"/>
              <a:t>x</a:t>
            </a:r>
          </a:p>
        </p:txBody>
      </p:sp>
      <p:grpSp>
        <p:nvGrpSpPr>
          <p:cNvPr id="15" name="Gruppo 14">
            <a:extLst>
              <a:ext uri="{FF2B5EF4-FFF2-40B4-BE49-F238E27FC236}">
                <a16:creationId xmlns:a16="http://schemas.microsoft.com/office/drawing/2014/main" id="{4116FB47-BA58-BD00-4B3D-82EE8D5E33FB}"/>
              </a:ext>
            </a:extLst>
          </p:cNvPr>
          <p:cNvGrpSpPr/>
          <p:nvPr/>
        </p:nvGrpSpPr>
        <p:grpSpPr>
          <a:xfrm>
            <a:off x="3971636" y="915566"/>
            <a:ext cx="4920844" cy="1848891"/>
            <a:chOff x="3971636" y="915566"/>
            <a:chExt cx="4920844" cy="1848891"/>
          </a:xfrm>
        </p:grpSpPr>
        <p:grpSp>
          <p:nvGrpSpPr>
            <p:cNvPr id="5" name="Gruppo 4"/>
            <p:cNvGrpSpPr/>
            <p:nvPr/>
          </p:nvGrpSpPr>
          <p:grpSpPr>
            <a:xfrm>
              <a:off x="3971636" y="915566"/>
              <a:ext cx="4920844" cy="1848891"/>
              <a:chOff x="4211961" y="627533"/>
              <a:chExt cx="5157660" cy="1848891"/>
            </a:xfrm>
          </p:grpSpPr>
          <p:sp>
            <p:nvSpPr>
              <p:cNvPr id="79" name="Figura a mano libera 78"/>
              <p:cNvSpPr/>
              <p:nvPr/>
            </p:nvSpPr>
            <p:spPr>
              <a:xfrm rot="5400000">
                <a:off x="3638815" y="1200679"/>
                <a:ext cx="1848891"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6043392" y="1059581"/>
                <a:ext cx="3326229" cy="338554"/>
              </a:xfrm>
              <a:prstGeom prst="rect">
                <a:avLst/>
              </a:prstGeom>
              <a:noFill/>
            </p:spPr>
            <p:txBody>
              <a:bodyPr wrap="square" rtlCol="0">
                <a:spAutoFit/>
              </a:bodyPr>
              <a:lstStyle/>
              <a:p>
                <a:pPr marL="342900" indent="-342900">
                  <a:buAutoNum type="arabicPeriod"/>
                </a:pPr>
                <a:r>
                  <a:rPr lang="it-IT" sz="1600" dirty="0">
                    <a:solidFill>
                      <a:srgbClr val="FF0000"/>
                    </a:solidFill>
                  </a:rPr>
                  <a:t>Aperta solo la fenditura F1: P1</a:t>
                </a:r>
              </a:p>
            </p:txBody>
          </p:sp>
        </p:grpSp>
        <p:sp>
          <p:nvSpPr>
            <p:cNvPr id="14" name="CasellaDiTesto 13">
              <a:extLst>
                <a:ext uri="{FF2B5EF4-FFF2-40B4-BE49-F238E27FC236}">
                  <a16:creationId xmlns:a16="http://schemas.microsoft.com/office/drawing/2014/main" id="{33B551BE-AB2A-6243-9375-2256E4D479D3}"/>
                </a:ext>
              </a:extLst>
            </p:cNvPr>
            <p:cNvSpPr txBox="1"/>
            <p:nvPr/>
          </p:nvSpPr>
          <p:spPr>
            <a:xfrm>
              <a:off x="4139952" y="987574"/>
              <a:ext cx="432048" cy="369332"/>
            </a:xfrm>
            <a:prstGeom prst="rect">
              <a:avLst/>
            </a:prstGeom>
            <a:noFill/>
          </p:spPr>
          <p:txBody>
            <a:bodyPr wrap="square" rtlCol="0">
              <a:spAutoFit/>
            </a:bodyPr>
            <a:lstStyle/>
            <a:p>
              <a:r>
                <a:rPr lang="it-IT" dirty="0">
                  <a:solidFill>
                    <a:srgbClr val="FF0000"/>
                  </a:solidFill>
                </a:rPr>
                <a:t>P1</a:t>
              </a:r>
            </a:p>
          </p:txBody>
        </p:sp>
      </p:grpSp>
      <p:grpSp>
        <p:nvGrpSpPr>
          <p:cNvPr id="19" name="Gruppo 18">
            <a:extLst>
              <a:ext uri="{FF2B5EF4-FFF2-40B4-BE49-F238E27FC236}">
                <a16:creationId xmlns:a16="http://schemas.microsoft.com/office/drawing/2014/main" id="{E6925EAE-B526-D52D-2D77-A966256BC132}"/>
              </a:ext>
            </a:extLst>
          </p:cNvPr>
          <p:cNvGrpSpPr/>
          <p:nvPr/>
        </p:nvGrpSpPr>
        <p:grpSpPr>
          <a:xfrm>
            <a:off x="3938761" y="1851670"/>
            <a:ext cx="4881711" cy="1953508"/>
            <a:chOff x="3938761" y="1851670"/>
            <a:chExt cx="4881711" cy="1953508"/>
          </a:xfrm>
        </p:grpSpPr>
        <p:grpSp>
          <p:nvGrpSpPr>
            <p:cNvPr id="10" name="Gruppo 9"/>
            <p:cNvGrpSpPr/>
            <p:nvPr/>
          </p:nvGrpSpPr>
          <p:grpSpPr>
            <a:xfrm>
              <a:off x="3938761" y="1851670"/>
              <a:ext cx="4881711" cy="1948050"/>
              <a:chOff x="4209105" y="1606075"/>
              <a:chExt cx="4881711" cy="1948050"/>
            </a:xfrm>
          </p:grpSpPr>
          <p:sp>
            <p:nvSpPr>
              <p:cNvPr id="80" name="Figura a mano libera 79"/>
              <p:cNvSpPr/>
              <p:nvPr/>
            </p:nvSpPr>
            <p:spPr>
              <a:xfrm rot="5400000">
                <a:off x="3622384" y="2264804"/>
                <a:ext cx="1876042"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CasellaDiTesto 61"/>
              <p:cNvSpPr txBox="1"/>
              <p:nvPr/>
            </p:nvSpPr>
            <p:spPr>
              <a:xfrm>
                <a:off x="5994472" y="1606075"/>
                <a:ext cx="3096344" cy="338554"/>
              </a:xfrm>
              <a:prstGeom prst="rect">
                <a:avLst/>
              </a:prstGeom>
              <a:noFill/>
            </p:spPr>
            <p:txBody>
              <a:bodyPr wrap="square" rtlCol="0">
                <a:spAutoFit/>
              </a:bodyPr>
              <a:lstStyle/>
              <a:p>
                <a:pPr marL="342900" indent="-342900">
                  <a:buFont typeface="+mj-lt"/>
                  <a:buAutoNum type="arabicPeriod" startAt="2"/>
                </a:pPr>
                <a:r>
                  <a:rPr lang="it-IT" sz="1600" dirty="0">
                    <a:solidFill>
                      <a:srgbClr val="0000FF"/>
                    </a:solidFill>
                  </a:rPr>
                  <a:t>Aperta solo la fenditura F2: P2</a:t>
                </a:r>
              </a:p>
            </p:txBody>
          </p:sp>
        </p:grpSp>
        <p:sp>
          <p:nvSpPr>
            <p:cNvPr id="16" name="CasellaDiTesto 15">
              <a:extLst>
                <a:ext uri="{FF2B5EF4-FFF2-40B4-BE49-F238E27FC236}">
                  <a16:creationId xmlns:a16="http://schemas.microsoft.com/office/drawing/2014/main" id="{23677E03-297E-5722-0EE4-891882B51C0E}"/>
                </a:ext>
              </a:extLst>
            </p:cNvPr>
            <p:cNvSpPr txBox="1"/>
            <p:nvPr/>
          </p:nvSpPr>
          <p:spPr>
            <a:xfrm>
              <a:off x="4139952" y="3435846"/>
              <a:ext cx="432048" cy="369332"/>
            </a:xfrm>
            <a:prstGeom prst="rect">
              <a:avLst/>
            </a:prstGeom>
            <a:noFill/>
          </p:spPr>
          <p:txBody>
            <a:bodyPr wrap="square" rtlCol="0">
              <a:spAutoFit/>
            </a:bodyPr>
            <a:lstStyle/>
            <a:p>
              <a:r>
                <a:rPr lang="it-IT" dirty="0">
                  <a:solidFill>
                    <a:srgbClr val="0000FF"/>
                  </a:solidFill>
                </a:rPr>
                <a:t>P2</a:t>
              </a:r>
            </a:p>
          </p:txBody>
        </p:sp>
      </p:grpSp>
    </p:spTree>
    <p:extLst>
      <p:ext uri="{BB962C8B-B14F-4D97-AF65-F5344CB8AC3E}">
        <p14:creationId xmlns:p14="http://schemas.microsoft.com/office/powerpoint/2010/main" val="22218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2F5BDA-E5F0-933E-50FC-1C23A71B7C64}"/>
              </a:ext>
            </a:extLst>
          </p:cNvPr>
          <p:cNvSpPr>
            <a:spLocks noGrp="1"/>
          </p:cNvSpPr>
          <p:nvPr>
            <p:ph type="title"/>
          </p:nvPr>
        </p:nvSpPr>
        <p:spPr>
          <a:xfrm>
            <a:off x="78828" y="163347"/>
            <a:ext cx="4800600" cy="751056"/>
          </a:xfrm>
        </p:spPr>
        <p:txBody>
          <a:bodyPr>
            <a:normAutofit fontScale="90000"/>
          </a:bodyPr>
          <a:lstStyle/>
          <a:p>
            <a:r>
              <a:rPr lang="it-IT" sz="1500" dirty="0"/>
              <a:t>Mary Cecilia Rogers scomparsa il 22 luglio 1841 a Manhattan e ritrovata morta dopo essere stata violentata e soffocata</a:t>
            </a:r>
          </a:p>
        </p:txBody>
      </p:sp>
      <p:sp>
        <p:nvSpPr>
          <p:cNvPr id="3" name="Segnaposto numero diapositiva 2">
            <a:extLst>
              <a:ext uri="{FF2B5EF4-FFF2-40B4-BE49-F238E27FC236}">
                <a16:creationId xmlns:a16="http://schemas.microsoft.com/office/drawing/2014/main" id="{6AE43E86-0375-16B0-83C3-E3C2120CB971}"/>
              </a:ext>
            </a:extLst>
          </p:cNvPr>
          <p:cNvSpPr>
            <a:spLocks noGrp="1"/>
          </p:cNvSpPr>
          <p:nvPr>
            <p:ph type="sldNum" idx="12"/>
          </p:nvPr>
        </p:nvSpPr>
        <p:spPr/>
        <p:txBody>
          <a:bodyPr/>
          <a:lstStyle/>
          <a:p>
            <a:fld id="{00000000-1234-1234-1234-123412341234}" type="slidenum">
              <a:rPr lang="it-IT" smtClean="0"/>
              <a:pPr/>
              <a:t>120</a:t>
            </a:fld>
            <a:endParaRPr lang="it-IT"/>
          </a:p>
        </p:txBody>
      </p:sp>
      <p:pic>
        <p:nvPicPr>
          <p:cNvPr id="5" name="Immagine 4" descr="Immagine che contiene testo, carta, Carattere, Pubblicazione&#10;&#10;Descrizione generata automaticamente">
            <a:extLst>
              <a:ext uri="{FF2B5EF4-FFF2-40B4-BE49-F238E27FC236}">
                <a16:creationId xmlns:a16="http://schemas.microsoft.com/office/drawing/2014/main" id="{DCEC29C0-7810-4A4D-702C-DC0E3CC89939}"/>
              </a:ext>
            </a:extLst>
          </p:cNvPr>
          <p:cNvPicPr>
            <a:picLocks noChangeAspect="1"/>
          </p:cNvPicPr>
          <p:nvPr/>
        </p:nvPicPr>
        <p:blipFill>
          <a:blip r:embed="rId2"/>
          <a:stretch>
            <a:fillRect/>
          </a:stretch>
        </p:blipFill>
        <p:spPr>
          <a:xfrm>
            <a:off x="5515116" y="0"/>
            <a:ext cx="3543607" cy="4635267"/>
          </a:xfrm>
          <a:prstGeom prst="rect">
            <a:avLst/>
          </a:prstGeom>
        </p:spPr>
      </p:pic>
      <p:pic>
        <p:nvPicPr>
          <p:cNvPr id="7" name="Immagine 6" descr="Immagine che contiene acqua, persona, nave, trasporto&#10;&#10;Descrizione generata automaticamente">
            <a:extLst>
              <a:ext uri="{FF2B5EF4-FFF2-40B4-BE49-F238E27FC236}">
                <a16:creationId xmlns:a16="http://schemas.microsoft.com/office/drawing/2014/main" id="{4EBF0BBA-EEA4-7376-6FD3-FD9F1F717C15}"/>
              </a:ext>
            </a:extLst>
          </p:cNvPr>
          <p:cNvPicPr>
            <a:picLocks noChangeAspect="1"/>
          </p:cNvPicPr>
          <p:nvPr/>
        </p:nvPicPr>
        <p:blipFill>
          <a:blip r:embed="rId3"/>
          <a:stretch>
            <a:fillRect/>
          </a:stretch>
        </p:blipFill>
        <p:spPr>
          <a:xfrm>
            <a:off x="5575874" y="7883"/>
            <a:ext cx="3465083" cy="5054241"/>
          </a:xfrm>
          <a:prstGeom prst="rect">
            <a:avLst/>
          </a:prstGeom>
        </p:spPr>
      </p:pic>
      <p:sp>
        <p:nvSpPr>
          <p:cNvPr id="8" name="Titolo 1">
            <a:extLst>
              <a:ext uri="{FF2B5EF4-FFF2-40B4-BE49-F238E27FC236}">
                <a16:creationId xmlns:a16="http://schemas.microsoft.com/office/drawing/2014/main" id="{BB443D96-88DD-4A5D-001A-4AC6992EA3CA}"/>
              </a:ext>
            </a:extLst>
          </p:cNvPr>
          <p:cNvSpPr txBox="1">
            <a:spLocks/>
          </p:cNvSpPr>
          <p:nvPr/>
        </p:nvSpPr>
        <p:spPr>
          <a:xfrm>
            <a:off x="282805" y="749431"/>
            <a:ext cx="4828880" cy="3938048"/>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algn="l"/>
            <a:r>
              <a:rPr lang="it-IT" sz="1500" dirty="0"/>
              <a:t>‘’Il mistero di Marie R</a:t>
            </a:r>
            <a:r>
              <a:rPr lang="it-IT" sz="1500" dirty="0">
                <a:latin typeface="Arial" panose="020B0604020202020204" pitchFamily="34" charset="0"/>
                <a:cs typeface="Arial" panose="020B0604020202020204" pitchFamily="34" charset="0"/>
              </a:rPr>
              <a:t>ôget’’ di Edgar Allan Poe pubblicato nel 1842</a:t>
            </a:r>
          </a:p>
          <a:p>
            <a:pPr algn="l"/>
            <a:endParaRPr lang="it-IT" sz="1500" dirty="0">
              <a:latin typeface="Arial" panose="020B0604020202020204" pitchFamily="34" charset="0"/>
              <a:cs typeface="Arial" panose="020B0604020202020204" pitchFamily="34" charset="0"/>
            </a:endParaRPr>
          </a:p>
          <a:p>
            <a:pPr algn="l">
              <a:lnSpc>
                <a:spcPct val="150000"/>
              </a:lnSpc>
            </a:pPr>
            <a:r>
              <a:rPr lang="it-IT" sz="1350" dirty="0">
                <a:latin typeface="Arial" panose="020B0604020202020204" pitchFamily="34" charset="0"/>
                <a:cs typeface="Arial" panose="020B0604020202020204" pitchFamily="34" charset="0"/>
              </a:rPr>
              <a:t>... Perché riguardo alla seconda supposizione, bisogna ricordare che la differenza più insignificante fra i fatti dei due casi potrebbe provocare errori importantissimi, facendo divergere profondamente le due serie di avvenimenti; proprio come nell’aritmetica un errore che di per sé non avrebbe importanza produce alla fine, a forza di moltiplicarsi nei vari passaggi del calcolo, un risultato enormemente diverso da quello giusto.</a:t>
            </a:r>
            <a:endParaRPr lang="it-IT" sz="1350" dirty="0"/>
          </a:p>
        </p:txBody>
      </p:sp>
      <p:sp>
        <p:nvSpPr>
          <p:cNvPr id="9" name="Pulsante di azione: Avanti o successivo 8">
            <a:hlinkClick r:id="rId4" action="ppaction://hlinksldjump" highlightClick="1"/>
            <a:extLst>
              <a:ext uri="{FF2B5EF4-FFF2-40B4-BE49-F238E27FC236}">
                <a16:creationId xmlns:a16="http://schemas.microsoft.com/office/drawing/2014/main" id="{E4DF5DDC-BDF4-B8FE-9CB9-425DBC608460}"/>
              </a:ext>
            </a:extLst>
          </p:cNvPr>
          <p:cNvSpPr/>
          <p:nvPr/>
        </p:nvSpPr>
        <p:spPr>
          <a:xfrm>
            <a:off x="3478492" y="4878372"/>
            <a:ext cx="261593" cy="265129"/>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858283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8604448" cy="410592"/>
          </a:xfrm>
        </p:spPr>
        <p:txBody>
          <a:bodyPr>
            <a:noAutofit/>
          </a:bodyPr>
          <a:lstStyle/>
          <a:p>
            <a:pPr algn="l"/>
            <a:r>
              <a:rPr lang="it-IT" sz="1800" b="1" dirty="0">
                <a:latin typeface="+mn-lt"/>
                <a:ea typeface="Gungsuh" pitchFamily="18" charset="-127"/>
              </a:rPr>
              <a:t>1. La sorgente genera onde – Misuro l’intensità I dell’onda sullo schermo (vedi laser) </a:t>
            </a:r>
            <a:endParaRPr lang="it-IT" sz="18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13</a:t>
            </a:fld>
            <a:endParaRPr lang="it-IT" sz="1000" dirty="0">
              <a:solidFill>
                <a:schemeClr val="tx1"/>
              </a:solidFill>
            </a:endParaRPr>
          </a:p>
        </p:txBody>
      </p:sp>
      <p:sp>
        <p:nvSpPr>
          <p:cNvPr id="13" name="Rectangle 9"/>
          <p:cNvSpPr/>
          <p:nvPr/>
        </p:nvSpPr>
        <p:spPr>
          <a:xfrm>
            <a:off x="-49760" y="1929523"/>
            <a:ext cx="965017" cy="307777"/>
          </a:xfrm>
          <a:prstGeom prst="rect">
            <a:avLst/>
          </a:prstGeom>
        </p:spPr>
        <p:txBody>
          <a:bodyPr wrap="square">
            <a:spAutoFit/>
          </a:bodyPr>
          <a:lstStyle/>
          <a:p>
            <a:r>
              <a:rPr lang="it-IT" sz="1400" dirty="0"/>
              <a:t>Sorgente</a:t>
            </a:r>
          </a:p>
        </p:txBody>
      </p:sp>
      <p:sp>
        <p:nvSpPr>
          <p:cNvPr id="53" name="Rectangle 9"/>
          <p:cNvSpPr/>
          <p:nvPr/>
        </p:nvSpPr>
        <p:spPr>
          <a:xfrm>
            <a:off x="1680615" y="3867894"/>
            <a:ext cx="947169" cy="461665"/>
          </a:xfrm>
          <a:prstGeom prst="rect">
            <a:avLst/>
          </a:prstGeom>
        </p:spPr>
        <p:txBody>
          <a:bodyPr wrap="square">
            <a:spAutoFit/>
          </a:bodyPr>
          <a:lstStyle/>
          <a:p>
            <a:pPr algn="ctr"/>
            <a:r>
              <a:rPr lang="it-IT" sz="1200" dirty="0"/>
              <a:t>Due fenditure</a:t>
            </a:r>
          </a:p>
        </p:txBody>
      </p:sp>
      <p:sp>
        <p:nvSpPr>
          <p:cNvPr id="54" name="Rectangle 9"/>
          <p:cNvSpPr/>
          <p:nvPr/>
        </p:nvSpPr>
        <p:spPr>
          <a:xfrm>
            <a:off x="2555776" y="4155926"/>
            <a:ext cx="1240221" cy="461665"/>
          </a:xfrm>
          <a:prstGeom prst="rect">
            <a:avLst/>
          </a:prstGeom>
        </p:spPr>
        <p:txBody>
          <a:bodyPr wrap="square">
            <a:spAutoFit/>
          </a:bodyPr>
          <a:lstStyle/>
          <a:p>
            <a:pPr algn="ctr"/>
            <a:r>
              <a:rPr lang="it-IT" sz="1200" dirty="0"/>
              <a:t>Schermo di raccolta</a:t>
            </a:r>
          </a:p>
        </p:txBody>
      </p:sp>
      <p:sp>
        <p:nvSpPr>
          <p:cNvPr id="57" name="Rectangle 9"/>
          <p:cNvSpPr/>
          <p:nvPr/>
        </p:nvSpPr>
        <p:spPr>
          <a:xfrm>
            <a:off x="4067944" y="4155926"/>
            <a:ext cx="1944216" cy="738664"/>
          </a:xfrm>
          <a:prstGeom prst="rect">
            <a:avLst/>
          </a:prstGeom>
        </p:spPr>
        <p:txBody>
          <a:bodyPr wrap="square">
            <a:spAutoFit/>
          </a:bodyPr>
          <a:lstStyle/>
          <a:p>
            <a:r>
              <a:rPr lang="it-IT" sz="1400" dirty="0"/>
              <a:t>Grafico dell’intensità nelle varie posizioni dello schermo.</a:t>
            </a:r>
          </a:p>
        </p:txBody>
      </p:sp>
      <mc:AlternateContent xmlns:mc="http://schemas.openxmlformats.org/markup-compatibility/2006" xmlns:a14="http://schemas.microsoft.com/office/drawing/2010/main">
        <mc:Choice Requires="a14">
          <p:sp>
            <p:nvSpPr>
              <p:cNvPr id="59" name="CasellaDiTesto 58"/>
              <p:cNvSpPr txBox="1"/>
              <p:nvPr/>
            </p:nvSpPr>
            <p:spPr>
              <a:xfrm>
                <a:off x="5868144" y="2571750"/>
                <a:ext cx="3168352" cy="2065437"/>
              </a:xfrm>
              <a:prstGeom prst="rect">
                <a:avLst/>
              </a:prstGeom>
              <a:noFill/>
            </p:spPr>
            <p:txBody>
              <a:bodyPr wrap="square" rtlCol="0">
                <a:spAutoFit/>
              </a:bodyPr>
              <a:lstStyle/>
              <a:p>
                <a:pPr marL="285750" indent="-285750">
                  <a:buFontTx/>
                  <a:buChar char="-"/>
                </a:pPr>
                <a:r>
                  <a:rPr lang="it-IT" sz="1600" dirty="0"/>
                  <a:t>Le Ampiezze si sommano</a:t>
                </a:r>
              </a:p>
              <a:p>
                <a:pPr marL="285750" indent="-285750">
                  <a:buFontTx/>
                  <a:buChar char="-"/>
                </a:pPr>
                <a:r>
                  <a:rPr lang="it-IT" sz="1600" dirty="0"/>
                  <a:t>L’intensità è il quadrato di A</a:t>
                </a:r>
              </a:p>
              <a:p>
                <a:pPr marL="285750" indent="-285750">
                  <a:buFontTx/>
                  <a:buChar char="-"/>
                </a:pPr>
                <a14:m>
                  <m:oMath xmlns:m="http://schemas.openxmlformats.org/officeDocument/2006/math">
                    <m:r>
                      <m:rPr>
                        <m:sty m:val="p"/>
                      </m:rPr>
                      <a:rPr lang="it-IT" sz="1600" b="0" i="0" smtClean="0">
                        <a:latin typeface="Cambria Math" panose="02040503050406030204" pitchFamily="18" charset="0"/>
                      </a:rPr>
                      <m:t>I</m:t>
                    </m:r>
                    <m:r>
                      <a:rPr lang="it-IT" sz="1600" b="0" i="0" smtClean="0">
                        <a:latin typeface="Cambria Math" panose="02040503050406030204" pitchFamily="18" charset="0"/>
                      </a:rPr>
                      <m:t>=</m:t>
                    </m:r>
                    <m:sSup>
                      <m:sSupPr>
                        <m:ctrlPr>
                          <a:rPr lang="it-IT" sz="1600" b="0" i="1" smtClean="0">
                            <a:latin typeface="Cambria Math" panose="02040503050406030204" pitchFamily="18" charset="0"/>
                          </a:rPr>
                        </m:ctrlPr>
                      </m:sSupPr>
                      <m:e>
                        <m:r>
                          <m:rPr>
                            <m:sty m:val="p"/>
                          </m:rPr>
                          <a:rPr lang="it-IT" sz="1600" b="0" i="0" smtClean="0">
                            <a:latin typeface="Cambria Math" panose="02040503050406030204" pitchFamily="18" charset="0"/>
                          </a:rPr>
                          <m:t>A</m:t>
                        </m:r>
                      </m:e>
                      <m:sup>
                        <m:r>
                          <a:rPr lang="it-IT" sz="1600" b="0" i="0" smtClean="0">
                            <a:latin typeface="Cambria Math" panose="02040503050406030204" pitchFamily="18" charset="0"/>
                          </a:rPr>
                          <m:t>2</m:t>
                        </m:r>
                      </m:sup>
                    </m:sSup>
                    <m:r>
                      <a:rPr lang="it-IT" sz="1600" b="0" i="0" smtClean="0">
                        <a:latin typeface="Cambria Math" panose="02040503050406030204" pitchFamily="18" charset="0"/>
                      </a:rPr>
                      <m:t>=</m:t>
                    </m:r>
                    <m:sSubSup>
                      <m:sSubSupPr>
                        <m:ctrlPr>
                          <a:rPr lang="it-IT" sz="1600" b="0" i="1" smtClean="0">
                            <a:latin typeface="Cambria Math" panose="02040503050406030204" pitchFamily="18" charset="0"/>
                          </a:rPr>
                        </m:ctrlPr>
                      </m:sSubSupPr>
                      <m:e>
                        <m:r>
                          <m:rPr>
                            <m:sty m:val="p"/>
                          </m:rPr>
                          <a:rPr lang="it-IT" sz="1600" b="0" i="0" smtClean="0">
                            <a:latin typeface="Cambria Math" panose="02040503050406030204" pitchFamily="18" charset="0"/>
                          </a:rPr>
                          <m:t>A</m:t>
                        </m:r>
                      </m:e>
                      <m:sub>
                        <m:r>
                          <a:rPr lang="it-IT" sz="1600" b="0" i="0" smtClean="0">
                            <a:latin typeface="Cambria Math" panose="02040503050406030204" pitchFamily="18" charset="0"/>
                          </a:rPr>
                          <m:t>1</m:t>
                        </m:r>
                      </m:sub>
                      <m:sup>
                        <m:r>
                          <a:rPr lang="it-IT" sz="1600" b="0" i="0" smtClean="0">
                            <a:latin typeface="Cambria Math" panose="02040503050406030204" pitchFamily="18" charset="0"/>
                          </a:rPr>
                          <m:t>2</m:t>
                        </m:r>
                      </m:sup>
                    </m:sSubSup>
                    <m:r>
                      <a:rPr lang="it-IT" sz="1600" b="0" i="0" smtClean="0">
                        <a:latin typeface="Cambria Math" panose="02040503050406030204" pitchFamily="18" charset="0"/>
                      </a:rPr>
                      <m:t>+</m:t>
                    </m:r>
                    <m:sSubSup>
                      <m:sSubSupPr>
                        <m:ctrlPr>
                          <a:rPr lang="it-IT" sz="1600" b="0" i="1" smtClean="0">
                            <a:latin typeface="Cambria Math" panose="02040503050406030204" pitchFamily="18" charset="0"/>
                          </a:rPr>
                        </m:ctrlPr>
                      </m:sSubSupPr>
                      <m:e>
                        <m:r>
                          <m:rPr>
                            <m:sty m:val="p"/>
                          </m:rPr>
                          <a:rPr lang="it-IT" sz="1600" b="0" i="0" smtClean="0">
                            <a:latin typeface="Cambria Math" panose="02040503050406030204" pitchFamily="18" charset="0"/>
                          </a:rPr>
                          <m:t>A</m:t>
                        </m:r>
                      </m:e>
                      <m:sub>
                        <m:r>
                          <a:rPr lang="it-IT" sz="1600" b="0" i="0" smtClean="0">
                            <a:latin typeface="Cambria Math" panose="02040503050406030204" pitchFamily="18" charset="0"/>
                          </a:rPr>
                          <m:t>2</m:t>
                        </m:r>
                      </m:sub>
                      <m:sup>
                        <m:r>
                          <a:rPr lang="it-IT" sz="1600" b="0" i="0" smtClean="0">
                            <a:latin typeface="Cambria Math" panose="02040503050406030204" pitchFamily="18" charset="0"/>
                          </a:rPr>
                          <m:t>2</m:t>
                        </m:r>
                      </m:sup>
                    </m:sSubSup>
                    <m:r>
                      <a:rPr lang="it-IT" sz="1600" b="0" i="0" smtClean="0">
                        <a:latin typeface="Cambria Math" panose="02040503050406030204" pitchFamily="18" charset="0"/>
                      </a:rPr>
                      <m:t>+</m:t>
                    </m:r>
                    <m:r>
                      <a:rPr lang="it-IT" sz="1600" b="1" i="0" smtClean="0">
                        <a:solidFill>
                          <a:srgbClr val="C00000"/>
                        </a:solidFill>
                        <a:latin typeface="Cambria Math" panose="02040503050406030204" pitchFamily="18" charset="0"/>
                      </a:rPr>
                      <m:t>𝟐</m:t>
                    </m:r>
                    <m:sSub>
                      <m:sSubPr>
                        <m:ctrlPr>
                          <a:rPr lang="it-IT" sz="1600" b="1" i="1" smtClean="0">
                            <a:solidFill>
                              <a:srgbClr val="C00000"/>
                            </a:solidFill>
                            <a:latin typeface="Cambria Math" panose="02040503050406030204" pitchFamily="18" charset="0"/>
                          </a:rPr>
                        </m:ctrlPr>
                      </m:sSubPr>
                      <m:e>
                        <m:r>
                          <a:rPr lang="it-IT" sz="1600" b="1" i="0" smtClean="0">
                            <a:solidFill>
                              <a:srgbClr val="C00000"/>
                            </a:solidFill>
                            <a:latin typeface="Cambria Math" panose="02040503050406030204" pitchFamily="18" charset="0"/>
                          </a:rPr>
                          <m:t>𝐀</m:t>
                        </m:r>
                      </m:e>
                      <m:sub>
                        <m:r>
                          <a:rPr lang="it-IT" sz="1600" b="1" i="0" smtClean="0">
                            <a:solidFill>
                              <a:srgbClr val="C00000"/>
                            </a:solidFill>
                            <a:latin typeface="Cambria Math" panose="02040503050406030204" pitchFamily="18" charset="0"/>
                          </a:rPr>
                          <m:t>𝟏</m:t>
                        </m:r>
                      </m:sub>
                    </m:sSub>
                    <m:sSub>
                      <m:sSubPr>
                        <m:ctrlPr>
                          <a:rPr lang="it-IT" sz="1600" b="1" i="1" smtClean="0">
                            <a:solidFill>
                              <a:srgbClr val="C00000"/>
                            </a:solidFill>
                            <a:latin typeface="Cambria Math" panose="02040503050406030204" pitchFamily="18" charset="0"/>
                          </a:rPr>
                        </m:ctrlPr>
                      </m:sSubPr>
                      <m:e>
                        <m:r>
                          <a:rPr lang="it-IT" sz="1600" b="1" i="0" smtClean="0">
                            <a:solidFill>
                              <a:srgbClr val="C00000"/>
                            </a:solidFill>
                            <a:latin typeface="Cambria Math" panose="02040503050406030204" pitchFamily="18" charset="0"/>
                          </a:rPr>
                          <m:t>𝐀</m:t>
                        </m:r>
                      </m:e>
                      <m:sub>
                        <m:r>
                          <a:rPr lang="it-IT" sz="1600" b="1" i="0" smtClean="0">
                            <a:solidFill>
                              <a:srgbClr val="C00000"/>
                            </a:solidFill>
                            <a:latin typeface="Cambria Math" panose="02040503050406030204" pitchFamily="18" charset="0"/>
                          </a:rPr>
                          <m:t>𝟐</m:t>
                        </m:r>
                      </m:sub>
                    </m:sSub>
                  </m:oMath>
                </a14:m>
                <a:endParaRPr lang="it-IT" sz="1600" b="1" dirty="0"/>
              </a:p>
              <a:p>
                <a:pPr marL="285750" indent="-285750">
                  <a:buFontTx/>
                  <a:buChar char="-"/>
                </a:pPr>
                <a:r>
                  <a:rPr lang="it-IT" sz="1600" b="1" dirty="0">
                    <a:solidFill>
                      <a:srgbClr val="C00000"/>
                    </a:solidFill>
                  </a:rPr>
                  <a:t>C’è interferenza</a:t>
                </a:r>
                <a:r>
                  <a:rPr lang="it-IT" sz="1600" dirty="0"/>
                  <a:t>: </a:t>
                </a:r>
                <a14:m>
                  <m:oMath xmlns:m="http://schemas.openxmlformats.org/officeDocument/2006/math">
                    <m:r>
                      <a:rPr lang="it-IT" sz="1600" b="1">
                        <a:solidFill>
                          <a:srgbClr val="C00000"/>
                        </a:solidFill>
                        <a:latin typeface="Cambria Math" panose="02040503050406030204" pitchFamily="18" charset="0"/>
                      </a:rPr>
                      <m:t>𝟐</m:t>
                    </m:r>
                    <m:sSub>
                      <m:sSubPr>
                        <m:ctrlPr>
                          <a:rPr lang="it-IT" sz="1600" b="1" i="1">
                            <a:solidFill>
                              <a:srgbClr val="C00000"/>
                            </a:solidFill>
                            <a:latin typeface="Cambria Math" panose="02040503050406030204" pitchFamily="18" charset="0"/>
                          </a:rPr>
                        </m:ctrlPr>
                      </m:sSubPr>
                      <m:e>
                        <m:r>
                          <a:rPr lang="it-IT" sz="1600" b="1">
                            <a:solidFill>
                              <a:srgbClr val="C00000"/>
                            </a:solidFill>
                            <a:latin typeface="Cambria Math" panose="02040503050406030204" pitchFamily="18" charset="0"/>
                          </a:rPr>
                          <m:t>𝐀</m:t>
                        </m:r>
                      </m:e>
                      <m:sub>
                        <m:r>
                          <a:rPr lang="it-IT" sz="1600" b="1">
                            <a:solidFill>
                              <a:srgbClr val="C00000"/>
                            </a:solidFill>
                            <a:latin typeface="Cambria Math" panose="02040503050406030204" pitchFamily="18" charset="0"/>
                          </a:rPr>
                          <m:t>𝟏</m:t>
                        </m:r>
                      </m:sub>
                    </m:sSub>
                    <m:sSub>
                      <m:sSubPr>
                        <m:ctrlPr>
                          <a:rPr lang="it-IT" sz="1600" b="1" i="1">
                            <a:solidFill>
                              <a:srgbClr val="C00000"/>
                            </a:solidFill>
                            <a:latin typeface="Cambria Math" panose="02040503050406030204" pitchFamily="18" charset="0"/>
                          </a:rPr>
                        </m:ctrlPr>
                      </m:sSubPr>
                      <m:e>
                        <m:r>
                          <a:rPr lang="it-IT" sz="1600" b="1">
                            <a:solidFill>
                              <a:srgbClr val="C00000"/>
                            </a:solidFill>
                            <a:latin typeface="Cambria Math" panose="02040503050406030204" pitchFamily="18" charset="0"/>
                          </a:rPr>
                          <m:t>𝐀</m:t>
                        </m:r>
                      </m:e>
                      <m:sub>
                        <m:r>
                          <a:rPr lang="it-IT" sz="1600" b="1">
                            <a:solidFill>
                              <a:srgbClr val="C00000"/>
                            </a:solidFill>
                            <a:latin typeface="Cambria Math" panose="02040503050406030204" pitchFamily="18" charset="0"/>
                          </a:rPr>
                          <m:t>𝟐</m:t>
                        </m:r>
                      </m:sub>
                    </m:sSub>
                  </m:oMath>
                </a14:m>
                <a:r>
                  <a:rPr lang="it-IT" sz="1600" dirty="0"/>
                  <a:t> può essere positivo o negativo</a:t>
                </a:r>
              </a:p>
              <a:p>
                <a:pPr marL="285750" indent="-285750">
                  <a:buFontTx/>
                  <a:buChar char="-"/>
                </a:pPr>
                <a:r>
                  <a:rPr lang="it-IT" sz="1600" dirty="0">
                    <a:solidFill>
                      <a:srgbClr val="C00000"/>
                    </a:solidFill>
                  </a:rPr>
                  <a:t>L’onda che arriva sullo schermo passa da una fenditura </a:t>
                </a:r>
                <a:r>
                  <a:rPr lang="it-IT" sz="1600" b="1" dirty="0">
                    <a:solidFill>
                      <a:srgbClr val="C00000"/>
                    </a:solidFill>
                  </a:rPr>
                  <a:t>E</a:t>
                </a:r>
                <a:r>
                  <a:rPr lang="it-IT" sz="1600" dirty="0">
                    <a:solidFill>
                      <a:srgbClr val="C00000"/>
                    </a:solidFill>
                  </a:rPr>
                  <a:t> dall’altra.</a:t>
                </a:r>
              </a:p>
            </p:txBody>
          </p:sp>
        </mc:Choice>
        <mc:Fallback xmlns="">
          <p:sp>
            <p:nvSpPr>
              <p:cNvPr id="59" name="CasellaDiTesto 58"/>
              <p:cNvSpPr txBox="1">
                <a:spLocks noRot="1" noChangeAspect="1" noMove="1" noResize="1" noEditPoints="1" noAdjustHandles="1" noChangeArrowheads="1" noChangeShapeType="1" noTextEdit="1"/>
              </p:cNvSpPr>
              <p:nvPr/>
            </p:nvSpPr>
            <p:spPr>
              <a:xfrm>
                <a:off x="5868144" y="2571750"/>
                <a:ext cx="3168352" cy="2065437"/>
              </a:xfrm>
              <a:prstGeom prst="rect">
                <a:avLst/>
              </a:prstGeom>
              <a:blipFill>
                <a:blip r:embed="rId4"/>
                <a:stretch>
                  <a:fillRect l="-1156" t="-885" b="-2950"/>
                </a:stretch>
              </a:blipFill>
            </p:spPr>
            <p:txBody>
              <a:bodyPr/>
              <a:lstStyle/>
              <a:p>
                <a:r>
                  <a:rPr lang="it-IT">
                    <a:noFill/>
                  </a:rPr>
                  <a:t> </a:t>
                </a:r>
              </a:p>
            </p:txBody>
          </p:sp>
        </mc:Fallback>
      </mc:AlternateContent>
      <p:grpSp>
        <p:nvGrpSpPr>
          <p:cNvPr id="21" name="Gruppo 20"/>
          <p:cNvGrpSpPr/>
          <p:nvPr/>
        </p:nvGrpSpPr>
        <p:grpSpPr>
          <a:xfrm>
            <a:off x="107504" y="1203598"/>
            <a:ext cx="3456384" cy="2953775"/>
            <a:chOff x="107504" y="698094"/>
            <a:chExt cx="3456384" cy="2953775"/>
          </a:xfrm>
        </p:grpSpPr>
        <p:sp>
          <p:nvSpPr>
            <p:cNvPr id="25" name="Rettangolo con singolo angolo arrotondato 24"/>
            <p:cNvSpPr/>
            <p:nvPr/>
          </p:nvSpPr>
          <p:spPr>
            <a:xfrm>
              <a:off x="3419872" y="843558"/>
              <a:ext cx="144016" cy="2808311"/>
            </a:xfrm>
            <a:prstGeom prst="round1Rect">
              <a:avLst/>
            </a:prstGeom>
            <a:pattFill prst="pct6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8" name="Gruppo 37"/>
            <p:cNvGrpSpPr/>
            <p:nvPr/>
          </p:nvGrpSpPr>
          <p:grpSpPr>
            <a:xfrm>
              <a:off x="1907704" y="915566"/>
              <a:ext cx="496120" cy="2520280"/>
              <a:chOff x="1907704" y="915566"/>
              <a:chExt cx="496120" cy="2520280"/>
            </a:xfrm>
          </p:grpSpPr>
          <p:grpSp>
            <p:nvGrpSpPr>
              <p:cNvPr id="26" name="Gruppo 25"/>
              <p:cNvGrpSpPr/>
              <p:nvPr/>
            </p:nvGrpSpPr>
            <p:grpSpPr>
              <a:xfrm>
                <a:off x="2347127" y="915566"/>
                <a:ext cx="56697" cy="2520280"/>
                <a:chOff x="2347127" y="915566"/>
                <a:chExt cx="56697" cy="2520280"/>
              </a:xfrm>
            </p:grpSpPr>
            <p:sp>
              <p:nvSpPr>
                <p:cNvPr id="20" name="Rettangolo con singolo angolo arrotondato 19"/>
                <p:cNvSpPr/>
                <p:nvPr/>
              </p:nvSpPr>
              <p:spPr>
                <a:xfrm>
                  <a:off x="2347358" y="915566"/>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singolo angolo arrotondato 22"/>
                <p:cNvSpPr/>
                <p:nvPr/>
              </p:nvSpPr>
              <p:spPr>
                <a:xfrm>
                  <a:off x="2349824" y="1952716"/>
                  <a:ext cx="54000" cy="446518"/>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singolo angolo arrotondato 23"/>
                <p:cNvSpPr/>
                <p:nvPr/>
              </p:nvSpPr>
              <p:spPr>
                <a:xfrm>
                  <a:off x="2347127" y="2499742"/>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p:cNvSpPr txBox="1"/>
              <p:nvPr/>
            </p:nvSpPr>
            <p:spPr>
              <a:xfrm>
                <a:off x="1907704" y="1480890"/>
                <a:ext cx="473566" cy="369332"/>
              </a:xfrm>
              <a:prstGeom prst="rect">
                <a:avLst/>
              </a:prstGeom>
              <a:noFill/>
            </p:spPr>
            <p:txBody>
              <a:bodyPr wrap="square" rtlCol="0">
                <a:spAutoFit/>
              </a:bodyPr>
              <a:lstStyle/>
              <a:p>
                <a:r>
                  <a:rPr lang="it-IT" b="1" dirty="0">
                    <a:solidFill>
                      <a:srgbClr val="FF0000"/>
                    </a:solidFill>
                  </a:rPr>
                  <a:t>F1</a:t>
                </a:r>
              </a:p>
            </p:txBody>
          </p:sp>
          <p:sp>
            <p:nvSpPr>
              <p:cNvPr id="36" name="CasellaDiTesto 35"/>
              <p:cNvSpPr txBox="1"/>
              <p:nvPr/>
            </p:nvSpPr>
            <p:spPr>
              <a:xfrm>
                <a:off x="1907704" y="2498294"/>
                <a:ext cx="473566" cy="369332"/>
              </a:xfrm>
              <a:prstGeom prst="rect">
                <a:avLst/>
              </a:prstGeom>
              <a:noFill/>
            </p:spPr>
            <p:txBody>
              <a:bodyPr wrap="square" rtlCol="0">
                <a:spAutoFit/>
              </a:bodyPr>
              <a:lstStyle/>
              <a:p>
                <a:r>
                  <a:rPr lang="it-IT" b="1" dirty="0">
                    <a:solidFill>
                      <a:srgbClr val="0000FF"/>
                    </a:solidFill>
                  </a:rPr>
                  <a:t>F2</a:t>
                </a:r>
              </a:p>
            </p:txBody>
          </p:sp>
        </p:grpSp>
        <p:pic>
          <p:nvPicPr>
            <p:cNvPr id="61" name="Picture 4" descr="C:\Users\cc\AppData\Local\Microsoft\Windows\Temporary Internet Files\Content.IE5\Y2T4E5WA\MC900371024[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1770" y="1986633"/>
              <a:ext cx="441959" cy="41891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o 9"/>
            <p:cNvGrpSpPr/>
            <p:nvPr/>
          </p:nvGrpSpPr>
          <p:grpSpPr>
            <a:xfrm>
              <a:off x="107504" y="698094"/>
              <a:ext cx="2239623" cy="2950880"/>
              <a:chOff x="107504" y="698094"/>
              <a:chExt cx="2239623" cy="2950880"/>
            </a:xfrm>
          </p:grpSpPr>
          <p:sp>
            <p:nvSpPr>
              <p:cNvPr id="5" name="Arco 4"/>
              <p:cNvSpPr/>
              <p:nvPr/>
            </p:nvSpPr>
            <p:spPr>
              <a:xfrm>
                <a:off x="234569" y="1728426"/>
                <a:ext cx="914400" cy="914400"/>
              </a:xfrm>
              <a:prstGeom prst="arc">
                <a:avLst>
                  <a:gd name="adj1" fmla="val 16200000"/>
                  <a:gd name="adj2" fmla="val 53079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2" name="Arco 61"/>
              <p:cNvSpPr/>
              <p:nvPr/>
            </p:nvSpPr>
            <p:spPr>
              <a:xfrm>
                <a:off x="251520" y="1562190"/>
                <a:ext cx="1088687" cy="1262438"/>
              </a:xfrm>
              <a:prstGeom prst="arc">
                <a:avLst>
                  <a:gd name="adj1" fmla="val 16199998"/>
                  <a:gd name="adj2" fmla="val 542662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3" name="Arco 62"/>
              <p:cNvSpPr/>
              <p:nvPr/>
            </p:nvSpPr>
            <p:spPr>
              <a:xfrm>
                <a:off x="179512" y="1418174"/>
                <a:ext cx="1359768" cy="1530203"/>
              </a:xfrm>
              <a:prstGeom prst="arc">
                <a:avLst>
                  <a:gd name="adj1" fmla="val 16199998"/>
                  <a:gd name="adj2" fmla="val 515830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4" name="Arco 63"/>
              <p:cNvSpPr/>
              <p:nvPr/>
            </p:nvSpPr>
            <p:spPr>
              <a:xfrm>
                <a:off x="107504" y="1202150"/>
                <a:ext cx="1647800" cy="1962251"/>
              </a:xfrm>
              <a:prstGeom prst="arc">
                <a:avLst>
                  <a:gd name="adj1" fmla="val 16199998"/>
                  <a:gd name="adj2" fmla="val 53815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6" name="Arco 65"/>
              <p:cNvSpPr/>
              <p:nvPr/>
            </p:nvSpPr>
            <p:spPr>
              <a:xfrm>
                <a:off x="323528" y="1880826"/>
                <a:ext cx="624050" cy="615551"/>
              </a:xfrm>
              <a:prstGeom prst="arc">
                <a:avLst>
                  <a:gd name="adj1" fmla="val 16200000"/>
                  <a:gd name="adj2" fmla="val 53079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7" name="Arco 66"/>
              <p:cNvSpPr/>
              <p:nvPr/>
            </p:nvSpPr>
            <p:spPr>
              <a:xfrm>
                <a:off x="107504" y="986126"/>
                <a:ext cx="1976680" cy="2376264"/>
              </a:xfrm>
              <a:prstGeom prst="arc">
                <a:avLst>
                  <a:gd name="adj1" fmla="val 16199998"/>
                  <a:gd name="adj2" fmla="val 54275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8" name="Arco 67"/>
              <p:cNvSpPr/>
              <p:nvPr/>
            </p:nvSpPr>
            <p:spPr>
              <a:xfrm>
                <a:off x="179512" y="698094"/>
                <a:ext cx="2167615" cy="2950880"/>
              </a:xfrm>
              <a:prstGeom prst="arc">
                <a:avLst>
                  <a:gd name="adj1" fmla="val 16199998"/>
                  <a:gd name="adj2" fmla="val 54275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nvGrpSpPr>
            <p:cNvPr id="69" name="Gruppo 68"/>
            <p:cNvGrpSpPr/>
            <p:nvPr/>
          </p:nvGrpSpPr>
          <p:grpSpPr>
            <a:xfrm>
              <a:off x="2106040" y="1124774"/>
              <a:ext cx="1271282" cy="1547448"/>
              <a:chOff x="107504" y="771550"/>
              <a:chExt cx="2239623" cy="2950880"/>
            </a:xfrm>
          </p:grpSpPr>
          <p:sp>
            <p:nvSpPr>
              <p:cNvPr id="70" name="Arco 69"/>
              <p:cNvSpPr/>
              <p:nvPr/>
            </p:nvSpPr>
            <p:spPr>
              <a:xfrm>
                <a:off x="234569" y="1801882"/>
                <a:ext cx="914400" cy="914400"/>
              </a:xfrm>
              <a:prstGeom prst="arc">
                <a:avLst>
                  <a:gd name="adj1" fmla="val 16200000"/>
                  <a:gd name="adj2" fmla="val 530793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71" name="Arco 70"/>
              <p:cNvSpPr/>
              <p:nvPr/>
            </p:nvSpPr>
            <p:spPr>
              <a:xfrm>
                <a:off x="251520" y="1635646"/>
                <a:ext cx="1088687" cy="1262438"/>
              </a:xfrm>
              <a:prstGeom prst="arc">
                <a:avLst>
                  <a:gd name="adj1" fmla="val 16199998"/>
                  <a:gd name="adj2" fmla="val 5426621"/>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72" name="Arco 71"/>
              <p:cNvSpPr/>
              <p:nvPr/>
            </p:nvSpPr>
            <p:spPr>
              <a:xfrm>
                <a:off x="179512" y="1491630"/>
                <a:ext cx="1359768" cy="1530203"/>
              </a:xfrm>
              <a:prstGeom prst="arc">
                <a:avLst>
                  <a:gd name="adj1" fmla="val 16199998"/>
                  <a:gd name="adj2" fmla="val 515830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73" name="Arco 72"/>
              <p:cNvSpPr/>
              <p:nvPr/>
            </p:nvSpPr>
            <p:spPr>
              <a:xfrm>
                <a:off x="107504" y="1275606"/>
                <a:ext cx="1647800" cy="1962251"/>
              </a:xfrm>
              <a:prstGeom prst="arc">
                <a:avLst>
                  <a:gd name="adj1" fmla="val 16199998"/>
                  <a:gd name="adj2" fmla="val 538157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74" name="Arco 73"/>
              <p:cNvSpPr/>
              <p:nvPr/>
            </p:nvSpPr>
            <p:spPr>
              <a:xfrm>
                <a:off x="323528" y="1954282"/>
                <a:ext cx="624050" cy="615551"/>
              </a:xfrm>
              <a:prstGeom prst="arc">
                <a:avLst>
                  <a:gd name="adj1" fmla="val 16200000"/>
                  <a:gd name="adj2" fmla="val 530793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77" name="Arco 76"/>
              <p:cNvSpPr/>
              <p:nvPr/>
            </p:nvSpPr>
            <p:spPr>
              <a:xfrm>
                <a:off x="107504" y="1059582"/>
                <a:ext cx="1976680" cy="2376264"/>
              </a:xfrm>
              <a:prstGeom prst="arc">
                <a:avLst>
                  <a:gd name="adj1" fmla="val 16199998"/>
                  <a:gd name="adj2" fmla="val 542750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78" name="Arco 77"/>
              <p:cNvSpPr/>
              <p:nvPr/>
            </p:nvSpPr>
            <p:spPr>
              <a:xfrm>
                <a:off x="179512" y="771550"/>
                <a:ext cx="2167615" cy="2950880"/>
              </a:xfrm>
              <a:prstGeom prst="arc">
                <a:avLst>
                  <a:gd name="adj1" fmla="val 16199998"/>
                  <a:gd name="adj2" fmla="val 542750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grpSp>
        <p:grpSp>
          <p:nvGrpSpPr>
            <p:cNvPr id="83" name="Gruppo 82"/>
            <p:cNvGrpSpPr/>
            <p:nvPr/>
          </p:nvGrpSpPr>
          <p:grpSpPr>
            <a:xfrm>
              <a:off x="2106040" y="1696207"/>
              <a:ext cx="1271282" cy="1547448"/>
              <a:chOff x="107504" y="771550"/>
              <a:chExt cx="2239623" cy="2950880"/>
            </a:xfrm>
          </p:grpSpPr>
          <p:sp>
            <p:nvSpPr>
              <p:cNvPr id="84" name="Arco 83"/>
              <p:cNvSpPr/>
              <p:nvPr/>
            </p:nvSpPr>
            <p:spPr>
              <a:xfrm>
                <a:off x="234569" y="1801882"/>
                <a:ext cx="914400" cy="914400"/>
              </a:xfrm>
              <a:prstGeom prst="arc">
                <a:avLst>
                  <a:gd name="adj1" fmla="val 16200000"/>
                  <a:gd name="adj2" fmla="val 5307939"/>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85" name="Arco 84"/>
              <p:cNvSpPr/>
              <p:nvPr/>
            </p:nvSpPr>
            <p:spPr>
              <a:xfrm>
                <a:off x="251520" y="1635646"/>
                <a:ext cx="1088687" cy="1262438"/>
              </a:xfrm>
              <a:prstGeom prst="arc">
                <a:avLst>
                  <a:gd name="adj1" fmla="val 16199998"/>
                  <a:gd name="adj2" fmla="val 5426621"/>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86" name="Arco 85"/>
              <p:cNvSpPr/>
              <p:nvPr/>
            </p:nvSpPr>
            <p:spPr>
              <a:xfrm>
                <a:off x="179512" y="1491630"/>
                <a:ext cx="1359768" cy="1530203"/>
              </a:xfrm>
              <a:prstGeom prst="arc">
                <a:avLst>
                  <a:gd name="adj1" fmla="val 16199998"/>
                  <a:gd name="adj2" fmla="val 5158308"/>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87" name="Arco 86"/>
              <p:cNvSpPr/>
              <p:nvPr/>
            </p:nvSpPr>
            <p:spPr>
              <a:xfrm>
                <a:off x="107504" y="1275606"/>
                <a:ext cx="1647800" cy="1962251"/>
              </a:xfrm>
              <a:prstGeom prst="arc">
                <a:avLst>
                  <a:gd name="adj1" fmla="val 16199998"/>
                  <a:gd name="adj2" fmla="val 5381575"/>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88" name="Arco 87"/>
              <p:cNvSpPr/>
              <p:nvPr/>
            </p:nvSpPr>
            <p:spPr>
              <a:xfrm>
                <a:off x="323528" y="1954282"/>
                <a:ext cx="624050" cy="615551"/>
              </a:xfrm>
              <a:prstGeom prst="arc">
                <a:avLst>
                  <a:gd name="adj1" fmla="val 16200000"/>
                  <a:gd name="adj2" fmla="val 5307939"/>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89" name="Arco 88"/>
              <p:cNvSpPr/>
              <p:nvPr/>
            </p:nvSpPr>
            <p:spPr>
              <a:xfrm>
                <a:off x="107504" y="1059582"/>
                <a:ext cx="1976680" cy="2376264"/>
              </a:xfrm>
              <a:prstGeom prst="arc">
                <a:avLst>
                  <a:gd name="adj1" fmla="val 16199998"/>
                  <a:gd name="adj2" fmla="val 5427506"/>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sp>
            <p:nvSpPr>
              <p:cNvPr id="90" name="Arco 89"/>
              <p:cNvSpPr/>
              <p:nvPr/>
            </p:nvSpPr>
            <p:spPr>
              <a:xfrm>
                <a:off x="179512" y="771550"/>
                <a:ext cx="2167615" cy="2950880"/>
              </a:xfrm>
              <a:prstGeom prst="arc">
                <a:avLst>
                  <a:gd name="adj1" fmla="val 16199998"/>
                  <a:gd name="adj2" fmla="val 5427506"/>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FF0000"/>
                  </a:solidFill>
                </a:endParaRPr>
              </a:p>
            </p:txBody>
          </p:sp>
        </p:grpSp>
      </p:grpSp>
      <p:grpSp>
        <p:nvGrpSpPr>
          <p:cNvPr id="3" name="Gruppo 2"/>
          <p:cNvGrpSpPr/>
          <p:nvPr/>
        </p:nvGrpSpPr>
        <p:grpSpPr>
          <a:xfrm>
            <a:off x="3844116" y="1478552"/>
            <a:ext cx="1858887" cy="2654386"/>
            <a:chOff x="4209105" y="915566"/>
            <a:chExt cx="1858887" cy="2736303"/>
          </a:xfrm>
        </p:grpSpPr>
        <p:grpSp>
          <p:nvGrpSpPr>
            <p:cNvPr id="58" name="Gruppo 57"/>
            <p:cNvGrpSpPr/>
            <p:nvPr/>
          </p:nvGrpSpPr>
          <p:grpSpPr>
            <a:xfrm>
              <a:off x="4209105" y="915566"/>
              <a:ext cx="1587031" cy="2736303"/>
              <a:chOff x="3777057" y="915566"/>
              <a:chExt cx="1587031" cy="2736303"/>
            </a:xfrm>
          </p:grpSpPr>
          <p:cxnSp>
            <p:nvCxnSpPr>
              <p:cNvPr id="30" name="Connettore 1 29"/>
              <p:cNvCxnSpPr/>
              <p:nvPr/>
            </p:nvCxnSpPr>
            <p:spPr>
              <a:xfrm flipH="1">
                <a:off x="3777057" y="915566"/>
                <a:ext cx="2855" cy="2736303"/>
              </a:xfrm>
              <a:prstGeom prst="line">
                <a:avLst/>
              </a:prstGeom>
              <a:ln w="2286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flipH="1">
                <a:off x="3777057" y="2172692"/>
                <a:ext cx="1587031" cy="0"/>
              </a:xfrm>
              <a:prstGeom prst="line">
                <a:avLst/>
              </a:prstGeom>
              <a:ln w="2286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5" name="Rectangle 9"/>
            <p:cNvSpPr/>
            <p:nvPr/>
          </p:nvSpPr>
          <p:spPr>
            <a:xfrm>
              <a:off x="5577962" y="1863438"/>
              <a:ext cx="490030" cy="317275"/>
            </a:xfrm>
            <a:prstGeom prst="rect">
              <a:avLst/>
            </a:prstGeom>
          </p:spPr>
          <p:txBody>
            <a:bodyPr wrap="square">
              <a:spAutoFit/>
            </a:bodyPr>
            <a:lstStyle/>
            <a:p>
              <a:pPr algn="ctr"/>
              <a:r>
                <a:rPr lang="it-IT" sz="1400" dirty="0"/>
                <a:t>I(x)</a:t>
              </a:r>
            </a:p>
          </p:txBody>
        </p:sp>
      </p:grpSp>
      <p:grpSp>
        <p:nvGrpSpPr>
          <p:cNvPr id="29" name="Gruppo 28"/>
          <p:cNvGrpSpPr/>
          <p:nvPr/>
        </p:nvGrpSpPr>
        <p:grpSpPr>
          <a:xfrm>
            <a:off x="3851920" y="1059584"/>
            <a:ext cx="4976811" cy="2226650"/>
            <a:chOff x="3860179" y="1059584"/>
            <a:chExt cx="4976811" cy="2226650"/>
          </a:xfrm>
        </p:grpSpPr>
        <p:sp>
          <p:nvSpPr>
            <p:cNvPr id="4" name="CasellaDiTesto 3"/>
            <p:cNvSpPr txBox="1"/>
            <p:nvPr/>
          </p:nvSpPr>
          <p:spPr>
            <a:xfrm>
              <a:off x="5804395" y="1131590"/>
              <a:ext cx="3032595" cy="338554"/>
            </a:xfrm>
            <a:prstGeom prst="rect">
              <a:avLst/>
            </a:prstGeom>
            <a:noFill/>
          </p:spPr>
          <p:txBody>
            <a:bodyPr wrap="square" rtlCol="0">
              <a:spAutoFit/>
            </a:bodyPr>
            <a:lstStyle/>
            <a:p>
              <a:r>
                <a:rPr lang="it-IT" sz="1600" dirty="0">
                  <a:solidFill>
                    <a:srgbClr val="FF0000"/>
                  </a:solidFill>
                </a:rPr>
                <a:t>1.  Aperta solo la fenditura F1:  I</a:t>
              </a:r>
              <a:r>
                <a:rPr lang="it-IT" sz="1600" baseline="-25000" dirty="0">
                  <a:solidFill>
                    <a:srgbClr val="FF0000"/>
                  </a:solidFill>
                </a:rPr>
                <a:t>1</a:t>
              </a:r>
              <a:endParaRPr lang="it-IT" sz="1600" dirty="0">
                <a:solidFill>
                  <a:srgbClr val="FF0000"/>
                </a:solidFill>
              </a:endParaRPr>
            </a:p>
          </p:txBody>
        </p:sp>
        <p:sp>
          <p:nvSpPr>
            <p:cNvPr id="60" name="Figura a mano libera 59"/>
            <p:cNvSpPr/>
            <p:nvPr/>
          </p:nvSpPr>
          <p:spPr>
            <a:xfrm rot="5400000">
              <a:off x="3098154" y="1821609"/>
              <a:ext cx="2226650"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17" name="CasellaDiTesto 16"/>
              <p:cNvSpPr txBox="1"/>
              <p:nvPr/>
            </p:nvSpPr>
            <p:spPr>
              <a:xfrm>
                <a:off x="4388" y="689361"/>
                <a:ext cx="6885859" cy="335220"/>
              </a:xfrm>
              <a:prstGeom prst="rect">
                <a:avLst/>
              </a:prstGeom>
              <a:noFill/>
            </p:spPr>
            <p:txBody>
              <a:bodyPr wrap="none" rtlCol="0">
                <a:spAutoFit/>
              </a:bodyPr>
              <a:lstStyle/>
              <a:p>
                <a14:m>
                  <m:oMath xmlns:m="http://schemas.openxmlformats.org/officeDocument/2006/math">
                    <m:r>
                      <m:rPr>
                        <m:sty m:val="p"/>
                      </m:rPr>
                      <a:rPr lang="it-IT" sz="1400" b="0" i="0" smtClean="0">
                        <a:latin typeface="Cambria Math"/>
                      </a:rPr>
                      <m:t>Ampiezza</m:t>
                    </m:r>
                    <m:r>
                      <a:rPr lang="it-IT" sz="1400" b="0" i="0" smtClean="0">
                        <a:latin typeface="Cambria Math"/>
                      </a:rPr>
                      <m:t> </m:t>
                    </m:r>
                    <m:sSup>
                      <m:sSupPr>
                        <m:ctrlPr>
                          <a:rPr lang="it-IT" sz="1400" b="0" i="1" smtClean="0">
                            <a:latin typeface="Cambria Math" panose="02040503050406030204" pitchFamily="18" charset="0"/>
                          </a:rPr>
                        </m:ctrlPr>
                      </m:sSupPr>
                      <m:e>
                        <m:r>
                          <m:rPr>
                            <m:sty m:val="p"/>
                          </m:rPr>
                          <a:rPr lang="it-IT" sz="1400" b="0" i="0" smtClean="0">
                            <a:latin typeface="Cambria Math"/>
                          </a:rPr>
                          <m:t>dell</m:t>
                        </m:r>
                      </m:e>
                      <m:sup>
                        <m:r>
                          <a:rPr lang="it-IT" sz="1400" b="0" i="0" smtClean="0">
                            <a:latin typeface="Cambria Math"/>
                          </a:rPr>
                          <m:t>′</m:t>
                        </m:r>
                      </m:sup>
                    </m:sSup>
                    <m:r>
                      <m:rPr>
                        <m:sty m:val="p"/>
                      </m:rPr>
                      <a:rPr lang="it-IT" sz="1400" b="0" i="0" smtClean="0">
                        <a:latin typeface="Cambria Math"/>
                      </a:rPr>
                      <m:t>onda</m:t>
                    </m:r>
                    <m:r>
                      <a:rPr lang="it-IT" sz="1400" b="0" i="0" smtClean="0">
                        <a:latin typeface="Cambria Math"/>
                      </a:rPr>
                      <m:t>: </m:t>
                    </m:r>
                    <m:r>
                      <m:rPr>
                        <m:sty m:val="p"/>
                      </m:rPr>
                      <a:rPr lang="it-IT" sz="1400" b="0" i="0" smtClean="0">
                        <a:latin typeface="Cambria Math"/>
                      </a:rPr>
                      <m:t>A</m:t>
                    </m:r>
                    <m:d>
                      <m:dPr>
                        <m:ctrlPr>
                          <a:rPr lang="it-IT" sz="1400" b="0" i="1" smtClean="0">
                            <a:latin typeface="Cambria Math" panose="02040503050406030204" pitchFamily="18" charset="0"/>
                          </a:rPr>
                        </m:ctrlPr>
                      </m:dPr>
                      <m:e>
                        <m:r>
                          <m:rPr>
                            <m:sty m:val="p"/>
                          </m:rPr>
                          <a:rPr lang="it-IT" sz="1400" b="0" i="0" smtClean="0">
                            <a:latin typeface="Cambria Math"/>
                          </a:rPr>
                          <m:t>r</m:t>
                        </m:r>
                        <m:r>
                          <a:rPr lang="it-IT" sz="1400" b="0" i="0" smtClean="0">
                            <a:latin typeface="Cambria Math"/>
                          </a:rPr>
                          <m:t>,</m:t>
                        </m:r>
                        <m:r>
                          <m:rPr>
                            <m:sty m:val="p"/>
                          </m:rPr>
                          <a:rPr lang="it-IT" sz="1400" b="0" i="0" smtClean="0">
                            <a:latin typeface="Cambria Math"/>
                          </a:rPr>
                          <m:t>t</m:t>
                        </m:r>
                      </m:e>
                    </m:d>
                    <m:r>
                      <a:rPr lang="it-IT" sz="1400" i="1">
                        <a:latin typeface="Cambria Math"/>
                        <a:ea typeface="Cambria Math"/>
                      </a:rPr>
                      <m:t>~</m:t>
                    </m:r>
                    <m:sSub>
                      <m:sSubPr>
                        <m:ctrlPr>
                          <a:rPr lang="it-IT" sz="1400" b="0" i="1" smtClean="0">
                            <a:latin typeface="Cambria Math" panose="02040503050406030204" pitchFamily="18" charset="0"/>
                          </a:rPr>
                        </m:ctrlPr>
                      </m:sSubPr>
                      <m:e>
                        <m:r>
                          <m:rPr>
                            <m:sty m:val="p"/>
                          </m:rPr>
                          <a:rPr lang="it-IT" sz="1400" b="0" i="0" smtClean="0">
                            <a:latin typeface="Cambria Math"/>
                          </a:rPr>
                          <m:t>A</m:t>
                        </m:r>
                      </m:e>
                      <m:sub>
                        <m:r>
                          <a:rPr lang="it-IT" sz="1400" b="0" i="0" smtClean="0">
                            <a:latin typeface="Cambria Math"/>
                          </a:rPr>
                          <m:t>0</m:t>
                        </m:r>
                      </m:sub>
                    </m:sSub>
                    <m:func>
                      <m:funcPr>
                        <m:ctrlPr>
                          <a:rPr lang="it-IT" sz="1400" b="0" i="1" smtClean="0">
                            <a:latin typeface="Cambria Math" panose="02040503050406030204" pitchFamily="18" charset="0"/>
                          </a:rPr>
                        </m:ctrlPr>
                      </m:funcPr>
                      <m:fName>
                        <m:r>
                          <m:rPr>
                            <m:sty m:val="p"/>
                          </m:rPr>
                          <a:rPr lang="it-IT" sz="1400" b="0" i="0" smtClean="0">
                            <a:latin typeface="Cambria Math"/>
                          </a:rPr>
                          <m:t>cos</m:t>
                        </m:r>
                      </m:fName>
                      <m:e>
                        <m:d>
                          <m:dPr>
                            <m:ctrlPr>
                              <a:rPr lang="it-IT" sz="1400" b="0" i="1" smtClean="0">
                                <a:latin typeface="Cambria Math" panose="02040503050406030204" pitchFamily="18" charset="0"/>
                              </a:rPr>
                            </m:ctrlPr>
                          </m:dPr>
                          <m:e>
                            <m:r>
                              <m:rPr>
                                <m:sty m:val="p"/>
                              </m:rPr>
                              <a:rPr lang="it-IT" sz="1400" b="0" i="0" smtClean="0">
                                <a:latin typeface="Cambria Math"/>
                              </a:rPr>
                              <m:t>kr</m:t>
                            </m:r>
                            <m:r>
                              <a:rPr lang="it-IT" sz="1400" b="0" i="0" smtClean="0">
                                <a:latin typeface="Cambria Math"/>
                              </a:rPr>
                              <m:t>+</m:t>
                            </m:r>
                            <m:r>
                              <m:rPr>
                                <m:sty m:val="p"/>
                              </m:rPr>
                              <a:rPr lang="it-IT" sz="1400" b="0" i="0" smtClean="0">
                                <a:latin typeface="Cambria Math"/>
                                <a:ea typeface="Cambria Math"/>
                              </a:rPr>
                              <m:t>ωt</m:t>
                            </m:r>
                          </m:e>
                        </m:d>
                        <m:r>
                          <a:rPr lang="it-IT" sz="1400" b="0" i="0" smtClean="0">
                            <a:latin typeface="Cambria Math"/>
                          </a:rPr>
                          <m:t>   ;        </m:t>
                        </m:r>
                        <m:r>
                          <a:rPr lang="it-IT" sz="1400" b="1" i="0" smtClean="0">
                            <a:latin typeface="Cambria Math"/>
                          </a:rPr>
                          <m:t>𝐈𝐧𝐭𝐞𝐧𝐬𝐢𝐭</m:t>
                        </m:r>
                        <m:r>
                          <a:rPr lang="it-IT" sz="1400" b="0" i="0" smtClean="0">
                            <a:latin typeface="Cambria Math"/>
                          </a:rPr>
                          <m:t>à</m:t>
                        </m:r>
                        <m:r>
                          <a:rPr lang="it-IT" sz="1400" b="1" i="0" smtClean="0">
                            <a:latin typeface="Cambria Math" panose="02040503050406030204" pitchFamily="18" charset="0"/>
                          </a:rPr>
                          <m:t> </m:t>
                        </m:r>
                        <m:r>
                          <a:rPr lang="it-IT" sz="1400" b="1" i="0" smtClean="0">
                            <a:latin typeface="Cambria Math" panose="02040503050406030204" pitchFamily="18" charset="0"/>
                          </a:rPr>
                          <m:t>𝐝𝐞𝐥𝐥𝐚</m:t>
                        </m:r>
                        <m:r>
                          <a:rPr lang="it-IT" sz="1400" b="1" i="0" smtClean="0">
                            <a:latin typeface="Cambria Math" panose="02040503050406030204" pitchFamily="18" charset="0"/>
                          </a:rPr>
                          <m:t> </m:t>
                        </m:r>
                        <m:r>
                          <a:rPr lang="it-IT" sz="1400" b="1" i="0" smtClean="0">
                            <a:latin typeface="Cambria Math" panose="02040503050406030204" pitchFamily="18" charset="0"/>
                          </a:rPr>
                          <m:t>𝐥𝐮𝐜𝐞</m:t>
                        </m:r>
                        <m:r>
                          <a:rPr lang="it-IT" sz="1400" b="1" i="0" smtClean="0">
                            <a:latin typeface="Cambria Math"/>
                          </a:rPr>
                          <m:t>:  </m:t>
                        </m:r>
                        <m:r>
                          <a:rPr lang="it-IT" sz="1400" b="1" i="0" smtClean="0">
                            <a:latin typeface="Cambria Math"/>
                          </a:rPr>
                          <m:t>𝐈</m:t>
                        </m:r>
                        <m:d>
                          <m:dPr>
                            <m:ctrlPr>
                              <a:rPr lang="it-IT" sz="1400" b="1" i="1" smtClean="0">
                                <a:latin typeface="Cambria Math" panose="02040503050406030204" pitchFamily="18" charset="0"/>
                              </a:rPr>
                            </m:ctrlPr>
                          </m:dPr>
                          <m:e>
                            <m:r>
                              <a:rPr lang="it-IT" sz="1400" b="1" i="1" smtClean="0">
                                <a:latin typeface="Cambria Math"/>
                              </a:rPr>
                              <m:t>𝒙</m:t>
                            </m:r>
                          </m:e>
                        </m:d>
                        <m:r>
                          <a:rPr lang="it-IT" sz="1400" b="1" i="0" smtClean="0">
                            <a:latin typeface="Cambria Math"/>
                          </a:rPr>
                          <m:t>=</m:t>
                        </m:r>
                        <m:sSubSup>
                          <m:sSubSupPr>
                            <m:ctrlPr>
                              <a:rPr lang="it-IT" sz="1400" b="1" i="1" smtClean="0">
                                <a:latin typeface="Cambria Math" panose="02040503050406030204" pitchFamily="18" charset="0"/>
                              </a:rPr>
                            </m:ctrlPr>
                          </m:sSubSupPr>
                          <m:e>
                            <m:r>
                              <a:rPr lang="it-IT" sz="1400" b="1" i="1" smtClean="0">
                                <a:latin typeface="Cambria Math"/>
                              </a:rPr>
                              <m:t>𝑨</m:t>
                            </m:r>
                          </m:e>
                          <m:sub/>
                          <m:sup>
                            <m:r>
                              <a:rPr lang="it-IT" sz="1400" b="1" i="1" smtClean="0">
                                <a:latin typeface="Cambria Math"/>
                              </a:rPr>
                              <m:t>𝟐</m:t>
                            </m:r>
                          </m:sup>
                        </m:sSubSup>
                      </m:e>
                    </m:func>
                  </m:oMath>
                </a14:m>
                <a:r>
                  <a:rPr lang="it-IT" sz="1400" dirty="0"/>
                  <a:t>(x)</a:t>
                </a:r>
              </a:p>
            </p:txBody>
          </p:sp>
        </mc:Choice>
        <mc:Fallback xmlns="">
          <p:sp>
            <p:nvSpPr>
              <p:cNvPr id="17" name="CasellaDiTesto 16"/>
              <p:cNvSpPr txBox="1">
                <a:spLocks noRot="1" noChangeAspect="1" noMove="1" noResize="1" noEditPoints="1" noAdjustHandles="1" noChangeArrowheads="1" noChangeShapeType="1" noTextEdit="1"/>
              </p:cNvSpPr>
              <p:nvPr/>
            </p:nvSpPr>
            <p:spPr>
              <a:xfrm>
                <a:off x="4388" y="689361"/>
                <a:ext cx="6885859" cy="335220"/>
              </a:xfrm>
              <a:prstGeom prst="rect">
                <a:avLst/>
              </a:prstGeom>
              <a:blipFill>
                <a:blip r:embed="rId6"/>
                <a:stretch>
                  <a:fillRect b="-18182"/>
                </a:stretch>
              </a:blipFill>
            </p:spPr>
            <p:txBody>
              <a:bodyPr/>
              <a:lstStyle/>
              <a:p>
                <a:r>
                  <a:rPr lang="it-IT">
                    <a:noFill/>
                  </a:rPr>
                  <a:t> </a:t>
                </a:r>
              </a:p>
            </p:txBody>
          </p:sp>
        </mc:Fallback>
      </mc:AlternateContent>
      <p:cxnSp>
        <p:nvCxnSpPr>
          <p:cNvPr id="19" name="Connettore 2 18"/>
          <p:cNvCxnSpPr/>
          <p:nvPr/>
        </p:nvCxnSpPr>
        <p:spPr>
          <a:xfrm flipH="1" flipV="1">
            <a:off x="432748" y="997138"/>
            <a:ext cx="3" cy="89746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32" name="Gruppo 31"/>
          <p:cNvGrpSpPr/>
          <p:nvPr/>
        </p:nvGrpSpPr>
        <p:grpSpPr>
          <a:xfrm>
            <a:off x="3851920" y="1287600"/>
            <a:ext cx="5184576" cy="2873743"/>
            <a:chOff x="3851920" y="1287600"/>
            <a:chExt cx="5184576" cy="2873743"/>
          </a:xfrm>
        </p:grpSpPr>
        <p:grpSp>
          <p:nvGrpSpPr>
            <p:cNvPr id="15" name="Gruppo 14"/>
            <p:cNvGrpSpPr/>
            <p:nvPr/>
          </p:nvGrpSpPr>
          <p:grpSpPr>
            <a:xfrm rot="5400000">
              <a:off x="3132497" y="2007023"/>
              <a:ext cx="2873743" cy="1434897"/>
              <a:chOff x="3625795" y="1666937"/>
              <a:chExt cx="2962429" cy="1434897"/>
            </a:xfrm>
          </p:grpSpPr>
          <p:sp>
            <p:nvSpPr>
              <p:cNvPr id="14" name="Figura a mano libera 13"/>
              <p:cNvSpPr/>
              <p:nvPr/>
            </p:nvSpPr>
            <p:spPr>
              <a:xfrm>
                <a:off x="3625795" y="1666937"/>
                <a:ext cx="1574358" cy="1424991"/>
              </a:xfrm>
              <a:custGeom>
                <a:avLst/>
                <a:gdLst>
                  <a:gd name="connsiteX0" fmla="*/ 0 w 1574358"/>
                  <a:gd name="connsiteY0" fmla="*/ 1378413 h 1424991"/>
                  <a:gd name="connsiteX1" fmla="*/ 278295 w 1574358"/>
                  <a:gd name="connsiteY1" fmla="*/ 1338656 h 1424991"/>
                  <a:gd name="connsiteX2" fmla="*/ 389614 w 1574358"/>
                  <a:gd name="connsiteY2" fmla="*/ 1076263 h 1424991"/>
                  <a:gd name="connsiteX3" fmla="*/ 461175 w 1574358"/>
                  <a:gd name="connsiteY3" fmla="*/ 1346607 h 1424991"/>
                  <a:gd name="connsiteX4" fmla="*/ 556591 w 1574358"/>
                  <a:gd name="connsiteY4" fmla="*/ 1378413 h 1424991"/>
                  <a:gd name="connsiteX5" fmla="*/ 683812 w 1574358"/>
                  <a:gd name="connsiteY5" fmla="*/ 758211 h 1424991"/>
                  <a:gd name="connsiteX6" fmla="*/ 787179 w 1574358"/>
                  <a:gd name="connsiteY6" fmla="*/ 1354559 h 1424991"/>
                  <a:gd name="connsiteX7" fmla="*/ 970059 w 1574358"/>
                  <a:gd name="connsiteY7" fmla="*/ 527623 h 1424991"/>
                  <a:gd name="connsiteX8" fmla="*/ 1097280 w 1574358"/>
                  <a:gd name="connsiteY8" fmla="*/ 1370461 h 1424991"/>
                  <a:gd name="connsiteX9" fmla="*/ 1423283 w 1574358"/>
                  <a:gd name="connsiteY9" fmla="*/ 50545 h 1424991"/>
                  <a:gd name="connsiteX10" fmla="*/ 1574358 w 1574358"/>
                  <a:gd name="connsiteY10" fmla="*/ 400402 h 14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358" h="1424991">
                    <a:moveTo>
                      <a:pt x="0" y="1378413"/>
                    </a:moveTo>
                    <a:cubicBezTo>
                      <a:pt x="106679" y="1383713"/>
                      <a:pt x="213359" y="1389014"/>
                      <a:pt x="278295" y="1338656"/>
                    </a:cubicBezTo>
                    <a:cubicBezTo>
                      <a:pt x="343231" y="1288298"/>
                      <a:pt x="359134" y="1074938"/>
                      <a:pt x="389614" y="1076263"/>
                    </a:cubicBezTo>
                    <a:cubicBezTo>
                      <a:pt x="420094" y="1077588"/>
                      <a:pt x="433346" y="1296249"/>
                      <a:pt x="461175" y="1346607"/>
                    </a:cubicBezTo>
                    <a:cubicBezTo>
                      <a:pt x="489005" y="1396965"/>
                      <a:pt x="519485" y="1476479"/>
                      <a:pt x="556591" y="1378413"/>
                    </a:cubicBezTo>
                    <a:cubicBezTo>
                      <a:pt x="593697" y="1280347"/>
                      <a:pt x="645381" y="762187"/>
                      <a:pt x="683812" y="758211"/>
                    </a:cubicBezTo>
                    <a:cubicBezTo>
                      <a:pt x="722243" y="754235"/>
                      <a:pt x="739471" y="1392990"/>
                      <a:pt x="787179" y="1354559"/>
                    </a:cubicBezTo>
                    <a:cubicBezTo>
                      <a:pt x="834887" y="1316128"/>
                      <a:pt x="918376" y="524973"/>
                      <a:pt x="970059" y="527623"/>
                    </a:cubicBezTo>
                    <a:cubicBezTo>
                      <a:pt x="1021743" y="530273"/>
                      <a:pt x="1021743" y="1449974"/>
                      <a:pt x="1097280" y="1370461"/>
                    </a:cubicBezTo>
                    <a:cubicBezTo>
                      <a:pt x="1172817" y="1290948"/>
                      <a:pt x="1343770" y="212221"/>
                      <a:pt x="1423283" y="50545"/>
                    </a:cubicBezTo>
                    <a:cubicBezTo>
                      <a:pt x="1502796" y="-111131"/>
                      <a:pt x="1538577" y="144635"/>
                      <a:pt x="1574358" y="4004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Figura a mano libera 64"/>
              <p:cNvSpPr/>
              <p:nvPr/>
            </p:nvSpPr>
            <p:spPr>
              <a:xfrm flipH="1">
                <a:off x="4953856" y="1676843"/>
                <a:ext cx="1634368" cy="1424991"/>
              </a:xfrm>
              <a:custGeom>
                <a:avLst/>
                <a:gdLst>
                  <a:gd name="connsiteX0" fmla="*/ 0 w 1574358"/>
                  <a:gd name="connsiteY0" fmla="*/ 1378413 h 1424991"/>
                  <a:gd name="connsiteX1" fmla="*/ 278295 w 1574358"/>
                  <a:gd name="connsiteY1" fmla="*/ 1338656 h 1424991"/>
                  <a:gd name="connsiteX2" fmla="*/ 389614 w 1574358"/>
                  <a:gd name="connsiteY2" fmla="*/ 1076263 h 1424991"/>
                  <a:gd name="connsiteX3" fmla="*/ 461175 w 1574358"/>
                  <a:gd name="connsiteY3" fmla="*/ 1346607 h 1424991"/>
                  <a:gd name="connsiteX4" fmla="*/ 556591 w 1574358"/>
                  <a:gd name="connsiteY4" fmla="*/ 1378413 h 1424991"/>
                  <a:gd name="connsiteX5" fmla="*/ 683812 w 1574358"/>
                  <a:gd name="connsiteY5" fmla="*/ 758211 h 1424991"/>
                  <a:gd name="connsiteX6" fmla="*/ 787179 w 1574358"/>
                  <a:gd name="connsiteY6" fmla="*/ 1354559 h 1424991"/>
                  <a:gd name="connsiteX7" fmla="*/ 970059 w 1574358"/>
                  <a:gd name="connsiteY7" fmla="*/ 527623 h 1424991"/>
                  <a:gd name="connsiteX8" fmla="*/ 1097280 w 1574358"/>
                  <a:gd name="connsiteY8" fmla="*/ 1370461 h 1424991"/>
                  <a:gd name="connsiteX9" fmla="*/ 1423283 w 1574358"/>
                  <a:gd name="connsiteY9" fmla="*/ 50545 h 1424991"/>
                  <a:gd name="connsiteX10" fmla="*/ 1574358 w 1574358"/>
                  <a:gd name="connsiteY10" fmla="*/ 400402 h 14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358" h="1424991">
                    <a:moveTo>
                      <a:pt x="0" y="1378413"/>
                    </a:moveTo>
                    <a:cubicBezTo>
                      <a:pt x="106679" y="1383713"/>
                      <a:pt x="213359" y="1389014"/>
                      <a:pt x="278295" y="1338656"/>
                    </a:cubicBezTo>
                    <a:cubicBezTo>
                      <a:pt x="343231" y="1288298"/>
                      <a:pt x="359134" y="1074938"/>
                      <a:pt x="389614" y="1076263"/>
                    </a:cubicBezTo>
                    <a:cubicBezTo>
                      <a:pt x="420094" y="1077588"/>
                      <a:pt x="433346" y="1296249"/>
                      <a:pt x="461175" y="1346607"/>
                    </a:cubicBezTo>
                    <a:cubicBezTo>
                      <a:pt x="489005" y="1396965"/>
                      <a:pt x="519485" y="1476479"/>
                      <a:pt x="556591" y="1378413"/>
                    </a:cubicBezTo>
                    <a:cubicBezTo>
                      <a:pt x="593697" y="1280347"/>
                      <a:pt x="645381" y="762187"/>
                      <a:pt x="683812" y="758211"/>
                    </a:cubicBezTo>
                    <a:cubicBezTo>
                      <a:pt x="722243" y="754235"/>
                      <a:pt x="739471" y="1392990"/>
                      <a:pt x="787179" y="1354559"/>
                    </a:cubicBezTo>
                    <a:cubicBezTo>
                      <a:pt x="834887" y="1316128"/>
                      <a:pt x="918376" y="524973"/>
                      <a:pt x="970059" y="527623"/>
                    </a:cubicBezTo>
                    <a:cubicBezTo>
                      <a:pt x="1021743" y="530273"/>
                      <a:pt x="1021743" y="1449974"/>
                      <a:pt x="1097280" y="1370461"/>
                    </a:cubicBezTo>
                    <a:cubicBezTo>
                      <a:pt x="1172817" y="1290948"/>
                      <a:pt x="1343770" y="212221"/>
                      <a:pt x="1423283" y="50545"/>
                    </a:cubicBezTo>
                    <a:cubicBezTo>
                      <a:pt x="1502796" y="-111131"/>
                      <a:pt x="1538577" y="144635"/>
                      <a:pt x="1574358" y="4004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91" name="CasellaDiTesto 90"/>
                <p:cNvSpPr txBox="1"/>
                <p:nvPr/>
              </p:nvSpPr>
              <p:spPr>
                <a:xfrm>
                  <a:off x="5868144" y="1923678"/>
                  <a:ext cx="3168352" cy="584775"/>
                </a:xfrm>
                <a:prstGeom prst="rect">
                  <a:avLst/>
                </a:prstGeom>
                <a:noFill/>
              </p:spPr>
              <p:txBody>
                <a:bodyPr wrap="square" rtlCol="0">
                  <a:spAutoFit/>
                </a:bodyPr>
                <a:lstStyle/>
                <a:p>
                  <a:pPr marL="285750" indent="-285750">
                    <a:buFontTx/>
                    <a:buChar char="-"/>
                  </a:pPr>
                  <a:r>
                    <a:rPr lang="it-IT" sz="1600" dirty="0"/>
                    <a:t>Aperte tutte e due, F1 e F2: </a:t>
                  </a:r>
                </a:p>
                <a:p>
                  <a:pPr/>
                  <a14:m>
                    <m:oMathPara xmlns:m="http://schemas.openxmlformats.org/officeDocument/2006/math">
                      <m:oMathParaPr>
                        <m:jc m:val="centerGroup"/>
                      </m:oMathParaPr>
                      <m:oMath xmlns:m="http://schemas.openxmlformats.org/officeDocument/2006/math">
                        <m:r>
                          <a:rPr lang="it-IT" sz="1600" b="0" i="0" smtClean="0">
                            <a:latin typeface="Cambria Math"/>
                          </a:rPr>
                          <m:t>     </m:t>
                        </m:r>
                        <m:r>
                          <m:rPr>
                            <m:sty m:val="p"/>
                          </m:rPr>
                          <a:rPr lang="it-IT" sz="1600" b="0" i="0" smtClean="0">
                            <a:latin typeface="Cambria Math"/>
                          </a:rPr>
                          <m:t>I</m:t>
                        </m:r>
                        <m:r>
                          <a:rPr lang="it-IT" sz="1600" b="0" i="0" smtClean="0">
                            <a:latin typeface="Cambria Math"/>
                          </a:rPr>
                          <m:t>=</m:t>
                        </m:r>
                        <m:sSup>
                          <m:sSupPr>
                            <m:ctrlPr>
                              <a:rPr lang="it-IT" sz="1600" b="0" i="1" smtClean="0">
                                <a:latin typeface="Cambria Math" panose="02040503050406030204" pitchFamily="18" charset="0"/>
                              </a:rPr>
                            </m:ctrlPr>
                          </m:sSupPr>
                          <m:e>
                            <m:r>
                              <m:rPr>
                                <m:sty m:val="p"/>
                              </m:rPr>
                              <a:rPr lang="it-IT" sz="1600" b="0" i="0" smtClean="0">
                                <a:latin typeface="Cambria Math"/>
                              </a:rPr>
                              <m:t>A</m:t>
                            </m:r>
                          </m:e>
                          <m:sup>
                            <m:r>
                              <a:rPr lang="it-IT" sz="1600" b="0" i="0" smtClean="0">
                                <a:latin typeface="Cambria Math"/>
                              </a:rPr>
                              <m:t>2</m:t>
                            </m:r>
                          </m:sup>
                        </m:sSup>
                        <m:r>
                          <a:rPr lang="it-IT" sz="1600" b="0" i="0" smtClean="0">
                            <a:latin typeface="Cambria Math"/>
                          </a:rPr>
                          <m:t>=</m:t>
                        </m:r>
                        <m:sSup>
                          <m:sSupPr>
                            <m:ctrlPr>
                              <a:rPr lang="it-IT" sz="1600" b="0" i="1" smtClean="0">
                                <a:latin typeface="Cambria Math" panose="02040503050406030204" pitchFamily="18" charset="0"/>
                              </a:rPr>
                            </m:ctrlPr>
                          </m:sSupPr>
                          <m:e>
                            <m:d>
                              <m:dPr>
                                <m:ctrlPr>
                                  <a:rPr lang="it-IT" sz="1600" b="0" i="1" smtClean="0">
                                    <a:latin typeface="Cambria Math" panose="02040503050406030204" pitchFamily="18" charset="0"/>
                                  </a:rPr>
                                </m:ctrlPr>
                              </m:dPr>
                              <m:e>
                                <m:sSub>
                                  <m:sSubPr>
                                    <m:ctrlPr>
                                      <a:rPr lang="it-IT" sz="1600" i="1">
                                        <a:latin typeface="Cambria Math" panose="02040503050406030204" pitchFamily="18" charset="0"/>
                                      </a:rPr>
                                    </m:ctrlPr>
                                  </m:sSubPr>
                                  <m:e>
                                    <m:r>
                                      <m:rPr>
                                        <m:sty m:val="p"/>
                                      </m:rPr>
                                      <a:rPr lang="it-IT" sz="1600" i="0">
                                        <a:latin typeface="Cambria Math"/>
                                      </a:rPr>
                                      <m:t>A</m:t>
                                    </m:r>
                                  </m:e>
                                  <m:sub>
                                    <m:r>
                                      <a:rPr lang="it-IT" sz="1600" i="0">
                                        <a:latin typeface="Cambria Math"/>
                                      </a:rPr>
                                      <m:t>1</m:t>
                                    </m:r>
                                  </m:sub>
                                </m:sSub>
                                <m:r>
                                  <a:rPr lang="it-IT" sz="1600" i="0">
                                    <a:latin typeface="Cambria Math"/>
                                  </a:rPr>
                                  <m:t>+</m:t>
                                </m:r>
                                <m:sSub>
                                  <m:sSubPr>
                                    <m:ctrlPr>
                                      <a:rPr lang="it-IT" sz="1600" i="1">
                                        <a:latin typeface="Cambria Math" panose="02040503050406030204" pitchFamily="18" charset="0"/>
                                      </a:rPr>
                                    </m:ctrlPr>
                                  </m:sSubPr>
                                  <m:e>
                                    <m:r>
                                      <m:rPr>
                                        <m:sty m:val="p"/>
                                      </m:rPr>
                                      <a:rPr lang="it-IT" sz="1600" i="0">
                                        <a:latin typeface="Cambria Math"/>
                                      </a:rPr>
                                      <m:t>A</m:t>
                                    </m:r>
                                  </m:e>
                                  <m:sub>
                                    <m:r>
                                      <a:rPr lang="it-IT" sz="1600" i="0">
                                        <a:latin typeface="Cambria Math"/>
                                      </a:rPr>
                                      <m:t>2</m:t>
                                    </m:r>
                                  </m:sub>
                                </m:sSub>
                              </m:e>
                            </m:d>
                          </m:e>
                          <m:sup>
                            <m:r>
                              <a:rPr lang="it-IT" sz="1600" b="0" i="0" smtClean="0">
                                <a:latin typeface="Cambria Math"/>
                              </a:rPr>
                              <m:t>2</m:t>
                            </m:r>
                          </m:sup>
                        </m:sSup>
                        <m:r>
                          <a:rPr lang="it-IT" sz="1600" b="0" i="0" smtClean="0">
                            <a:latin typeface="Cambria Math"/>
                          </a:rPr>
                          <m:t> </m:t>
                        </m:r>
                      </m:oMath>
                    </m:oMathPara>
                  </a14:m>
                  <a:endParaRPr lang="it-IT" sz="1600" dirty="0"/>
                </a:p>
              </p:txBody>
            </p:sp>
          </mc:Choice>
          <mc:Fallback xmlns="">
            <p:sp>
              <p:nvSpPr>
                <p:cNvPr id="91" name="CasellaDiTesto 90"/>
                <p:cNvSpPr txBox="1">
                  <a:spLocks noRot="1" noChangeAspect="1" noMove="1" noResize="1" noEditPoints="1" noAdjustHandles="1" noChangeArrowheads="1" noChangeShapeType="1" noTextEdit="1"/>
                </p:cNvSpPr>
                <p:nvPr/>
              </p:nvSpPr>
              <p:spPr>
                <a:xfrm>
                  <a:off x="5868144" y="1923678"/>
                  <a:ext cx="3168352" cy="584775"/>
                </a:xfrm>
                <a:prstGeom prst="rect">
                  <a:avLst/>
                </a:prstGeom>
                <a:blipFill>
                  <a:blip r:embed="rId7"/>
                  <a:stretch>
                    <a:fillRect l="-1156" t="-3158"/>
                  </a:stretch>
                </a:blipFill>
              </p:spPr>
              <p:txBody>
                <a:bodyPr/>
                <a:lstStyle/>
                <a:p>
                  <a:r>
                    <a:rPr lang="it-IT">
                      <a:noFill/>
                    </a:rPr>
                    <a:t> </a:t>
                  </a:r>
                </a:p>
              </p:txBody>
            </p:sp>
          </mc:Fallback>
        </mc:AlternateContent>
      </p:grpSp>
      <p:grpSp>
        <p:nvGrpSpPr>
          <p:cNvPr id="31" name="Gruppo 30"/>
          <p:cNvGrpSpPr/>
          <p:nvPr/>
        </p:nvGrpSpPr>
        <p:grpSpPr>
          <a:xfrm>
            <a:off x="3860179" y="1707655"/>
            <a:ext cx="5283821" cy="2664297"/>
            <a:chOff x="3860179" y="1491630"/>
            <a:chExt cx="5283821" cy="2664297"/>
          </a:xfrm>
        </p:grpSpPr>
        <p:sp>
          <p:nvSpPr>
            <p:cNvPr id="80" name="Figura a mano libera 79"/>
            <p:cNvSpPr/>
            <p:nvPr/>
          </p:nvSpPr>
          <p:spPr>
            <a:xfrm rot="5400000">
              <a:off x="3059349" y="2652498"/>
              <a:ext cx="2304259"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CasellaDiTesto 91"/>
            <p:cNvSpPr txBox="1"/>
            <p:nvPr/>
          </p:nvSpPr>
          <p:spPr>
            <a:xfrm>
              <a:off x="5796136" y="1491630"/>
              <a:ext cx="3347864" cy="338554"/>
            </a:xfrm>
            <a:prstGeom prst="rect">
              <a:avLst/>
            </a:prstGeom>
            <a:noFill/>
          </p:spPr>
          <p:txBody>
            <a:bodyPr wrap="square" rtlCol="0">
              <a:spAutoFit/>
            </a:bodyPr>
            <a:lstStyle/>
            <a:p>
              <a:r>
                <a:rPr lang="it-IT" sz="1600" dirty="0">
                  <a:solidFill>
                    <a:srgbClr val="0000FF"/>
                  </a:solidFill>
                </a:rPr>
                <a:t>2.  Aperta solo la fenditura F2: I</a:t>
              </a:r>
              <a:r>
                <a:rPr lang="it-IT" sz="1600" baseline="-25000" dirty="0">
                  <a:solidFill>
                    <a:srgbClr val="0000FF"/>
                  </a:solidFill>
                </a:rPr>
                <a:t>2</a:t>
              </a:r>
              <a:endParaRPr lang="it-IT" sz="1600" dirty="0">
                <a:solidFill>
                  <a:srgbClr val="0000FF"/>
                </a:solidFill>
              </a:endParaRPr>
            </a:p>
          </p:txBody>
        </p:sp>
      </p:grpSp>
      <p:sp>
        <p:nvSpPr>
          <p:cNvPr id="75" name="CasellaDiTesto 74"/>
          <p:cNvSpPr txBox="1"/>
          <p:nvPr/>
        </p:nvSpPr>
        <p:spPr>
          <a:xfrm>
            <a:off x="3563888" y="3887568"/>
            <a:ext cx="320824" cy="369332"/>
          </a:xfrm>
          <a:prstGeom prst="rect">
            <a:avLst/>
          </a:prstGeom>
          <a:noFill/>
        </p:spPr>
        <p:txBody>
          <a:bodyPr wrap="square" rtlCol="0">
            <a:spAutoFit/>
          </a:bodyPr>
          <a:lstStyle/>
          <a:p>
            <a:r>
              <a:rPr lang="it-IT" dirty="0"/>
              <a:t>x</a:t>
            </a:r>
          </a:p>
        </p:txBody>
      </p:sp>
      <p:sp>
        <p:nvSpPr>
          <p:cNvPr id="6" name="Pulsante di azione: Avanti o successivo 5">
            <a:hlinkClick r:id="" action="ppaction://noaction" highlightClick="1"/>
            <a:extLst>
              <a:ext uri="{FF2B5EF4-FFF2-40B4-BE49-F238E27FC236}">
                <a16:creationId xmlns:a16="http://schemas.microsoft.com/office/drawing/2014/main" id="{F8479D03-ED45-F85D-BF33-D214DEF5191D}"/>
              </a:ext>
            </a:extLst>
          </p:cNvPr>
          <p:cNvSpPr/>
          <p:nvPr/>
        </p:nvSpPr>
        <p:spPr>
          <a:xfrm>
            <a:off x="8172400" y="123478"/>
            <a:ext cx="216024" cy="216024"/>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284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6156176" cy="410592"/>
          </a:xfrm>
        </p:spPr>
        <p:txBody>
          <a:bodyPr>
            <a:noAutofit/>
          </a:bodyPr>
          <a:lstStyle/>
          <a:p>
            <a:pPr algn="l"/>
            <a:r>
              <a:rPr lang="it-IT" sz="2000" b="1" dirty="0">
                <a:latin typeface="+mn-lt"/>
                <a:ea typeface="Gungsuh" pitchFamily="18" charset="-127"/>
              </a:rPr>
              <a:t>1. La sorgente spara elettroni </a:t>
            </a:r>
            <a:r>
              <a:rPr lang="it-IT" sz="2000" b="1" u="sng" dirty="0">
                <a:latin typeface="+mn-lt"/>
                <a:ea typeface="Gungsuh" pitchFamily="18" charset="-127"/>
              </a:rPr>
              <a:t>singoli</a:t>
            </a:r>
            <a:r>
              <a:rPr lang="it-IT" sz="2000" b="1" dirty="0">
                <a:latin typeface="+mn-lt"/>
                <a:ea typeface="Gungsuh" pitchFamily="18" charset="-127"/>
              </a:rPr>
              <a:t> – Conto gli elettroni</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14</a:t>
            </a:fld>
            <a:endParaRPr lang="it-IT" sz="1000" dirty="0">
              <a:solidFill>
                <a:schemeClr val="tx1"/>
              </a:solidFill>
            </a:endParaRPr>
          </a:p>
        </p:txBody>
      </p:sp>
      <p:sp>
        <p:nvSpPr>
          <p:cNvPr id="13" name="Rectangle 9"/>
          <p:cNvSpPr/>
          <p:nvPr/>
        </p:nvSpPr>
        <p:spPr>
          <a:xfrm>
            <a:off x="-49760" y="1929523"/>
            <a:ext cx="1093368" cy="523220"/>
          </a:xfrm>
          <a:prstGeom prst="rect">
            <a:avLst/>
          </a:prstGeom>
        </p:spPr>
        <p:txBody>
          <a:bodyPr wrap="square">
            <a:spAutoFit/>
          </a:bodyPr>
          <a:lstStyle/>
          <a:p>
            <a:r>
              <a:rPr lang="it-IT" sz="1400" dirty="0"/>
              <a:t>Sorgente di elettroni</a:t>
            </a:r>
          </a:p>
        </p:txBody>
      </p:sp>
      <p:sp>
        <p:nvSpPr>
          <p:cNvPr id="53" name="Rectangle 9"/>
          <p:cNvSpPr/>
          <p:nvPr/>
        </p:nvSpPr>
        <p:spPr>
          <a:xfrm>
            <a:off x="1680615" y="3867894"/>
            <a:ext cx="947169" cy="461665"/>
          </a:xfrm>
          <a:prstGeom prst="rect">
            <a:avLst/>
          </a:prstGeom>
        </p:spPr>
        <p:txBody>
          <a:bodyPr wrap="square">
            <a:spAutoFit/>
          </a:bodyPr>
          <a:lstStyle/>
          <a:p>
            <a:pPr algn="ctr"/>
            <a:r>
              <a:rPr lang="it-IT" sz="1200" dirty="0"/>
              <a:t>Due fenditure</a:t>
            </a:r>
          </a:p>
        </p:txBody>
      </p:sp>
      <p:sp>
        <p:nvSpPr>
          <p:cNvPr id="54" name="Rectangle 9"/>
          <p:cNvSpPr/>
          <p:nvPr/>
        </p:nvSpPr>
        <p:spPr>
          <a:xfrm>
            <a:off x="2697209" y="4126309"/>
            <a:ext cx="1240221" cy="461665"/>
          </a:xfrm>
          <a:prstGeom prst="rect">
            <a:avLst/>
          </a:prstGeom>
        </p:spPr>
        <p:txBody>
          <a:bodyPr wrap="square">
            <a:spAutoFit/>
          </a:bodyPr>
          <a:lstStyle/>
          <a:p>
            <a:pPr algn="ctr"/>
            <a:r>
              <a:rPr lang="it-IT" sz="1200" dirty="0"/>
              <a:t>Schermo di raccolta</a:t>
            </a:r>
          </a:p>
        </p:txBody>
      </p:sp>
      <p:sp>
        <p:nvSpPr>
          <p:cNvPr id="57" name="Rectangle 9"/>
          <p:cNvSpPr/>
          <p:nvPr/>
        </p:nvSpPr>
        <p:spPr>
          <a:xfrm>
            <a:off x="3587205" y="4260370"/>
            <a:ext cx="2094657" cy="646331"/>
          </a:xfrm>
          <a:prstGeom prst="rect">
            <a:avLst/>
          </a:prstGeom>
        </p:spPr>
        <p:txBody>
          <a:bodyPr wrap="square">
            <a:spAutoFit/>
          </a:bodyPr>
          <a:lstStyle/>
          <a:p>
            <a:pPr algn="ctr"/>
            <a:r>
              <a:rPr lang="it-IT" sz="1200" dirty="0"/>
              <a:t>Grafico della Probabilità di arrivo nelle varie posizioni dello schermo</a:t>
            </a:r>
          </a:p>
        </p:txBody>
      </p:sp>
      <p:sp>
        <p:nvSpPr>
          <p:cNvPr id="59" name="CasellaDiTesto 58"/>
          <p:cNvSpPr txBox="1"/>
          <p:nvPr/>
        </p:nvSpPr>
        <p:spPr>
          <a:xfrm>
            <a:off x="5868144" y="3363838"/>
            <a:ext cx="3275856" cy="1569660"/>
          </a:xfrm>
          <a:prstGeom prst="rect">
            <a:avLst/>
          </a:prstGeom>
          <a:noFill/>
        </p:spPr>
        <p:txBody>
          <a:bodyPr wrap="square" rtlCol="0">
            <a:spAutoFit/>
          </a:bodyPr>
          <a:lstStyle/>
          <a:p>
            <a:r>
              <a:rPr lang="it-IT" sz="1600" dirty="0"/>
              <a:t>Come è  possibile?</a:t>
            </a:r>
          </a:p>
          <a:p>
            <a:pPr marL="285750" indent="-285750">
              <a:buFontTx/>
              <a:buChar char="-"/>
            </a:pPr>
            <a:r>
              <a:rPr lang="it-IT" sz="1600" dirty="0"/>
              <a:t>L’interferenza c’è solo con le onde, che passano da entrambe le fenditure.</a:t>
            </a:r>
          </a:p>
          <a:p>
            <a:pPr marL="285750" indent="-285750">
              <a:buFontTx/>
              <a:buChar char="-"/>
            </a:pPr>
            <a:r>
              <a:rPr lang="it-IT" sz="1600" dirty="0"/>
              <a:t>Gli elettroni arrivano uno ad uno e sono indivisibili!</a:t>
            </a:r>
          </a:p>
        </p:txBody>
      </p:sp>
      <p:grpSp>
        <p:nvGrpSpPr>
          <p:cNvPr id="38" name="Gruppo 37"/>
          <p:cNvGrpSpPr/>
          <p:nvPr/>
        </p:nvGrpSpPr>
        <p:grpSpPr>
          <a:xfrm>
            <a:off x="1907704" y="1421070"/>
            <a:ext cx="545574" cy="2520280"/>
            <a:chOff x="1907704" y="915566"/>
            <a:chExt cx="545574" cy="2520280"/>
          </a:xfrm>
        </p:grpSpPr>
        <p:grpSp>
          <p:nvGrpSpPr>
            <p:cNvPr id="26" name="Gruppo 25"/>
            <p:cNvGrpSpPr/>
            <p:nvPr/>
          </p:nvGrpSpPr>
          <p:grpSpPr>
            <a:xfrm>
              <a:off x="2347127" y="915566"/>
              <a:ext cx="56697" cy="2520280"/>
              <a:chOff x="2347127" y="915566"/>
              <a:chExt cx="56697" cy="2520280"/>
            </a:xfrm>
          </p:grpSpPr>
          <p:sp>
            <p:nvSpPr>
              <p:cNvPr id="20" name="Rettangolo con singolo angolo arrotondato 19"/>
              <p:cNvSpPr/>
              <p:nvPr/>
            </p:nvSpPr>
            <p:spPr>
              <a:xfrm>
                <a:off x="2347358" y="915566"/>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singolo angolo arrotondato 22"/>
              <p:cNvSpPr/>
              <p:nvPr/>
            </p:nvSpPr>
            <p:spPr>
              <a:xfrm>
                <a:off x="2349824" y="1952716"/>
                <a:ext cx="54000" cy="446518"/>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singolo angolo arrotondato 23"/>
              <p:cNvSpPr/>
              <p:nvPr/>
            </p:nvSpPr>
            <p:spPr>
              <a:xfrm>
                <a:off x="2347127" y="2499742"/>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p:cNvSpPr txBox="1"/>
            <p:nvPr/>
          </p:nvSpPr>
          <p:spPr>
            <a:xfrm>
              <a:off x="1979712" y="1418174"/>
              <a:ext cx="473566" cy="369332"/>
            </a:xfrm>
            <a:prstGeom prst="rect">
              <a:avLst/>
            </a:prstGeom>
            <a:noFill/>
          </p:spPr>
          <p:txBody>
            <a:bodyPr wrap="square" rtlCol="0">
              <a:spAutoFit/>
            </a:bodyPr>
            <a:lstStyle/>
            <a:p>
              <a:r>
                <a:rPr lang="it-IT" b="1" dirty="0">
                  <a:solidFill>
                    <a:srgbClr val="FF0000"/>
                  </a:solidFill>
                </a:rPr>
                <a:t>F1</a:t>
              </a:r>
            </a:p>
          </p:txBody>
        </p:sp>
        <p:sp>
          <p:nvSpPr>
            <p:cNvPr id="36" name="CasellaDiTesto 35"/>
            <p:cNvSpPr txBox="1"/>
            <p:nvPr/>
          </p:nvSpPr>
          <p:spPr>
            <a:xfrm>
              <a:off x="1907704" y="2714318"/>
              <a:ext cx="545574" cy="369332"/>
            </a:xfrm>
            <a:prstGeom prst="rect">
              <a:avLst/>
            </a:prstGeom>
            <a:noFill/>
          </p:spPr>
          <p:txBody>
            <a:bodyPr wrap="square" rtlCol="0">
              <a:spAutoFit/>
            </a:bodyPr>
            <a:lstStyle/>
            <a:p>
              <a:r>
                <a:rPr lang="it-IT" b="1" dirty="0">
                  <a:solidFill>
                    <a:srgbClr val="0000FF"/>
                  </a:solidFill>
                </a:rPr>
                <a:t>F2</a:t>
              </a:r>
            </a:p>
          </p:txBody>
        </p:sp>
      </p:grpSp>
      <p:grpSp>
        <p:nvGrpSpPr>
          <p:cNvPr id="3" name="Gruppo 2"/>
          <p:cNvGrpSpPr/>
          <p:nvPr/>
        </p:nvGrpSpPr>
        <p:grpSpPr>
          <a:xfrm>
            <a:off x="3844116" y="1478552"/>
            <a:ext cx="1837746" cy="2654386"/>
            <a:chOff x="4209105" y="915566"/>
            <a:chExt cx="1837746" cy="2736303"/>
          </a:xfrm>
        </p:grpSpPr>
        <p:grpSp>
          <p:nvGrpSpPr>
            <p:cNvPr id="58" name="Gruppo 57"/>
            <p:cNvGrpSpPr/>
            <p:nvPr/>
          </p:nvGrpSpPr>
          <p:grpSpPr>
            <a:xfrm>
              <a:off x="4209105" y="915566"/>
              <a:ext cx="1587031" cy="2736303"/>
              <a:chOff x="3777057" y="915566"/>
              <a:chExt cx="1587031" cy="2736303"/>
            </a:xfrm>
          </p:grpSpPr>
          <p:cxnSp>
            <p:nvCxnSpPr>
              <p:cNvPr id="30" name="Connettore 1 29"/>
              <p:cNvCxnSpPr/>
              <p:nvPr/>
            </p:nvCxnSpPr>
            <p:spPr>
              <a:xfrm flipH="1">
                <a:off x="3777057" y="915566"/>
                <a:ext cx="2855" cy="2736303"/>
              </a:xfrm>
              <a:prstGeom prst="line">
                <a:avLst/>
              </a:prstGeom>
              <a:ln w="2286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flipH="1">
                <a:off x="3777057" y="2172692"/>
                <a:ext cx="1587031" cy="0"/>
              </a:xfrm>
              <a:prstGeom prst="line">
                <a:avLst/>
              </a:prstGeom>
              <a:ln w="2286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5" name="Rectangle 9"/>
            <p:cNvSpPr/>
            <p:nvPr/>
          </p:nvSpPr>
          <p:spPr>
            <a:xfrm>
              <a:off x="5577962" y="1863438"/>
              <a:ext cx="468889" cy="317275"/>
            </a:xfrm>
            <a:prstGeom prst="rect">
              <a:avLst/>
            </a:prstGeom>
          </p:spPr>
          <p:txBody>
            <a:bodyPr wrap="square">
              <a:spAutoFit/>
            </a:bodyPr>
            <a:lstStyle/>
            <a:p>
              <a:pPr algn="ctr"/>
              <a:r>
                <a:rPr lang="it-IT" sz="1400" dirty="0"/>
                <a:t>P(x)</a:t>
              </a:r>
            </a:p>
          </p:txBody>
        </p:sp>
      </p:grpSp>
      <p:grpSp>
        <p:nvGrpSpPr>
          <p:cNvPr id="29" name="Gruppo 28"/>
          <p:cNvGrpSpPr/>
          <p:nvPr/>
        </p:nvGrpSpPr>
        <p:grpSpPr>
          <a:xfrm>
            <a:off x="3860179" y="987574"/>
            <a:ext cx="5248325" cy="2514683"/>
            <a:chOff x="3860179" y="987574"/>
            <a:chExt cx="5248325" cy="2514683"/>
          </a:xfrm>
        </p:grpSpPr>
        <p:sp>
          <p:nvSpPr>
            <p:cNvPr id="4" name="CasellaDiTesto 3"/>
            <p:cNvSpPr txBox="1"/>
            <p:nvPr/>
          </p:nvSpPr>
          <p:spPr>
            <a:xfrm>
              <a:off x="5796136" y="1059582"/>
              <a:ext cx="3312368" cy="338554"/>
            </a:xfrm>
            <a:prstGeom prst="rect">
              <a:avLst/>
            </a:prstGeom>
            <a:noFill/>
          </p:spPr>
          <p:txBody>
            <a:bodyPr wrap="square" rtlCol="0">
              <a:spAutoFit/>
            </a:bodyPr>
            <a:lstStyle/>
            <a:p>
              <a:pPr marL="342900" indent="-342900">
                <a:buAutoNum type="arabicPeriod"/>
              </a:pPr>
              <a:r>
                <a:rPr lang="it-IT" sz="1600" dirty="0">
                  <a:solidFill>
                    <a:srgbClr val="FF0000"/>
                  </a:solidFill>
                </a:rPr>
                <a:t>Aperta solo la fenditura F1:  P1</a:t>
              </a:r>
            </a:p>
          </p:txBody>
        </p:sp>
        <p:sp>
          <p:nvSpPr>
            <p:cNvPr id="60" name="Figura a mano libera 59"/>
            <p:cNvSpPr/>
            <p:nvPr/>
          </p:nvSpPr>
          <p:spPr>
            <a:xfrm rot="5400000">
              <a:off x="2954137" y="1893616"/>
              <a:ext cx="2514683"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2" name="Gruppo 31"/>
          <p:cNvGrpSpPr/>
          <p:nvPr/>
        </p:nvGrpSpPr>
        <p:grpSpPr>
          <a:xfrm>
            <a:off x="3851920" y="1287600"/>
            <a:ext cx="5263544" cy="2873743"/>
            <a:chOff x="3851920" y="1287600"/>
            <a:chExt cx="5263544" cy="2873743"/>
          </a:xfrm>
        </p:grpSpPr>
        <p:grpSp>
          <p:nvGrpSpPr>
            <p:cNvPr id="15" name="Gruppo 14"/>
            <p:cNvGrpSpPr/>
            <p:nvPr/>
          </p:nvGrpSpPr>
          <p:grpSpPr>
            <a:xfrm rot="5400000">
              <a:off x="3132497" y="2007023"/>
              <a:ext cx="2873743" cy="1434897"/>
              <a:chOff x="3625795" y="1666937"/>
              <a:chExt cx="2962429" cy="1434897"/>
            </a:xfrm>
          </p:grpSpPr>
          <p:sp>
            <p:nvSpPr>
              <p:cNvPr id="14" name="Figura a mano libera 13"/>
              <p:cNvSpPr/>
              <p:nvPr/>
            </p:nvSpPr>
            <p:spPr>
              <a:xfrm>
                <a:off x="3625795" y="1666937"/>
                <a:ext cx="1574358" cy="1424991"/>
              </a:xfrm>
              <a:custGeom>
                <a:avLst/>
                <a:gdLst>
                  <a:gd name="connsiteX0" fmla="*/ 0 w 1574358"/>
                  <a:gd name="connsiteY0" fmla="*/ 1378413 h 1424991"/>
                  <a:gd name="connsiteX1" fmla="*/ 278295 w 1574358"/>
                  <a:gd name="connsiteY1" fmla="*/ 1338656 h 1424991"/>
                  <a:gd name="connsiteX2" fmla="*/ 389614 w 1574358"/>
                  <a:gd name="connsiteY2" fmla="*/ 1076263 h 1424991"/>
                  <a:gd name="connsiteX3" fmla="*/ 461175 w 1574358"/>
                  <a:gd name="connsiteY3" fmla="*/ 1346607 h 1424991"/>
                  <a:gd name="connsiteX4" fmla="*/ 556591 w 1574358"/>
                  <a:gd name="connsiteY4" fmla="*/ 1378413 h 1424991"/>
                  <a:gd name="connsiteX5" fmla="*/ 683812 w 1574358"/>
                  <a:gd name="connsiteY5" fmla="*/ 758211 h 1424991"/>
                  <a:gd name="connsiteX6" fmla="*/ 787179 w 1574358"/>
                  <a:gd name="connsiteY6" fmla="*/ 1354559 h 1424991"/>
                  <a:gd name="connsiteX7" fmla="*/ 970059 w 1574358"/>
                  <a:gd name="connsiteY7" fmla="*/ 527623 h 1424991"/>
                  <a:gd name="connsiteX8" fmla="*/ 1097280 w 1574358"/>
                  <a:gd name="connsiteY8" fmla="*/ 1370461 h 1424991"/>
                  <a:gd name="connsiteX9" fmla="*/ 1423283 w 1574358"/>
                  <a:gd name="connsiteY9" fmla="*/ 50545 h 1424991"/>
                  <a:gd name="connsiteX10" fmla="*/ 1574358 w 1574358"/>
                  <a:gd name="connsiteY10" fmla="*/ 400402 h 14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358" h="1424991">
                    <a:moveTo>
                      <a:pt x="0" y="1378413"/>
                    </a:moveTo>
                    <a:cubicBezTo>
                      <a:pt x="106679" y="1383713"/>
                      <a:pt x="213359" y="1389014"/>
                      <a:pt x="278295" y="1338656"/>
                    </a:cubicBezTo>
                    <a:cubicBezTo>
                      <a:pt x="343231" y="1288298"/>
                      <a:pt x="359134" y="1074938"/>
                      <a:pt x="389614" y="1076263"/>
                    </a:cubicBezTo>
                    <a:cubicBezTo>
                      <a:pt x="420094" y="1077588"/>
                      <a:pt x="433346" y="1296249"/>
                      <a:pt x="461175" y="1346607"/>
                    </a:cubicBezTo>
                    <a:cubicBezTo>
                      <a:pt x="489005" y="1396965"/>
                      <a:pt x="519485" y="1476479"/>
                      <a:pt x="556591" y="1378413"/>
                    </a:cubicBezTo>
                    <a:cubicBezTo>
                      <a:pt x="593697" y="1280347"/>
                      <a:pt x="645381" y="762187"/>
                      <a:pt x="683812" y="758211"/>
                    </a:cubicBezTo>
                    <a:cubicBezTo>
                      <a:pt x="722243" y="754235"/>
                      <a:pt x="739471" y="1392990"/>
                      <a:pt x="787179" y="1354559"/>
                    </a:cubicBezTo>
                    <a:cubicBezTo>
                      <a:pt x="834887" y="1316128"/>
                      <a:pt x="918376" y="524973"/>
                      <a:pt x="970059" y="527623"/>
                    </a:cubicBezTo>
                    <a:cubicBezTo>
                      <a:pt x="1021743" y="530273"/>
                      <a:pt x="1021743" y="1449974"/>
                      <a:pt x="1097280" y="1370461"/>
                    </a:cubicBezTo>
                    <a:cubicBezTo>
                      <a:pt x="1172817" y="1290948"/>
                      <a:pt x="1343770" y="212221"/>
                      <a:pt x="1423283" y="50545"/>
                    </a:cubicBezTo>
                    <a:cubicBezTo>
                      <a:pt x="1502796" y="-111131"/>
                      <a:pt x="1538577" y="144635"/>
                      <a:pt x="1574358" y="4004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Figura a mano libera 64"/>
              <p:cNvSpPr/>
              <p:nvPr/>
            </p:nvSpPr>
            <p:spPr>
              <a:xfrm flipH="1">
                <a:off x="4953856" y="1676843"/>
                <a:ext cx="1634368" cy="1424991"/>
              </a:xfrm>
              <a:custGeom>
                <a:avLst/>
                <a:gdLst>
                  <a:gd name="connsiteX0" fmla="*/ 0 w 1574358"/>
                  <a:gd name="connsiteY0" fmla="*/ 1378413 h 1424991"/>
                  <a:gd name="connsiteX1" fmla="*/ 278295 w 1574358"/>
                  <a:gd name="connsiteY1" fmla="*/ 1338656 h 1424991"/>
                  <a:gd name="connsiteX2" fmla="*/ 389614 w 1574358"/>
                  <a:gd name="connsiteY2" fmla="*/ 1076263 h 1424991"/>
                  <a:gd name="connsiteX3" fmla="*/ 461175 w 1574358"/>
                  <a:gd name="connsiteY3" fmla="*/ 1346607 h 1424991"/>
                  <a:gd name="connsiteX4" fmla="*/ 556591 w 1574358"/>
                  <a:gd name="connsiteY4" fmla="*/ 1378413 h 1424991"/>
                  <a:gd name="connsiteX5" fmla="*/ 683812 w 1574358"/>
                  <a:gd name="connsiteY5" fmla="*/ 758211 h 1424991"/>
                  <a:gd name="connsiteX6" fmla="*/ 787179 w 1574358"/>
                  <a:gd name="connsiteY6" fmla="*/ 1354559 h 1424991"/>
                  <a:gd name="connsiteX7" fmla="*/ 970059 w 1574358"/>
                  <a:gd name="connsiteY7" fmla="*/ 527623 h 1424991"/>
                  <a:gd name="connsiteX8" fmla="*/ 1097280 w 1574358"/>
                  <a:gd name="connsiteY8" fmla="*/ 1370461 h 1424991"/>
                  <a:gd name="connsiteX9" fmla="*/ 1423283 w 1574358"/>
                  <a:gd name="connsiteY9" fmla="*/ 50545 h 1424991"/>
                  <a:gd name="connsiteX10" fmla="*/ 1574358 w 1574358"/>
                  <a:gd name="connsiteY10" fmla="*/ 400402 h 14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358" h="1424991">
                    <a:moveTo>
                      <a:pt x="0" y="1378413"/>
                    </a:moveTo>
                    <a:cubicBezTo>
                      <a:pt x="106679" y="1383713"/>
                      <a:pt x="213359" y="1389014"/>
                      <a:pt x="278295" y="1338656"/>
                    </a:cubicBezTo>
                    <a:cubicBezTo>
                      <a:pt x="343231" y="1288298"/>
                      <a:pt x="359134" y="1074938"/>
                      <a:pt x="389614" y="1076263"/>
                    </a:cubicBezTo>
                    <a:cubicBezTo>
                      <a:pt x="420094" y="1077588"/>
                      <a:pt x="433346" y="1296249"/>
                      <a:pt x="461175" y="1346607"/>
                    </a:cubicBezTo>
                    <a:cubicBezTo>
                      <a:pt x="489005" y="1396965"/>
                      <a:pt x="519485" y="1476479"/>
                      <a:pt x="556591" y="1378413"/>
                    </a:cubicBezTo>
                    <a:cubicBezTo>
                      <a:pt x="593697" y="1280347"/>
                      <a:pt x="645381" y="762187"/>
                      <a:pt x="683812" y="758211"/>
                    </a:cubicBezTo>
                    <a:cubicBezTo>
                      <a:pt x="722243" y="754235"/>
                      <a:pt x="739471" y="1392990"/>
                      <a:pt x="787179" y="1354559"/>
                    </a:cubicBezTo>
                    <a:cubicBezTo>
                      <a:pt x="834887" y="1316128"/>
                      <a:pt x="918376" y="524973"/>
                      <a:pt x="970059" y="527623"/>
                    </a:cubicBezTo>
                    <a:cubicBezTo>
                      <a:pt x="1021743" y="530273"/>
                      <a:pt x="1021743" y="1449974"/>
                      <a:pt x="1097280" y="1370461"/>
                    </a:cubicBezTo>
                    <a:cubicBezTo>
                      <a:pt x="1172817" y="1290948"/>
                      <a:pt x="1343770" y="212221"/>
                      <a:pt x="1423283" y="50545"/>
                    </a:cubicBezTo>
                    <a:cubicBezTo>
                      <a:pt x="1502796" y="-111131"/>
                      <a:pt x="1538577" y="144635"/>
                      <a:pt x="1574358" y="4004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1" name="CasellaDiTesto 90"/>
            <p:cNvSpPr txBox="1"/>
            <p:nvPr/>
          </p:nvSpPr>
          <p:spPr>
            <a:xfrm>
              <a:off x="5839608" y="2139702"/>
              <a:ext cx="3275856" cy="1446550"/>
            </a:xfrm>
            <a:prstGeom prst="rect">
              <a:avLst/>
            </a:prstGeom>
            <a:noFill/>
          </p:spPr>
          <p:txBody>
            <a:bodyPr wrap="square" rtlCol="0">
              <a:spAutoFit/>
            </a:bodyPr>
            <a:lstStyle/>
            <a:p>
              <a:pPr marL="285750" indent="-285750">
                <a:buFontTx/>
                <a:buChar char="-"/>
              </a:pPr>
              <a:r>
                <a:rPr lang="it-IT" sz="1600" dirty="0"/>
                <a:t>Aperte tutte e due: P ha massimi e minimi.</a:t>
              </a:r>
            </a:p>
            <a:p>
              <a:r>
                <a:rPr lang="it-IT" sz="1600" b="1" dirty="0">
                  <a:solidFill>
                    <a:srgbClr val="FF0000"/>
                  </a:solidFill>
                </a:rPr>
                <a:t>      </a:t>
              </a:r>
              <a:r>
                <a:rPr lang="it-IT" sz="1600" b="1" dirty="0">
                  <a:solidFill>
                    <a:srgbClr val="C00000"/>
                  </a:solidFill>
                </a:rPr>
                <a:t>C’è interferenza! </a:t>
              </a:r>
            </a:p>
            <a:p>
              <a:r>
                <a:rPr lang="it-IT" sz="1600" b="1" dirty="0">
                  <a:solidFill>
                    <a:srgbClr val="FF0000"/>
                  </a:solidFill>
                </a:rPr>
                <a:t>                  </a:t>
              </a:r>
              <a:r>
                <a:rPr lang="it-IT" sz="4000" b="1" dirty="0">
                  <a:solidFill>
                    <a:srgbClr val="C00000"/>
                  </a:solidFill>
                </a:rPr>
                <a:t>?</a:t>
              </a:r>
            </a:p>
          </p:txBody>
        </p:sp>
      </p:grpSp>
      <p:grpSp>
        <p:nvGrpSpPr>
          <p:cNvPr id="31" name="Gruppo 30"/>
          <p:cNvGrpSpPr/>
          <p:nvPr/>
        </p:nvGrpSpPr>
        <p:grpSpPr>
          <a:xfrm>
            <a:off x="3860179" y="1491630"/>
            <a:ext cx="5283821" cy="2880319"/>
            <a:chOff x="3860179" y="1491630"/>
            <a:chExt cx="5283821" cy="2880319"/>
          </a:xfrm>
        </p:grpSpPr>
        <p:sp>
          <p:nvSpPr>
            <p:cNvPr id="80" name="Figura a mano libera 79"/>
            <p:cNvSpPr/>
            <p:nvPr/>
          </p:nvSpPr>
          <p:spPr>
            <a:xfrm rot="5400000">
              <a:off x="2899117" y="2708288"/>
              <a:ext cx="2624723"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CasellaDiTesto 91"/>
            <p:cNvSpPr txBox="1"/>
            <p:nvPr/>
          </p:nvSpPr>
          <p:spPr>
            <a:xfrm>
              <a:off x="5796136" y="1491630"/>
              <a:ext cx="3347864" cy="338554"/>
            </a:xfrm>
            <a:prstGeom prst="rect">
              <a:avLst/>
            </a:prstGeom>
            <a:noFill/>
          </p:spPr>
          <p:txBody>
            <a:bodyPr wrap="square" rtlCol="0">
              <a:spAutoFit/>
            </a:bodyPr>
            <a:lstStyle/>
            <a:p>
              <a:pPr marL="342900" indent="-342900">
                <a:buFont typeface="+mj-lt"/>
                <a:buAutoNum type="arabicPeriod" startAt="2"/>
              </a:pPr>
              <a:r>
                <a:rPr lang="it-IT" sz="1600" dirty="0">
                  <a:solidFill>
                    <a:srgbClr val="0000FF"/>
                  </a:solidFill>
                </a:rPr>
                <a:t>Aperta solo la fenditura 2: P2</a:t>
              </a:r>
            </a:p>
          </p:txBody>
        </p:sp>
      </p:grpSp>
      <p:pic>
        <p:nvPicPr>
          <p:cNvPr id="75" name="Picture 3" descr="C:\Users\cc\AppData\Local\Microsoft\Windows\Temporary Internet Files\Content.IE5\RUM7AXTG\MC90023068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618" y="2614758"/>
            <a:ext cx="659512" cy="32476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uppo 75"/>
          <p:cNvGrpSpPr/>
          <p:nvPr/>
        </p:nvGrpSpPr>
        <p:grpSpPr>
          <a:xfrm>
            <a:off x="1771446" y="2525130"/>
            <a:ext cx="203776" cy="702862"/>
            <a:chOff x="1716848" y="2030598"/>
            <a:chExt cx="203776" cy="702862"/>
          </a:xfrm>
          <a:solidFill>
            <a:srgbClr val="008000"/>
          </a:solidFill>
        </p:grpSpPr>
        <p:sp>
          <p:nvSpPr>
            <p:cNvPr id="79" name="Ovale 78"/>
            <p:cNvSpPr/>
            <p:nvPr/>
          </p:nvSpPr>
          <p:spPr>
            <a:xfrm>
              <a:off x="1716848" y="2030598"/>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Ovale 95"/>
            <p:cNvSpPr/>
            <p:nvPr/>
          </p:nvSpPr>
          <p:spPr>
            <a:xfrm>
              <a:off x="1866624" y="2679460"/>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4" name="Ovale 103"/>
          <p:cNvSpPr/>
          <p:nvPr/>
        </p:nvSpPr>
        <p:spPr>
          <a:xfrm>
            <a:off x="1043608" y="266176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e 104"/>
          <p:cNvSpPr/>
          <p:nvPr/>
        </p:nvSpPr>
        <p:spPr>
          <a:xfrm>
            <a:off x="1786492" y="236042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Ovale 105"/>
          <p:cNvSpPr/>
          <p:nvPr/>
        </p:nvSpPr>
        <p:spPr>
          <a:xfrm>
            <a:off x="915257" y="2787827"/>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 name="Ovale 106"/>
          <p:cNvSpPr/>
          <p:nvPr/>
        </p:nvSpPr>
        <p:spPr>
          <a:xfrm>
            <a:off x="1259632" y="2806349"/>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 name="Ovale 107"/>
          <p:cNvSpPr/>
          <p:nvPr/>
        </p:nvSpPr>
        <p:spPr>
          <a:xfrm>
            <a:off x="1565672" y="2517750"/>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Ovale 108"/>
          <p:cNvSpPr/>
          <p:nvPr/>
        </p:nvSpPr>
        <p:spPr>
          <a:xfrm>
            <a:off x="1457648" y="2706539"/>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 name="Ovale 109"/>
          <p:cNvSpPr/>
          <p:nvPr/>
        </p:nvSpPr>
        <p:spPr>
          <a:xfrm>
            <a:off x="1286632" y="260474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1" name="Ovale 110"/>
          <p:cNvSpPr/>
          <p:nvPr/>
        </p:nvSpPr>
        <p:spPr>
          <a:xfrm>
            <a:off x="1853704" y="273377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 name="Ovale 111"/>
          <p:cNvSpPr/>
          <p:nvPr/>
        </p:nvSpPr>
        <p:spPr>
          <a:xfrm>
            <a:off x="1580092" y="2677139"/>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Ovale 112"/>
          <p:cNvSpPr/>
          <p:nvPr/>
        </p:nvSpPr>
        <p:spPr>
          <a:xfrm>
            <a:off x="1403648" y="2945888"/>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Ovale 114"/>
          <p:cNvSpPr/>
          <p:nvPr/>
        </p:nvSpPr>
        <p:spPr>
          <a:xfrm>
            <a:off x="2187788" y="2640763"/>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Ovale 115"/>
          <p:cNvSpPr/>
          <p:nvPr/>
        </p:nvSpPr>
        <p:spPr>
          <a:xfrm>
            <a:off x="2092914" y="2230525"/>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7" name="Ovale 116"/>
          <p:cNvSpPr/>
          <p:nvPr/>
        </p:nvSpPr>
        <p:spPr>
          <a:xfrm>
            <a:off x="2141736" y="235572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8" name="Ovale 117"/>
          <p:cNvSpPr/>
          <p:nvPr/>
        </p:nvSpPr>
        <p:spPr>
          <a:xfrm>
            <a:off x="2038914" y="3221532"/>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9" name="Ovale 118"/>
          <p:cNvSpPr/>
          <p:nvPr/>
        </p:nvSpPr>
        <p:spPr>
          <a:xfrm>
            <a:off x="1732492" y="316146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0" name="Ovale 119"/>
          <p:cNvSpPr/>
          <p:nvPr/>
        </p:nvSpPr>
        <p:spPr>
          <a:xfrm>
            <a:off x="1997720" y="300524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1" name="Ovale 120"/>
          <p:cNvSpPr/>
          <p:nvPr/>
        </p:nvSpPr>
        <p:spPr>
          <a:xfrm>
            <a:off x="1067657" y="278777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 name="Ovale 121"/>
          <p:cNvSpPr/>
          <p:nvPr/>
        </p:nvSpPr>
        <p:spPr>
          <a:xfrm>
            <a:off x="1220057" y="2931790"/>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 name="Ovale 122"/>
          <p:cNvSpPr/>
          <p:nvPr/>
        </p:nvSpPr>
        <p:spPr>
          <a:xfrm>
            <a:off x="1709688" y="2931790"/>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4" name="Ovale 123"/>
          <p:cNvSpPr/>
          <p:nvPr/>
        </p:nvSpPr>
        <p:spPr>
          <a:xfrm>
            <a:off x="1524857" y="307580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5" name="Ovale 124"/>
          <p:cNvSpPr/>
          <p:nvPr/>
        </p:nvSpPr>
        <p:spPr>
          <a:xfrm>
            <a:off x="2141736" y="2859782"/>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Ovale 125"/>
          <p:cNvSpPr/>
          <p:nvPr/>
        </p:nvSpPr>
        <p:spPr>
          <a:xfrm>
            <a:off x="2006104" y="288617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7" name="Ovale 126"/>
          <p:cNvSpPr/>
          <p:nvPr/>
        </p:nvSpPr>
        <p:spPr>
          <a:xfrm>
            <a:off x="1979712" y="2643758"/>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 name="Ovale 127"/>
          <p:cNvSpPr/>
          <p:nvPr/>
        </p:nvSpPr>
        <p:spPr>
          <a:xfrm>
            <a:off x="2267744" y="3003798"/>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 name="Ovale 128"/>
          <p:cNvSpPr/>
          <p:nvPr/>
        </p:nvSpPr>
        <p:spPr>
          <a:xfrm>
            <a:off x="2267744" y="237373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CasellaDiTesto 66"/>
          <p:cNvSpPr txBox="1"/>
          <p:nvPr/>
        </p:nvSpPr>
        <p:spPr>
          <a:xfrm>
            <a:off x="3563888" y="3792011"/>
            <a:ext cx="320824" cy="369332"/>
          </a:xfrm>
          <a:prstGeom prst="rect">
            <a:avLst/>
          </a:prstGeom>
          <a:noFill/>
        </p:spPr>
        <p:txBody>
          <a:bodyPr wrap="square" rtlCol="0">
            <a:spAutoFit/>
          </a:bodyPr>
          <a:lstStyle/>
          <a:p>
            <a:r>
              <a:rPr lang="it-IT" dirty="0"/>
              <a:t>x</a:t>
            </a:r>
          </a:p>
        </p:txBody>
      </p:sp>
      <p:grpSp>
        <p:nvGrpSpPr>
          <p:cNvPr id="10" name="Gruppo 9">
            <a:extLst>
              <a:ext uri="{FF2B5EF4-FFF2-40B4-BE49-F238E27FC236}">
                <a16:creationId xmlns:a16="http://schemas.microsoft.com/office/drawing/2014/main" id="{95F37A36-7CD4-8553-6B0F-7695671BB831}"/>
              </a:ext>
            </a:extLst>
          </p:cNvPr>
          <p:cNvGrpSpPr/>
          <p:nvPr/>
        </p:nvGrpSpPr>
        <p:grpSpPr>
          <a:xfrm>
            <a:off x="1986871" y="1349062"/>
            <a:ext cx="1577017" cy="2808311"/>
            <a:chOff x="1986871" y="1349062"/>
            <a:chExt cx="1577017" cy="2808311"/>
          </a:xfrm>
        </p:grpSpPr>
        <p:sp>
          <p:nvSpPr>
            <p:cNvPr id="25" name="Rettangolo con singolo angolo arrotondato 24"/>
            <p:cNvSpPr/>
            <p:nvPr/>
          </p:nvSpPr>
          <p:spPr>
            <a:xfrm>
              <a:off x="3419872" y="1349062"/>
              <a:ext cx="144016" cy="2808311"/>
            </a:xfrm>
            <a:prstGeom prst="round1Rect">
              <a:avLst/>
            </a:prstGeom>
            <a:pattFill prst="pct6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Ovale 113"/>
            <p:cNvSpPr/>
            <p:nvPr/>
          </p:nvSpPr>
          <p:spPr>
            <a:xfrm>
              <a:off x="1986871" y="2497129"/>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8823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6156176" cy="410592"/>
          </a:xfrm>
        </p:spPr>
        <p:txBody>
          <a:bodyPr>
            <a:noAutofit/>
          </a:bodyPr>
          <a:lstStyle/>
          <a:p>
            <a:pPr algn="l"/>
            <a:r>
              <a:rPr lang="it-IT" sz="2000" b="1" dirty="0">
                <a:latin typeface="+mn-lt"/>
                <a:ea typeface="Gungsuh" pitchFamily="18" charset="-127"/>
              </a:rPr>
              <a:t>Gli elettroni singoli possono avere interferenza?</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15</a:t>
            </a:fld>
            <a:endParaRPr lang="it-IT" sz="1000" dirty="0">
              <a:solidFill>
                <a:schemeClr val="tx1"/>
              </a:solidFill>
            </a:endParaRP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7" y="1"/>
            <a:ext cx="1272117" cy="72108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512" y="574021"/>
            <a:ext cx="8064896" cy="1354217"/>
          </a:xfrm>
          <a:prstGeom prst="rect">
            <a:avLst/>
          </a:prstGeom>
          <a:noFill/>
        </p:spPr>
        <p:txBody>
          <a:bodyPr wrap="square" rtlCol="0">
            <a:spAutoFit/>
          </a:bodyPr>
          <a:lstStyle/>
          <a:p>
            <a:r>
              <a:rPr lang="it-IT" dirty="0"/>
              <a:t>Ma sono sicuro che gli elettroni  sono delle particelle che arrivano uno per volta?</a:t>
            </a:r>
          </a:p>
          <a:p>
            <a:r>
              <a:rPr lang="it-IT" dirty="0"/>
              <a:t>Sì, ogni volta che arriva un elettrone sento il click del contatore… e vedo l’immagine sulla lastra. </a:t>
            </a:r>
          </a:p>
          <a:p>
            <a:r>
              <a:rPr lang="it-IT" dirty="0">
                <a:sym typeface="Symbol" panose="05050102010706020507" pitchFamily="18" charset="2"/>
              </a:rPr>
              <a:t>                                                                          </a:t>
            </a:r>
            <a:r>
              <a:rPr lang="it-IT" sz="2800" dirty="0">
                <a:solidFill>
                  <a:srgbClr val="C00000"/>
                </a:solidFill>
                <a:sym typeface="Symbol" panose="05050102010706020507" pitchFamily="18" charset="2"/>
              </a:rPr>
              <a:t></a:t>
            </a:r>
            <a:endParaRPr lang="it-IT" sz="2800" dirty="0">
              <a:solidFill>
                <a:srgbClr val="C00000"/>
              </a:solidFill>
            </a:endParaRPr>
          </a:p>
        </p:txBody>
      </p:sp>
      <p:sp>
        <p:nvSpPr>
          <p:cNvPr id="5" name="Avanti o successivo 4">
            <a:hlinkClick r:id="rId4" action="ppaction://hlinksldjump" highlightClick="1"/>
          </p:cNvPr>
          <p:cNvSpPr/>
          <p:nvPr/>
        </p:nvSpPr>
        <p:spPr>
          <a:xfrm>
            <a:off x="1547664" y="1203598"/>
            <a:ext cx="318898" cy="323166"/>
          </a:xfrm>
          <a:prstGeom prst="actionButtonForwardNex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1" name="CasellaDiTesto 10"/>
              <p:cNvSpPr txBox="1"/>
              <p:nvPr/>
            </p:nvSpPr>
            <p:spPr>
              <a:xfrm>
                <a:off x="107504" y="1779662"/>
                <a:ext cx="8856984" cy="3139321"/>
              </a:xfrm>
              <a:prstGeom prst="rect">
                <a:avLst/>
              </a:prstGeom>
              <a:noFill/>
            </p:spPr>
            <p:txBody>
              <a:bodyPr wrap="square" rtlCol="0">
                <a:spAutoFit/>
              </a:bodyPr>
              <a:lstStyle/>
              <a:p>
                <a:r>
                  <a:rPr lang="it-IT" dirty="0"/>
                  <a:t>Quello che succede è che gli elettroni sono descritti dalla loro funzione d’onda… all’uscita dalle due fenditure ci sono le due f.d.o., diverse:   </a:t>
                </a:r>
                <a:r>
                  <a:rPr lang="it-IT" dirty="0">
                    <a:sym typeface="Symbol"/>
                  </a:rPr>
                  <a:t></a:t>
                </a:r>
                <a:r>
                  <a:rPr lang="it-IT" baseline="-25000" dirty="0">
                    <a:sym typeface="Symbol"/>
                  </a:rPr>
                  <a:t>1  </a:t>
                </a:r>
                <a:r>
                  <a:rPr lang="it-IT" dirty="0">
                    <a:sym typeface="Symbol"/>
                  </a:rPr>
                  <a:t>e </a:t>
                </a:r>
                <a:r>
                  <a:rPr lang="it-IT" baseline="-25000" dirty="0">
                    <a:sym typeface="Symbol"/>
                  </a:rPr>
                  <a:t>2</a:t>
                </a:r>
                <a:r>
                  <a:rPr lang="it-IT" dirty="0">
                    <a:sym typeface="Symbol"/>
                  </a:rPr>
                  <a:t>.</a:t>
                </a:r>
              </a:p>
              <a:p>
                <a:endParaRPr lang="it-IT" dirty="0">
                  <a:sym typeface="Symbol"/>
                </a:endParaRPr>
              </a:p>
              <a:p>
                <a:r>
                  <a:rPr lang="it-IT" dirty="0">
                    <a:sym typeface="Symbol"/>
                  </a:rPr>
                  <a:t>La probabilità di trovare un elettrone sullo schermo è data dal quadrato della f.d.o totale…..</a:t>
                </a:r>
                <a14:m>
                  <m:oMath xmlns:m="http://schemas.openxmlformats.org/officeDocument/2006/math">
                    <m:r>
                      <m:rPr>
                        <m:sty m:val="p"/>
                      </m:rPr>
                      <a:rPr lang="it-IT" b="0" i="0" smtClean="0">
                        <a:latin typeface="Cambria Math"/>
                        <a:sym typeface="Symbol"/>
                      </a:rPr>
                      <m:t>P</m:t>
                    </m:r>
                    <m:d>
                      <m:dPr>
                        <m:ctrlPr>
                          <a:rPr lang="it-IT" b="0" i="1" smtClean="0">
                            <a:latin typeface="Cambria Math" panose="02040503050406030204" pitchFamily="18" charset="0"/>
                            <a:sym typeface="Symbol"/>
                          </a:rPr>
                        </m:ctrlPr>
                      </m:dPr>
                      <m:e>
                        <m:r>
                          <a:rPr lang="it-IT" b="0" i="0" smtClean="0">
                            <a:latin typeface="Cambria Math"/>
                            <a:sym typeface="Symbol"/>
                          </a:rPr>
                          <m:t>1+2</m:t>
                        </m:r>
                      </m:e>
                    </m:d>
                    <m:r>
                      <a:rPr lang="it-IT" b="0" i="0" smtClean="0">
                        <a:latin typeface="Cambria Math"/>
                        <a:sym typeface="Symbol"/>
                      </a:rPr>
                      <m:t></m:t>
                    </m:r>
                    <m:sSup>
                      <m:sSupPr>
                        <m:ctrlPr>
                          <a:rPr lang="it-IT" b="0" i="1" smtClean="0">
                            <a:latin typeface="Cambria Math" panose="02040503050406030204" pitchFamily="18" charset="0"/>
                            <a:sym typeface="Symbol"/>
                          </a:rPr>
                        </m:ctrlPr>
                      </m:sSupPr>
                      <m:e>
                        <m:d>
                          <m:dPr>
                            <m:ctrlPr>
                              <a:rPr lang="it-IT" i="1">
                                <a:latin typeface="Cambria Math" panose="02040503050406030204" pitchFamily="18" charset="0"/>
                                <a:sym typeface="Symbol"/>
                              </a:rPr>
                            </m:ctrlPr>
                          </m:dPr>
                          <m:e>
                            <m:sSub>
                              <m:sSubPr>
                                <m:ctrlPr>
                                  <a:rPr lang="it-IT" i="1">
                                    <a:latin typeface="Cambria Math" panose="02040503050406030204" pitchFamily="18" charset="0"/>
                                    <a:sym typeface="Symbol"/>
                                  </a:rPr>
                                </m:ctrlPr>
                              </m:sSubPr>
                              <m:e>
                                <m:r>
                                  <m:rPr>
                                    <m:sty m:val="p"/>
                                  </m:rPr>
                                  <a:rPr lang="it-IT" i="0">
                                    <a:latin typeface="Cambria Math"/>
                                    <a:ea typeface="Cambria Math"/>
                                    <a:sym typeface="Symbol"/>
                                  </a:rPr>
                                  <m:t>ψ</m:t>
                                </m:r>
                              </m:e>
                              <m:sub>
                                <m:r>
                                  <a:rPr lang="it-IT" i="0">
                                    <a:latin typeface="Cambria Math"/>
                                    <a:sym typeface="Symbol"/>
                                  </a:rPr>
                                  <m:t>1</m:t>
                                </m:r>
                              </m:sub>
                            </m:sSub>
                            <m:r>
                              <a:rPr lang="it-IT" i="0">
                                <a:latin typeface="Cambria Math"/>
                                <a:sym typeface="Symbol"/>
                              </a:rPr>
                              <m:t>+</m:t>
                            </m:r>
                            <m:sSub>
                              <m:sSubPr>
                                <m:ctrlPr>
                                  <a:rPr lang="it-IT" i="1">
                                    <a:latin typeface="Cambria Math" panose="02040503050406030204" pitchFamily="18" charset="0"/>
                                    <a:sym typeface="Symbol"/>
                                  </a:rPr>
                                </m:ctrlPr>
                              </m:sSubPr>
                              <m:e>
                                <m:r>
                                  <m:rPr>
                                    <m:sty m:val="p"/>
                                  </m:rPr>
                                  <a:rPr lang="it-IT" i="0">
                                    <a:latin typeface="Cambria Math"/>
                                    <a:ea typeface="Cambria Math"/>
                                    <a:sym typeface="Symbol"/>
                                  </a:rPr>
                                  <m:t>ψ</m:t>
                                </m:r>
                              </m:e>
                              <m:sub>
                                <m:r>
                                  <a:rPr lang="it-IT" i="0">
                                    <a:latin typeface="Cambria Math"/>
                                    <a:sym typeface="Symbol"/>
                                  </a:rPr>
                                  <m:t>2</m:t>
                                </m:r>
                              </m:sub>
                            </m:sSub>
                          </m:e>
                        </m:d>
                      </m:e>
                      <m:sup>
                        <m:r>
                          <a:rPr lang="it-IT" b="0" i="0" smtClean="0">
                            <a:latin typeface="Cambria Math"/>
                            <a:sym typeface="Symbol"/>
                          </a:rPr>
                          <m:t>2</m:t>
                        </m:r>
                      </m:sup>
                    </m:sSup>
                  </m:oMath>
                </a14:m>
                <a:r>
                  <a:rPr lang="it-IT" dirty="0"/>
                  <a:t>….e la somma di onde dà interferenza.</a:t>
                </a:r>
              </a:p>
              <a:p>
                <a:r>
                  <a:rPr lang="it-IT" dirty="0"/>
                  <a:t>Quindi gli elettroni si comportano ‘</a:t>
                </a:r>
                <a:r>
                  <a:rPr lang="it-IT" dirty="0">
                    <a:solidFill>
                      <a:srgbClr val="C00000"/>
                    </a:solidFill>
                  </a:rPr>
                  <a:t>’come se</a:t>
                </a:r>
                <a:r>
                  <a:rPr lang="it-IT" dirty="0"/>
                  <a:t>’’ fossero delle onde, quando passano attraverso le fenditure… e come particelle quando vengono rivelate.</a:t>
                </a:r>
              </a:p>
              <a:p>
                <a:endParaRPr lang="it-IT" dirty="0"/>
              </a:p>
              <a:p>
                <a:r>
                  <a:rPr lang="it-IT" dirty="0"/>
                  <a:t>Ma l’elettrone è indivisibile, da dove passa veramente? E in ogni caso «l’onda» è un’onda di probabilità, non è un oggetto fisico.</a:t>
                </a:r>
              </a:p>
              <a:p>
                <a:r>
                  <a:rPr lang="it-IT" dirty="0"/>
                  <a:t>Posso provare a guardare l’elettrone in volo vicino alle fenditure?</a:t>
                </a:r>
              </a:p>
            </p:txBody>
          </p:sp>
        </mc:Choice>
        <mc:Fallback xmlns="">
          <p:sp>
            <p:nvSpPr>
              <p:cNvPr id="11" name="CasellaDiTesto 10"/>
              <p:cNvSpPr txBox="1">
                <a:spLocks noRot="1" noChangeAspect="1" noMove="1" noResize="1" noEditPoints="1" noAdjustHandles="1" noChangeArrowheads="1" noChangeShapeType="1" noTextEdit="1"/>
              </p:cNvSpPr>
              <p:nvPr/>
            </p:nvSpPr>
            <p:spPr>
              <a:xfrm>
                <a:off x="107504" y="1779662"/>
                <a:ext cx="8856984" cy="3139321"/>
              </a:xfrm>
              <a:prstGeom prst="rect">
                <a:avLst/>
              </a:prstGeom>
              <a:blipFill>
                <a:blip r:embed="rId5"/>
                <a:stretch>
                  <a:fillRect l="-619" t="-1165" b="-2136"/>
                </a:stretch>
              </a:blipFill>
            </p:spPr>
            <p:txBody>
              <a:bodyPr/>
              <a:lstStyle/>
              <a:p>
                <a:r>
                  <a:rPr lang="it-IT">
                    <a:noFill/>
                  </a:rPr>
                  <a:t> </a:t>
                </a:r>
              </a:p>
            </p:txBody>
          </p:sp>
        </mc:Fallback>
      </mc:AlternateContent>
    </p:spTree>
    <p:extLst>
      <p:ext uri="{BB962C8B-B14F-4D97-AF65-F5344CB8AC3E}">
        <p14:creationId xmlns:p14="http://schemas.microsoft.com/office/powerpoint/2010/main" val="377944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6156176" cy="410592"/>
          </a:xfrm>
        </p:spPr>
        <p:txBody>
          <a:bodyPr>
            <a:noAutofit/>
          </a:bodyPr>
          <a:lstStyle/>
          <a:p>
            <a:pPr algn="l"/>
            <a:r>
              <a:rPr lang="it-IT" sz="2000" b="1" dirty="0">
                <a:ea typeface="Gungsuh" pitchFamily="18" charset="-127"/>
              </a:rPr>
              <a:t>Guardiamo gli elettroni:</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16</a:t>
            </a:fld>
            <a:endParaRPr lang="it-IT" sz="1000" dirty="0">
              <a:solidFill>
                <a:schemeClr val="tx1"/>
              </a:solidFill>
            </a:endParaRPr>
          </a:p>
        </p:txBody>
      </p:sp>
      <p:sp>
        <p:nvSpPr>
          <p:cNvPr id="8" name="Segnaposto piè di pagina 7"/>
          <p:cNvSpPr>
            <a:spLocks noGrp="1"/>
          </p:cNvSpPr>
          <p:nvPr>
            <p:ph type="ftr" sz="quarter" idx="11"/>
          </p:nvPr>
        </p:nvSpPr>
        <p:spPr>
          <a:xfrm>
            <a:off x="-31716" y="4863526"/>
            <a:ext cx="3744416" cy="273844"/>
          </a:xfrm>
        </p:spPr>
        <p:txBody>
          <a:bodyPr/>
          <a:lstStyle/>
          <a:p>
            <a:pPr algn="l"/>
            <a:r>
              <a:rPr lang="it-IT" sz="1000" dirty="0">
                <a:solidFill>
                  <a:schemeClr val="tx1"/>
                </a:solidFill>
              </a:rPr>
              <a:t>Relatività &amp; Meccanica Quantistica - Carlo Cosmelli</a:t>
            </a: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4243" y="1"/>
            <a:ext cx="1742242" cy="987573"/>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9"/>
          <p:cNvSpPr/>
          <p:nvPr/>
        </p:nvSpPr>
        <p:spPr>
          <a:xfrm>
            <a:off x="1680615" y="3867894"/>
            <a:ext cx="947169" cy="276999"/>
          </a:xfrm>
          <a:prstGeom prst="rect">
            <a:avLst/>
          </a:prstGeom>
        </p:spPr>
        <p:txBody>
          <a:bodyPr wrap="square">
            <a:spAutoFit/>
          </a:bodyPr>
          <a:lstStyle/>
          <a:p>
            <a:pPr algn="ctr"/>
            <a:r>
              <a:rPr lang="it-IT" sz="1200" dirty="0"/>
              <a:t>Fenditure</a:t>
            </a:r>
          </a:p>
        </p:txBody>
      </p:sp>
      <p:sp>
        <p:nvSpPr>
          <p:cNvPr id="54" name="Rectangle 9"/>
          <p:cNvSpPr/>
          <p:nvPr/>
        </p:nvSpPr>
        <p:spPr>
          <a:xfrm>
            <a:off x="2697209" y="4126309"/>
            <a:ext cx="1240221" cy="276999"/>
          </a:xfrm>
          <a:prstGeom prst="rect">
            <a:avLst/>
          </a:prstGeom>
        </p:spPr>
        <p:txBody>
          <a:bodyPr wrap="square">
            <a:spAutoFit/>
          </a:bodyPr>
          <a:lstStyle/>
          <a:p>
            <a:pPr algn="ctr"/>
            <a:r>
              <a:rPr lang="it-IT" sz="1200" dirty="0"/>
              <a:t>Schermo</a:t>
            </a:r>
          </a:p>
        </p:txBody>
      </p:sp>
      <p:sp>
        <p:nvSpPr>
          <p:cNvPr id="57" name="Rectangle 9"/>
          <p:cNvSpPr/>
          <p:nvPr/>
        </p:nvSpPr>
        <p:spPr>
          <a:xfrm>
            <a:off x="3587205" y="4260370"/>
            <a:ext cx="2094657" cy="276999"/>
          </a:xfrm>
          <a:prstGeom prst="rect">
            <a:avLst/>
          </a:prstGeom>
        </p:spPr>
        <p:txBody>
          <a:bodyPr wrap="square">
            <a:spAutoFit/>
          </a:bodyPr>
          <a:lstStyle/>
          <a:p>
            <a:pPr algn="ctr"/>
            <a:r>
              <a:rPr lang="it-IT" sz="1200" dirty="0"/>
              <a:t>Grafico della Probabilità</a:t>
            </a:r>
          </a:p>
        </p:txBody>
      </p:sp>
      <p:sp>
        <p:nvSpPr>
          <p:cNvPr id="25" name="Rettangolo con singolo angolo arrotondato 24"/>
          <p:cNvSpPr/>
          <p:nvPr/>
        </p:nvSpPr>
        <p:spPr>
          <a:xfrm>
            <a:off x="3419872" y="1349062"/>
            <a:ext cx="144016" cy="2808311"/>
          </a:xfrm>
          <a:prstGeom prst="round1Rect">
            <a:avLst/>
          </a:prstGeom>
          <a:pattFill prst="pct6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2"/>
          <p:cNvGrpSpPr/>
          <p:nvPr/>
        </p:nvGrpSpPr>
        <p:grpSpPr>
          <a:xfrm>
            <a:off x="3735160" y="1478552"/>
            <a:ext cx="1772944" cy="2654386"/>
            <a:chOff x="4209105" y="915566"/>
            <a:chExt cx="1772944" cy="2736303"/>
          </a:xfrm>
        </p:grpSpPr>
        <p:grpSp>
          <p:nvGrpSpPr>
            <p:cNvPr id="58" name="Gruppo 57"/>
            <p:cNvGrpSpPr/>
            <p:nvPr/>
          </p:nvGrpSpPr>
          <p:grpSpPr>
            <a:xfrm>
              <a:off x="4209105" y="915566"/>
              <a:ext cx="1587031" cy="2736303"/>
              <a:chOff x="3777057" y="915566"/>
              <a:chExt cx="1587031" cy="2736303"/>
            </a:xfrm>
          </p:grpSpPr>
          <p:cxnSp>
            <p:nvCxnSpPr>
              <p:cNvPr id="30" name="Connettore 1 29"/>
              <p:cNvCxnSpPr/>
              <p:nvPr/>
            </p:nvCxnSpPr>
            <p:spPr>
              <a:xfrm flipH="1">
                <a:off x="3777057" y="915566"/>
                <a:ext cx="2855" cy="2736303"/>
              </a:xfrm>
              <a:prstGeom prst="line">
                <a:avLst/>
              </a:prstGeom>
              <a:ln w="2286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ttore 1 55"/>
              <p:cNvCxnSpPr/>
              <p:nvPr/>
            </p:nvCxnSpPr>
            <p:spPr>
              <a:xfrm flipH="1">
                <a:off x="3777057" y="2172692"/>
                <a:ext cx="1587031" cy="0"/>
              </a:xfrm>
              <a:prstGeom prst="line">
                <a:avLst/>
              </a:prstGeom>
              <a:ln w="2286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55" name="Rectangle 9"/>
            <p:cNvSpPr/>
            <p:nvPr/>
          </p:nvSpPr>
          <p:spPr>
            <a:xfrm>
              <a:off x="5577962" y="1863438"/>
              <a:ext cx="404087" cy="317275"/>
            </a:xfrm>
            <a:prstGeom prst="rect">
              <a:avLst/>
            </a:prstGeom>
          </p:spPr>
          <p:txBody>
            <a:bodyPr wrap="square">
              <a:spAutoFit/>
            </a:bodyPr>
            <a:lstStyle/>
            <a:p>
              <a:pPr algn="ctr"/>
              <a:r>
                <a:rPr lang="it-IT" sz="1400" dirty="0"/>
                <a:t>P</a:t>
              </a:r>
            </a:p>
          </p:txBody>
        </p:sp>
      </p:grpSp>
      <p:grpSp>
        <p:nvGrpSpPr>
          <p:cNvPr id="29" name="Gruppo 28"/>
          <p:cNvGrpSpPr/>
          <p:nvPr/>
        </p:nvGrpSpPr>
        <p:grpSpPr>
          <a:xfrm>
            <a:off x="3779912" y="1126972"/>
            <a:ext cx="4968551" cy="2524897"/>
            <a:chOff x="3860179" y="1126972"/>
            <a:chExt cx="4968551" cy="2524897"/>
          </a:xfrm>
        </p:grpSpPr>
        <p:sp>
          <p:nvSpPr>
            <p:cNvPr id="4" name="CasellaDiTesto 3"/>
            <p:cNvSpPr txBox="1"/>
            <p:nvPr/>
          </p:nvSpPr>
          <p:spPr>
            <a:xfrm>
              <a:off x="5508103" y="1126972"/>
              <a:ext cx="3320627" cy="584775"/>
            </a:xfrm>
            <a:prstGeom prst="rect">
              <a:avLst/>
            </a:prstGeom>
            <a:noFill/>
          </p:spPr>
          <p:txBody>
            <a:bodyPr wrap="square" rtlCol="0">
              <a:spAutoFit/>
            </a:bodyPr>
            <a:lstStyle/>
            <a:p>
              <a:pPr marL="342900" indent="-342900">
                <a:buAutoNum type="arabicPeriod"/>
              </a:pPr>
              <a:r>
                <a:rPr lang="it-IT" sz="1600" dirty="0">
                  <a:solidFill>
                    <a:srgbClr val="FF0000"/>
                  </a:solidFill>
                </a:rPr>
                <a:t>Aperta solo la fenditura 1:  </a:t>
              </a:r>
              <a:r>
                <a:rPr lang="it-IT" sz="1600" b="1" dirty="0">
                  <a:solidFill>
                    <a:srgbClr val="FF0000"/>
                  </a:solidFill>
                </a:rPr>
                <a:t>P1</a:t>
              </a:r>
              <a:r>
                <a:rPr lang="it-IT" sz="1600" dirty="0">
                  <a:solidFill>
                    <a:srgbClr val="FF0000"/>
                  </a:solidFill>
                </a:rPr>
                <a:t> – (li fotografo)</a:t>
              </a:r>
            </a:p>
          </p:txBody>
        </p:sp>
        <p:sp>
          <p:nvSpPr>
            <p:cNvPr id="60" name="Figura a mano libera 59"/>
            <p:cNvSpPr/>
            <p:nvPr/>
          </p:nvSpPr>
          <p:spPr>
            <a:xfrm rot="5400000">
              <a:off x="2954137" y="2043228"/>
              <a:ext cx="2514683"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 name="Gruppo 30"/>
          <p:cNvGrpSpPr/>
          <p:nvPr/>
        </p:nvGrpSpPr>
        <p:grpSpPr>
          <a:xfrm>
            <a:off x="3743763" y="1644612"/>
            <a:ext cx="5076709" cy="2624723"/>
            <a:chOff x="3860179" y="1635647"/>
            <a:chExt cx="5076709" cy="2624723"/>
          </a:xfrm>
        </p:grpSpPr>
        <p:sp>
          <p:nvSpPr>
            <p:cNvPr id="80" name="Figura a mano libera 79"/>
            <p:cNvSpPr/>
            <p:nvPr/>
          </p:nvSpPr>
          <p:spPr>
            <a:xfrm rot="5400000">
              <a:off x="2899117" y="2596709"/>
              <a:ext cx="2624723" cy="702600"/>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CasellaDiTesto 91"/>
            <p:cNvSpPr txBox="1"/>
            <p:nvPr/>
          </p:nvSpPr>
          <p:spPr>
            <a:xfrm>
              <a:off x="5508104" y="1707654"/>
              <a:ext cx="3428784" cy="584775"/>
            </a:xfrm>
            <a:prstGeom prst="rect">
              <a:avLst/>
            </a:prstGeom>
            <a:noFill/>
          </p:spPr>
          <p:txBody>
            <a:bodyPr wrap="square" rtlCol="0">
              <a:spAutoFit/>
            </a:bodyPr>
            <a:lstStyle/>
            <a:p>
              <a:pPr marL="342900" indent="-342900">
                <a:buFont typeface="+mj-lt"/>
                <a:buAutoNum type="arabicPeriod" startAt="2"/>
              </a:pPr>
              <a:r>
                <a:rPr lang="it-IT" sz="1600" dirty="0">
                  <a:solidFill>
                    <a:srgbClr val="0000FF"/>
                  </a:solidFill>
                </a:rPr>
                <a:t>Aperta solo la fenditura 2: </a:t>
              </a:r>
              <a:r>
                <a:rPr lang="it-IT" sz="1600" b="1" dirty="0">
                  <a:solidFill>
                    <a:srgbClr val="0000FF"/>
                  </a:solidFill>
                </a:rPr>
                <a:t>P2 </a:t>
              </a:r>
              <a:r>
                <a:rPr lang="it-IT" sz="1600" dirty="0">
                  <a:solidFill>
                    <a:srgbClr val="0000FF"/>
                  </a:solidFill>
                </a:rPr>
                <a:t>(foto)</a:t>
              </a:r>
            </a:p>
          </p:txBody>
        </p:sp>
      </p:grpSp>
      <p:sp>
        <p:nvSpPr>
          <p:cNvPr id="111" name="Ovale 110"/>
          <p:cNvSpPr/>
          <p:nvPr/>
        </p:nvSpPr>
        <p:spPr>
          <a:xfrm>
            <a:off x="1853704" y="273377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Ovale 113"/>
          <p:cNvSpPr/>
          <p:nvPr/>
        </p:nvSpPr>
        <p:spPr>
          <a:xfrm>
            <a:off x="1986871" y="2497129"/>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Ovale 115"/>
          <p:cNvSpPr/>
          <p:nvPr/>
        </p:nvSpPr>
        <p:spPr>
          <a:xfrm>
            <a:off x="2092914" y="2230525"/>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8" name="Ovale 117"/>
          <p:cNvSpPr/>
          <p:nvPr/>
        </p:nvSpPr>
        <p:spPr>
          <a:xfrm>
            <a:off x="2038914" y="3221532"/>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0" name="Ovale 119"/>
          <p:cNvSpPr/>
          <p:nvPr/>
        </p:nvSpPr>
        <p:spPr>
          <a:xfrm>
            <a:off x="1997720" y="300524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 name="Ovale 122"/>
          <p:cNvSpPr/>
          <p:nvPr/>
        </p:nvSpPr>
        <p:spPr>
          <a:xfrm>
            <a:off x="1709688" y="2931790"/>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p:cNvGrpSpPr/>
          <p:nvPr/>
        </p:nvGrpSpPr>
        <p:grpSpPr>
          <a:xfrm>
            <a:off x="-49760" y="1929523"/>
            <a:ext cx="2371504" cy="1200283"/>
            <a:chOff x="-49760" y="1929523"/>
            <a:chExt cx="2371504" cy="1200283"/>
          </a:xfrm>
        </p:grpSpPr>
        <p:sp>
          <p:nvSpPr>
            <p:cNvPr id="13" name="Rectangle 9"/>
            <p:cNvSpPr/>
            <p:nvPr/>
          </p:nvSpPr>
          <p:spPr>
            <a:xfrm>
              <a:off x="-49760" y="1929523"/>
              <a:ext cx="1093368" cy="523220"/>
            </a:xfrm>
            <a:prstGeom prst="rect">
              <a:avLst/>
            </a:prstGeom>
          </p:spPr>
          <p:txBody>
            <a:bodyPr wrap="square">
              <a:spAutoFit/>
            </a:bodyPr>
            <a:lstStyle/>
            <a:p>
              <a:r>
                <a:rPr lang="it-IT" sz="1400" dirty="0"/>
                <a:t>Sorgente di elettroni</a:t>
              </a:r>
            </a:p>
          </p:txBody>
        </p:sp>
        <p:pic>
          <p:nvPicPr>
            <p:cNvPr id="75" name="Picture 3" descr="C:\Users\cc\AppData\Local\Microsoft\Windows\Temporary Internet Files\Content.IE5\RUM7AXTG\MC900230682[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5618" y="2614758"/>
              <a:ext cx="659512" cy="3247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o 9"/>
            <p:cNvGrpSpPr/>
            <p:nvPr/>
          </p:nvGrpSpPr>
          <p:grpSpPr>
            <a:xfrm>
              <a:off x="915257" y="2360424"/>
              <a:ext cx="1406487" cy="769382"/>
              <a:chOff x="915257" y="2360424"/>
              <a:chExt cx="1406487" cy="769382"/>
            </a:xfrm>
          </p:grpSpPr>
          <p:sp>
            <p:nvSpPr>
              <p:cNvPr id="104" name="Ovale 103"/>
              <p:cNvSpPr/>
              <p:nvPr/>
            </p:nvSpPr>
            <p:spPr>
              <a:xfrm>
                <a:off x="1043608" y="266176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e 104"/>
              <p:cNvSpPr/>
              <p:nvPr/>
            </p:nvSpPr>
            <p:spPr>
              <a:xfrm>
                <a:off x="1786492" y="236042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Ovale 105"/>
              <p:cNvSpPr/>
              <p:nvPr/>
            </p:nvSpPr>
            <p:spPr>
              <a:xfrm>
                <a:off x="915257" y="2787827"/>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8" name="Ovale 107"/>
              <p:cNvSpPr/>
              <p:nvPr/>
            </p:nvSpPr>
            <p:spPr>
              <a:xfrm>
                <a:off x="1565672" y="2517750"/>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Ovale 108"/>
              <p:cNvSpPr/>
              <p:nvPr/>
            </p:nvSpPr>
            <p:spPr>
              <a:xfrm>
                <a:off x="1547664" y="2706539"/>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0" name="Ovale 109"/>
              <p:cNvSpPr/>
              <p:nvPr/>
            </p:nvSpPr>
            <p:spPr>
              <a:xfrm>
                <a:off x="1286632" y="260474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Ovale 112"/>
              <p:cNvSpPr/>
              <p:nvPr/>
            </p:nvSpPr>
            <p:spPr>
              <a:xfrm>
                <a:off x="1403648" y="278777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Ovale 114"/>
              <p:cNvSpPr/>
              <p:nvPr/>
            </p:nvSpPr>
            <p:spPr>
              <a:xfrm>
                <a:off x="2187788" y="2640763"/>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 name="Ovale 121"/>
              <p:cNvSpPr/>
              <p:nvPr/>
            </p:nvSpPr>
            <p:spPr>
              <a:xfrm>
                <a:off x="1220057" y="2931790"/>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4" name="Ovale 123"/>
              <p:cNvSpPr/>
              <p:nvPr/>
            </p:nvSpPr>
            <p:spPr>
              <a:xfrm>
                <a:off x="1524857" y="307580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 name="Ovale 127"/>
              <p:cNvSpPr/>
              <p:nvPr/>
            </p:nvSpPr>
            <p:spPr>
              <a:xfrm>
                <a:off x="2267744" y="3003798"/>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 name="Ovale 128"/>
              <p:cNvSpPr/>
              <p:nvPr/>
            </p:nvSpPr>
            <p:spPr>
              <a:xfrm>
                <a:off x="2267744" y="2373734"/>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67" name="CasellaDiTesto 66"/>
          <p:cNvSpPr txBox="1"/>
          <p:nvPr/>
        </p:nvSpPr>
        <p:spPr>
          <a:xfrm>
            <a:off x="53492" y="564232"/>
            <a:ext cx="7218808" cy="584775"/>
          </a:xfrm>
          <a:prstGeom prst="rect">
            <a:avLst/>
          </a:prstGeom>
          <a:noFill/>
        </p:spPr>
        <p:txBody>
          <a:bodyPr wrap="square" rtlCol="0">
            <a:spAutoFit/>
          </a:bodyPr>
          <a:lstStyle/>
          <a:p>
            <a:r>
              <a:rPr lang="it-IT" sz="1600" dirty="0"/>
              <a:t>Mettiamo una lampadina vicino alle fenditure:  se passa un elettrone viene illuminato, io faccio la fotografia e vedo da dove è passato.</a:t>
            </a:r>
          </a:p>
        </p:txBody>
      </p:sp>
      <p:cxnSp>
        <p:nvCxnSpPr>
          <p:cNvPr id="19" name="Connettore 1 18"/>
          <p:cNvCxnSpPr/>
          <p:nvPr/>
        </p:nvCxnSpPr>
        <p:spPr>
          <a:xfrm flipV="1">
            <a:off x="2526112" y="2493220"/>
            <a:ext cx="39471" cy="121703"/>
          </a:xfrm>
          <a:prstGeom prst="line">
            <a:avLst/>
          </a:prstGeom>
          <a:ln>
            <a:solidFill>
              <a:srgbClr val="3346F7"/>
            </a:solidFill>
            <a:prstDash val="sysDash"/>
          </a:ln>
        </p:spPr>
        <p:style>
          <a:lnRef idx="1">
            <a:schemeClr val="accent1"/>
          </a:lnRef>
          <a:fillRef idx="0">
            <a:schemeClr val="accent1"/>
          </a:fillRef>
          <a:effectRef idx="0">
            <a:schemeClr val="accent1"/>
          </a:effectRef>
          <a:fontRef idx="minor">
            <a:schemeClr val="tx1"/>
          </a:fontRef>
        </p:style>
      </p:cxnSp>
      <p:grpSp>
        <p:nvGrpSpPr>
          <p:cNvPr id="85" name="Gruppo 84"/>
          <p:cNvGrpSpPr/>
          <p:nvPr/>
        </p:nvGrpSpPr>
        <p:grpSpPr>
          <a:xfrm>
            <a:off x="3779912" y="1185381"/>
            <a:ext cx="5256584" cy="2977516"/>
            <a:chOff x="4211960" y="627534"/>
            <a:chExt cx="5256584" cy="2977516"/>
          </a:xfrm>
        </p:grpSpPr>
        <p:sp>
          <p:nvSpPr>
            <p:cNvPr id="86" name="Figura a mano libera 85"/>
            <p:cNvSpPr/>
            <p:nvPr/>
          </p:nvSpPr>
          <p:spPr>
            <a:xfrm rot="5400000">
              <a:off x="3245874" y="1593620"/>
              <a:ext cx="2952325" cy="1020153"/>
            </a:xfrm>
            <a:custGeom>
              <a:avLst/>
              <a:gdLst>
                <a:gd name="connsiteX0" fmla="*/ 0 w 1239140"/>
                <a:gd name="connsiteY0" fmla="*/ 222190 h 231716"/>
                <a:gd name="connsiteX1" fmla="*/ 256374 w 1239140"/>
                <a:gd name="connsiteY1" fmla="*/ 196553 h 231716"/>
                <a:gd name="connsiteX2" fmla="*/ 666572 w 1239140"/>
                <a:gd name="connsiteY2" fmla="*/ 0 h 231716"/>
                <a:gd name="connsiteX3" fmla="*/ 1034041 w 1239140"/>
                <a:gd name="connsiteY3" fmla="*/ 196553 h 231716"/>
                <a:gd name="connsiteX4" fmla="*/ 1239140 w 1239140"/>
                <a:gd name="connsiteY4" fmla="*/ 230736 h 231716"/>
                <a:gd name="connsiteX0" fmla="*/ 0 w 1239140"/>
                <a:gd name="connsiteY0" fmla="*/ 222285 h 231811"/>
                <a:gd name="connsiteX1" fmla="*/ 248286 w 1239140"/>
                <a:gd name="connsiteY1" fmla="*/ 171235 h 231811"/>
                <a:gd name="connsiteX2" fmla="*/ 666572 w 1239140"/>
                <a:gd name="connsiteY2" fmla="*/ 95 h 231811"/>
                <a:gd name="connsiteX3" fmla="*/ 1034041 w 1239140"/>
                <a:gd name="connsiteY3" fmla="*/ 196648 h 231811"/>
                <a:gd name="connsiteX4" fmla="*/ 1239140 w 1239140"/>
                <a:gd name="connsiteY4" fmla="*/ 230831 h 231811"/>
                <a:gd name="connsiteX0" fmla="*/ 0 w 1239140"/>
                <a:gd name="connsiteY0" fmla="*/ 222190 h 230871"/>
                <a:gd name="connsiteX1" fmla="*/ 248286 w 1239140"/>
                <a:gd name="connsiteY1" fmla="*/ 171140 h 230871"/>
                <a:gd name="connsiteX2" fmla="*/ 666572 w 1239140"/>
                <a:gd name="connsiteY2" fmla="*/ 0 h 230871"/>
                <a:gd name="connsiteX3" fmla="*/ 1058304 w 1239140"/>
                <a:gd name="connsiteY3" fmla="*/ 171139 h 230871"/>
                <a:gd name="connsiteX4" fmla="*/ 1239140 w 1239140"/>
                <a:gd name="connsiteY4" fmla="*/ 230736 h 230871"/>
                <a:gd name="connsiteX0" fmla="*/ 0 w 1239140"/>
                <a:gd name="connsiteY0" fmla="*/ 222200 h 230849"/>
                <a:gd name="connsiteX1" fmla="*/ 248286 w 1239140"/>
                <a:gd name="connsiteY1" fmla="*/ 171150 h 230849"/>
                <a:gd name="connsiteX2" fmla="*/ 666572 w 1239140"/>
                <a:gd name="connsiteY2" fmla="*/ 10 h 230849"/>
                <a:gd name="connsiteX3" fmla="*/ 1075199 w 1239140"/>
                <a:gd name="connsiteY3" fmla="*/ 163186 h 230849"/>
                <a:gd name="connsiteX4" fmla="*/ 1239140 w 1239140"/>
                <a:gd name="connsiteY4" fmla="*/ 230746 h 230849"/>
                <a:gd name="connsiteX0" fmla="*/ 0 w 1239140"/>
                <a:gd name="connsiteY0" fmla="*/ 222209 h 230858"/>
                <a:gd name="connsiteX1" fmla="*/ 252509 w 1239140"/>
                <a:gd name="connsiteY1" fmla="*/ 152579 h 230858"/>
                <a:gd name="connsiteX2" fmla="*/ 666572 w 1239140"/>
                <a:gd name="connsiteY2" fmla="*/ 19 h 230858"/>
                <a:gd name="connsiteX3" fmla="*/ 1075199 w 1239140"/>
                <a:gd name="connsiteY3" fmla="*/ 163195 h 230858"/>
                <a:gd name="connsiteX4" fmla="*/ 1239140 w 1239140"/>
                <a:gd name="connsiteY4" fmla="*/ 230755 h 230858"/>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8705"/>
                <a:gd name="connsiteY0" fmla="*/ 222209 h 238804"/>
                <a:gd name="connsiteX1" fmla="*/ 252509 w 1268705"/>
                <a:gd name="connsiteY1" fmla="*/ 152579 h 238804"/>
                <a:gd name="connsiteX2" fmla="*/ 666572 w 1268705"/>
                <a:gd name="connsiteY2" fmla="*/ 19 h 238804"/>
                <a:gd name="connsiteX3" fmla="*/ 1075199 w 1268705"/>
                <a:gd name="connsiteY3" fmla="*/ 163195 h 238804"/>
                <a:gd name="connsiteX4" fmla="*/ 1268705 w 1268705"/>
                <a:gd name="connsiteY4" fmla="*/ 238718 h 238804"/>
                <a:gd name="connsiteX0" fmla="*/ 0 w 1264481"/>
                <a:gd name="connsiteY0" fmla="*/ 222209 h 233505"/>
                <a:gd name="connsiteX1" fmla="*/ 252509 w 1264481"/>
                <a:gd name="connsiteY1" fmla="*/ 152579 h 233505"/>
                <a:gd name="connsiteX2" fmla="*/ 666572 w 1264481"/>
                <a:gd name="connsiteY2" fmla="*/ 19 h 233505"/>
                <a:gd name="connsiteX3" fmla="*/ 1075199 w 1264481"/>
                <a:gd name="connsiteY3" fmla="*/ 163195 h 233505"/>
                <a:gd name="connsiteX4" fmla="*/ 1264481 w 1264481"/>
                <a:gd name="connsiteY4" fmla="*/ 233409 h 23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481" h="233505">
                  <a:moveTo>
                    <a:pt x="0" y="222209"/>
                  </a:moveTo>
                  <a:cubicBezTo>
                    <a:pt x="72639" y="227906"/>
                    <a:pt x="141414" y="189611"/>
                    <a:pt x="252509" y="152579"/>
                  </a:cubicBezTo>
                  <a:cubicBezTo>
                    <a:pt x="363604" y="115547"/>
                    <a:pt x="529457" y="-1750"/>
                    <a:pt x="666572" y="19"/>
                  </a:cubicBezTo>
                  <a:cubicBezTo>
                    <a:pt x="803687" y="1788"/>
                    <a:pt x="975548" y="124297"/>
                    <a:pt x="1075199" y="163195"/>
                  </a:cubicBezTo>
                  <a:cubicBezTo>
                    <a:pt x="1174850" y="202093"/>
                    <a:pt x="1209645" y="235545"/>
                    <a:pt x="1264481" y="2334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CasellaDiTesto 86"/>
            <p:cNvSpPr txBox="1"/>
            <p:nvPr/>
          </p:nvSpPr>
          <p:spPr>
            <a:xfrm>
              <a:off x="5868144" y="1789168"/>
              <a:ext cx="3600400" cy="1815882"/>
            </a:xfrm>
            <a:prstGeom prst="rect">
              <a:avLst/>
            </a:prstGeom>
            <a:noFill/>
          </p:spPr>
          <p:txBody>
            <a:bodyPr wrap="square" rtlCol="0">
              <a:spAutoFit/>
            </a:bodyPr>
            <a:lstStyle/>
            <a:p>
              <a:pPr marL="285750" indent="-285750">
                <a:buFontTx/>
                <a:buChar char="-"/>
              </a:pPr>
              <a:r>
                <a:rPr lang="it-IT" sz="1600" dirty="0"/>
                <a:t>Aperte tutte e due: </a:t>
              </a:r>
              <a:r>
                <a:rPr lang="it-IT" sz="1600" b="1" dirty="0"/>
                <a:t>P (foto)</a:t>
              </a:r>
            </a:p>
            <a:p>
              <a:r>
                <a:rPr lang="it-IT" sz="1600" b="1" dirty="0">
                  <a:solidFill>
                    <a:srgbClr val="FF0000"/>
                  </a:solidFill>
                </a:rPr>
                <a:t>   L’interferenza è sparita!</a:t>
              </a:r>
            </a:p>
            <a:p>
              <a:r>
                <a:rPr lang="it-IT" sz="1600" dirty="0"/>
                <a:t>Ora so bene da dove passa ogni singolo elettrone, o passa da una fenditura, o passa dall’altra, ma non ho più interferenza.</a:t>
              </a:r>
            </a:p>
            <a:p>
              <a:r>
                <a:rPr lang="it-IT" sz="1600" b="1" dirty="0">
                  <a:solidFill>
                    <a:srgbClr val="FF0000"/>
                  </a:solidFill>
                </a:rPr>
                <a:t>               PERCHE’?</a:t>
              </a:r>
            </a:p>
          </p:txBody>
        </p:sp>
      </p:grpSp>
      <p:grpSp>
        <p:nvGrpSpPr>
          <p:cNvPr id="48" name="Gruppo 47"/>
          <p:cNvGrpSpPr/>
          <p:nvPr/>
        </p:nvGrpSpPr>
        <p:grpSpPr>
          <a:xfrm>
            <a:off x="2051720" y="1421070"/>
            <a:ext cx="605270" cy="2520280"/>
            <a:chOff x="2051720" y="1421070"/>
            <a:chExt cx="605270" cy="2520280"/>
          </a:xfrm>
        </p:grpSpPr>
        <p:grpSp>
          <p:nvGrpSpPr>
            <p:cNvPr id="17" name="Gruppo 16"/>
            <p:cNvGrpSpPr/>
            <p:nvPr/>
          </p:nvGrpSpPr>
          <p:grpSpPr>
            <a:xfrm>
              <a:off x="2051720" y="1421070"/>
              <a:ext cx="558056" cy="2520280"/>
              <a:chOff x="2051720" y="1421070"/>
              <a:chExt cx="558056" cy="2520280"/>
            </a:xfrm>
          </p:grpSpPr>
          <p:grpSp>
            <p:nvGrpSpPr>
              <p:cNvPr id="38" name="Gruppo 37"/>
              <p:cNvGrpSpPr/>
              <p:nvPr/>
            </p:nvGrpSpPr>
            <p:grpSpPr>
              <a:xfrm>
                <a:off x="2051720" y="1421070"/>
                <a:ext cx="352104" cy="2520280"/>
                <a:chOff x="2051720" y="915566"/>
                <a:chExt cx="352104" cy="2520280"/>
              </a:xfrm>
            </p:grpSpPr>
            <p:grpSp>
              <p:nvGrpSpPr>
                <p:cNvPr id="26" name="Gruppo 25"/>
                <p:cNvGrpSpPr/>
                <p:nvPr/>
              </p:nvGrpSpPr>
              <p:grpSpPr>
                <a:xfrm>
                  <a:off x="2347127" y="915566"/>
                  <a:ext cx="56697" cy="2520280"/>
                  <a:chOff x="2347127" y="915566"/>
                  <a:chExt cx="56697" cy="2520280"/>
                </a:xfrm>
              </p:grpSpPr>
              <p:sp>
                <p:nvSpPr>
                  <p:cNvPr id="20" name="Rettangolo con singolo angolo arrotondato 19"/>
                  <p:cNvSpPr/>
                  <p:nvPr/>
                </p:nvSpPr>
                <p:spPr>
                  <a:xfrm>
                    <a:off x="2347358" y="915566"/>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singolo angolo arrotondato 22"/>
                  <p:cNvSpPr/>
                  <p:nvPr/>
                </p:nvSpPr>
                <p:spPr>
                  <a:xfrm>
                    <a:off x="2349824" y="1952716"/>
                    <a:ext cx="54000" cy="446518"/>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singolo angolo arrotondato 23"/>
                  <p:cNvSpPr/>
                  <p:nvPr/>
                </p:nvSpPr>
                <p:spPr>
                  <a:xfrm>
                    <a:off x="2347127" y="2499742"/>
                    <a:ext cx="54000" cy="936104"/>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p:cNvSpPr txBox="1"/>
                <p:nvPr/>
              </p:nvSpPr>
              <p:spPr>
                <a:xfrm>
                  <a:off x="2051720" y="1480890"/>
                  <a:ext cx="329550" cy="369332"/>
                </a:xfrm>
                <a:prstGeom prst="rect">
                  <a:avLst/>
                </a:prstGeom>
                <a:noFill/>
              </p:spPr>
              <p:txBody>
                <a:bodyPr wrap="square" rtlCol="0">
                  <a:spAutoFit/>
                </a:bodyPr>
                <a:lstStyle/>
                <a:p>
                  <a:r>
                    <a:rPr lang="it-IT" b="1" dirty="0">
                      <a:solidFill>
                        <a:srgbClr val="FF0000"/>
                      </a:solidFill>
                    </a:rPr>
                    <a:t>1</a:t>
                  </a:r>
                </a:p>
              </p:txBody>
            </p:sp>
            <p:sp>
              <p:nvSpPr>
                <p:cNvPr id="36" name="CasellaDiTesto 35"/>
                <p:cNvSpPr txBox="1"/>
                <p:nvPr/>
              </p:nvSpPr>
              <p:spPr>
                <a:xfrm>
                  <a:off x="2051720" y="2498294"/>
                  <a:ext cx="329550" cy="369332"/>
                </a:xfrm>
                <a:prstGeom prst="rect">
                  <a:avLst/>
                </a:prstGeom>
                <a:noFill/>
              </p:spPr>
              <p:txBody>
                <a:bodyPr wrap="square" rtlCol="0">
                  <a:spAutoFit/>
                </a:bodyPr>
                <a:lstStyle/>
                <a:p>
                  <a:r>
                    <a:rPr lang="it-IT" b="1" dirty="0">
                      <a:solidFill>
                        <a:srgbClr val="0000FF"/>
                      </a:solidFill>
                    </a:rPr>
                    <a:t>2</a:t>
                  </a:r>
                </a:p>
              </p:txBody>
            </p:sp>
          </p:grpSp>
          <p:sp>
            <p:nvSpPr>
              <p:cNvPr id="72" name="Ovale 71"/>
              <p:cNvSpPr/>
              <p:nvPr/>
            </p:nvSpPr>
            <p:spPr>
              <a:xfrm>
                <a:off x="2555776" y="238272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Picture 4" descr="C:\Users\cc\AppData\Local\Microsoft\Windows\Temporary Internet Files\Content.IE5\Y2T4E5WA\MC900371024[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380193" y="2576431"/>
                <a:ext cx="179542" cy="17018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Esplosione 1 46"/>
            <p:cNvSpPr/>
            <p:nvPr/>
          </p:nvSpPr>
          <p:spPr>
            <a:xfrm>
              <a:off x="2512974" y="2352541"/>
              <a:ext cx="144016" cy="125273"/>
            </a:xfrm>
            <a:prstGeom prst="irregularSeal1">
              <a:avLst/>
            </a:prstGeom>
            <a:no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7838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1000"/>
                                        <p:tgtEl>
                                          <p:spTgt spid="85"/>
                                        </p:tgtEl>
                                      </p:cBhvr>
                                    </p:animEffect>
                                    <p:anim calcmode="lin" valueType="num">
                                      <p:cBhvr>
                                        <p:cTn id="22" dur="1000" fill="hold"/>
                                        <p:tgtEl>
                                          <p:spTgt spid="85"/>
                                        </p:tgtEl>
                                        <p:attrNameLst>
                                          <p:attrName>ppt_x</p:attrName>
                                        </p:attrNameLst>
                                      </p:cBhvr>
                                      <p:tavLst>
                                        <p:tav tm="0">
                                          <p:val>
                                            <p:strVal val="#ppt_x"/>
                                          </p:val>
                                        </p:tav>
                                        <p:tav tm="100000">
                                          <p:val>
                                            <p:strVal val="#ppt_x"/>
                                          </p:val>
                                        </p:tav>
                                      </p:tavLst>
                                    </p:anim>
                                    <p:anim calcmode="lin" valueType="num">
                                      <p:cBhvr>
                                        <p:cTn id="23"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6156176" cy="410592"/>
          </a:xfrm>
        </p:spPr>
        <p:txBody>
          <a:bodyPr>
            <a:noAutofit/>
          </a:bodyPr>
          <a:lstStyle/>
          <a:p>
            <a:pPr algn="l"/>
            <a:r>
              <a:rPr lang="it-IT" sz="2000" b="1" dirty="0">
                <a:ea typeface="Gungsuh" pitchFamily="18" charset="-127"/>
              </a:rPr>
              <a:t>Guardiamo gli elettroni - II</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17</a:t>
            </a:fld>
            <a:endParaRPr lang="it-IT" sz="1000" dirty="0">
              <a:solidFill>
                <a:schemeClr val="tx1"/>
              </a:solidFill>
            </a:endParaRPr>
          </a:p>
        </p:txBody>
      </p:sp>
      <p:sp>
        <p:nvSpPr>
          <p:cNvPr id="8" name="Segnaposto piè di pagina 7"/>
          <p:cNvSpPr>
            <a:spLocks noGrp="1"/>
          </p:cNvSpPr>
          <p:nvPr>
            <p:ph type="ftr" sz="quarter" idx="11"/>
          </p:nvPr>
        </p:nvSpPr>
        <p:spPr>
          <a:xfrm>
            <a:off x="-31716" y="4863526"/>
            <a:ext cx="3744416" cy="273844"/>
          </a:xfrm>
        </p:spPr>
        <p:txBody>
          <a:bodyPr/>
          <a:lstStyle/>
          <a:p>
            <a:pPr algn="l"/>
            <a:r>
              <a:rPr lang="it-IT" sz="800" dirty="0">
                <a:solidFill>
                  <a:schemeClr val="tx1"/>
                </a:solidFill>
              </a:rPr>
              <a:t>Relatività &amp; Meccanica Quantistica - Carlo Cosmelli</a:t>
            </a: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3480" y="1"/>
            <a:ext cx="853004" cy="483517"/>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9"/>
          <p:cNvSpPr/>
          <p:nvPr/>
        </p:nvSpPr>
        <p:spPr>
          <a:xfrm>
            <a:off x="18764" y="507401"/>
            <a:ext cx="8009620" cy="1323439"/>
          </a:xfrm>
          <a:prstGeom prst="rect">
            <a:avLst/>
          </a:prstGeom>
        </p:spPr>
        <p:txBody>
          <a:bodyPr wrap="square">
            <a:spAutoFit/>
          </a:bodyPr>
          <a:lstStyle/>
          <a:p>
            <a:r>
              <a:rPr lang="it-IT" sz="1600" dirty="0"/>
              <a:t>Ma certo che non vedo l’interferenza: se illumino l’elettrone gli mando fotoni con una certa energia E=hf, questi fotoni colpiscono l’elettrone, lo «disturbano» , lo spostano…in ogni caso modificano il suo cammino e  le relazioni di fase che caratterizzano l’interferenza non sono più valide…e vedo solo la somma delle probabilità… (è la versione a disturbo del Principio di Indeterminazione)</a:t>
            </a:r>
          </a:p>
        </p:txBody>
      </p:sp>
      <p:sp>
        <p:nvSpPr>
          <p:cNvPr id="62" name="Rectangle 9"/>
          <p:cNvSpPr/>
          <p:nvPr/>
        </p:nvSpPr>
        <p:spPr>
          <a:xfrm>
            <a:off x="145482" y="1992021"/>
            <a:ext cx="5362622" cy="1354217"/>
          </a:xfrm>
          <a:prstGeom prst="rect">
            <a:avLst/>
          </a:prstGeom>
        </p:spPr>
        <p:txBody>
          <a:bodyPr wrap="square">
            <a:spAutoFit/>
          </a:bodyPr>
          <a:lstStyle/>
          <a:p>
            <a:r>
              <a:rPr lang="it-IT" sz="1600" dirty="0"/>
              <a:t>Ma allora posso fare una cosa: diminuire l’energia del fotone, cioè diminuire la sua frequenza, passo da E=</a:t>
            </a:r>
            <a:r>
              <a:rPr lang="it-IT" sz="1600" dirty="0" err="1"/>
              <a:t>h</a:t>
            </a:r>
            <a:r>
              <a:rPr lang="it-IT" sz="1600" b="1" dirty="0" err="1">
                <a:solidFill>
                  <a:srgbClr val="3346F7"/>
                </a:solidFill>
              </a:rPr>
              <a:t>f</a:t>
            </a:r>
            <a:r>
              <a:rPr lang="it-IT" sz="1600" b="1" dirty="0">
                <a:solidFill>
                  <a:srgbClr val="3346F7"/>
                </a:solidFill>
              </a:rPr>
              <a:t> </a:t>
            </a:r>
            <a:r>
              <a:rPr lang="it-IT" sz="1600" dirty="0"/>
              <a:t>(blu), a E=</a:t>
            </a:r>
            <a:r>
              <a:rPr lang="it-IT" sz="1600" dirty="0" err="1"/>
              <a:t>h</a:t>
            </a:r>
            <a:r>
              <a:rPr lang="it-IT" sz="1600" b="1" dirty="0" err="1">
                <a:solidFill>
                  <a:srgbClr val="FF0000"/>
                </a:solidFill>
              </a:rPr>
              <a:t>f</a:t>
            </a:r>
            <a:r>
              <a:rPr lang="it-IT" sz="1600" dirty="0"/>
              <a:t> (rossa)...quindi lo disturberò molto poco.  Ottimo, proviamo: vedo l’interferenza?</a:t>
            </a:r>
          </a:p>
          <a:p>
            <a:r>
              <a:rPr lang="it-IT" b="1" dirty="0"/>
              <a:t>                                           Si!  L’interferenza è ritornata:</a:t>
            </a:r>
          </a:p>
        </p:txBody>
      </p:sp>
      <p:grpSp>
        <p:nvGrpSpPr>
          <p:cNvPr id="32" name="Gruppo 31"/>
          <p:cNvGrpSpPr/>
          <p:nvPr/>
        </p:nvGrpSpPr>
        <p:grpSpPr>
          <a:xfrm>
            <a:off x="7956376" y="555526"/>
            <a:ext cx="784239" cy="1929204"/>
            <a:chOff x="331377" y="2230353"/>
            <a:chExt cx="559477" cy="1626374"/>
          </a:xfrm>
        </p:grpSpPr>
        <p:grpSp>
          <p:nvGrpSpPr>
            <p:cNvPr id="5" name="Gruppo 4"/>
            <p:cNvGrpSpPr/>
            <p:nvPr/>
          </p:nvGrpSpPr>
          <p:grpSpPr>
            <a:xfrm>
              <a:off x="331377" y="2230353"/>
              <a:ext cx="533262" cy="1626374"/>
              <a:chOff x="603113" y="1866388"/>
              <a:chExt cx="533262" cy="1626374"/>
            </a:xfrm>
          </p:grpSpPr>
          <p:cxnSp>
            <p:nvCxnSpPr>
              <p:cNvPr id="19" name="Connettore 1 18"/>
              <p:cNvCxnSpPr/>
              <p:nvPr/>
            </p:nvCxnSpPr>
            <p:spPr>
              <a:xfrm flipV="1">
                <a:off x="1001686" y="2500894"/>
                <a:ext cx="35320" cy="121659"/>
              </a:xfrm>
              <a:prstGeom prst="line">
                <a:avLst/>
              </a:prstGeom>
              <a:ln w="6350">
                <a:solidFill>
                  <a:srgbClr val="3346F7"/>
                </a:solidFill>
                <a:prstDash val="solid"/>
              </a:ln>
            </p:spPr>
            <p:style>
              <a:lnRef idx="1">
                <a:schemeClr val="accent1"/>
              </a:lnRef>
              <a:fillRef idx="0">
                <a:schemeClr val="accent1"/>
              </a:fillRef>
              <a:effectRef idx="0">
                <a:schemeClr val="accent1"/>
              </a:effectRef>
              <a:fontRef idx="minor">
                <a:schemeClr val="tx1"/>
              </a:fontRef>
            </p:style>
          </p:cxnSp>
          <p:grpSp>
            <p:nvGrpSpPr>
              <p:cNvPr id="48" name="Gruppo 47"/>
              <p:cNvGrpSpPr/>
              <p:nvPr/>
            </p:nvGrpSpPr>
            <p:grpSpPr>
              <a:xfrm>
                <a:off x="603113" y="1866388"/>
                <a:ext cx="533262" cy="1626374"/>
                <a:chOff x="2123728" y="1867836"/>
                <a:chExt cx="533262" cy="1626374"/>
              </a:xfrm>
            </p:grpSpPr>
            <p:grpSp>
              <p:nvGrpSpPr>
                <p:cNvPr id="17" name="Gruppo 16"/>
                <p:cNvGrpSpPr/>
                <p:nvPr/>
              </p:nvGrpSpPr>
              <p:grpSpPr>
                <a:xfrm>
                  <a:off x="2123728" y="1867836"/>
                  <a:ext cx="486048" cy="1626374"/>
                  <a:chOff x="2123728" y="1867836"/>
                  <a:chExt cx="486048" cy="1626374"/>
                </a:xfrm>
              </p:grpSpPr>
              <p:grpSp>
                <p:nvGrpSpPr>
                  <p:cNvPr id="38" name="Gruppo 37"/>
                  <p:cNvGrpSpPr/>
                  <p:nvPr/>
                </p:nvGrpSpPr>
                <p:grpSpPr>
                  <a:xfrm>
                    <a:off x="2123728" y="1867836"/>
                    <a:ext cx="329550" cy="1626374"/>
                    <a:chOff x="2123728" y="1362332"/>
                    <a:chExt cx="329550" cy="1626374"/>
                  </a:xfrm>
                </p:grpSpPr>
                <p:grpSp>
                  <p:nvGrpSpPr>
                    <p:cNvPr id="26" name="Gruppo 25"/>
                    <p:cNvGrpSpPr/>
                    <p:nvPr/>
                  </p:nvGrpSpPr>
                  <p:grpSpPr>
                    <a:xfrm>
                      <a:off x="2347127" y="1362332"/>
                      <a:ext cx="62737" cy="1626374"/>
                      <a:chOff x="2347127" y="1362332"/>
                      <a:chExt cx="62737" cy="1626374"/>
                    </a:xfrm>
                  </p:grpSpPr>
                  <p:sp>
                    <p:nvSpPr>
                      <p:cNvPr id="20" name="Rettangolo con singolo angolo arrotondato 19"/>
                      <p:cNvSpPr/>
                      <p:nvPr/>
                    </p:nvSpPr>
                    <p:spPr>
                      <a:xfrm>
                        <a:off x="2355864" y="1362332"/>
                        <a:ext cx="54000" cy="540000"/>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con singolo angolo arrotondato 22"/>
                      <p:cNvSpPr/>
                      <p:nvPr/>
                    </p:nvSpPr>
                    <p:spPr>
                      <a:xfrm>
                        <a:off x="2349824" y="1952716"/>
                        <a:ext cx="54000" cy="446518"/>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con singolo angolo arrotondato 23"/>
                      <p:cNvSpPr/>
                      <p:nvPr/>
                    </p:nvSpPr>
                    <p:spPr>
                      <a:xfrm>
                        <a:off x="2347127" y="2448706"/>
                        <a:ext cx="54000" cy="540000"/>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p:cNvSpPr txBox="1"/>
                    <p:nvPr/>
                  </p:nvSpPr>
                  <p:spPr>
                    <a:xfrm>
                      <a:off x="2123728" y="1480890"/>
                      <a:ext cx="329550" cy="307777"/>
                    </a:xfrm>
                    <a:prstGeom prst="rect">
                      <a:avLst/>
                    </a:prstGeom>
                    <a:noFill/>
                  </p:spPr>
                  <p:txBody>
                    <a:bodyPr wrap="square" rtlCol="0">
                      <a:spAutoFit/>
                    </a:bodyPr>
                    <a:lstStyle/>
                    <a:p>
                      <a:r>
                        <a:rPr lang="it-IT" sz="1400" b="1" dirty="0">
                          <a:solidFill>
                            <a:srgbClr val="FF0000"/>
                          </a:solidFill>
                        </a:rPr>
                        <a:t>1</a:t>
                      </a:r>
                    </a:p>
                  </p:txBody>
                </p:sp>
                <p:sp>
                  <p:nvSpPr>
                    <p:cNvPr id="36" name="CasellaDiTesto 35"/>
                    <p:cNvSpPr txBox="1"/>
                    <p:nvPr/>
                  </p:nvSpPr>
                  <p:spPr>
                    <a:xfrm>
                      <a:off x="2123728" y="2427734"/>
                      <a:ext cx="329550" cy="307777"/>
                    </a:xfrm>
                    <a:prstGeom prst="rect">
                      <a:avLst/>
                    </a:prstGeom>
                    <a:noFill/>
                  </p:spPr>
                  <p:txBody>
                    <a:bodyPr wrap="square" rtlCol="0">
                      <a:spAutoFit/>
                    </a:bodyPr>
                    <a:lstStyle/>
                    <a:p>
                      <a:r>
                        <a:rPr lang="it-IT" sz="1400" b="1" dirty="0">
                          <a:solidFill>
                            <a:srgbClr val="0000FF"/>
                          </a:solidFill>
                        </a:rPr>
                        <a:t>2</a:t>
                      </a:r>
                    </a:p>
                  </p:txBody>
                </p:sp>
              </p:grpSp>
              <p:sp>
                <p:nvSpPr>
                  <p:cNvPr id="72" name="Ovale 71"/>
                  <p:cNvSpPr/>
                  <p:nvPr/>
                </p:nvSpPr>
                <p:spPr>
                  <a:xfrm>
                    <a:off x="2555776" y="238272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Picture 4" descr="C:\Users\cc\AppData\Local\Microsoft\Windows\Temporary Internet Files\Content.IE5\Y2T4E5WA\MC900371024[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68420" y="2592128"/>
                    <a:ext cx="179542" cy="17018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Esplosione 1 46"/>
                <p:cNvSpPr/>
                <p:nvPr/>
              </p:nvSpPr>
              <p:spPr>
                <a:xfrm>
                  <a:off x="2512974" y="2352541"/>
                  <a:ext cx="144016" cy="125273"/>
                </a:xfrm>
                <a:prstGeom prst="irregularSeal1">
                  <a:avLst/>
                </a:prstGeom>
                <a:gradFill>
                  <a:gsLst>
                    <a:gs pos="11000">
                      <a:srgbClr val="3346F7"/>
                    </a:gs>
                    <a:gs pos="77000">
                      <a:srgbClr val="21D6E0"/>
                    </a:gs>
                    <a:gs pos="88000">
                      <a:srgbClr val="0087E6"/>
                    </a:gs>
                    <a:gs pos="100000">
                      <a:srgbClr val="0000FF">
                        <a:lumMod val="40000"/>
                        <a:lumOff val="60000"/>
                      </a:srgbClr>
                    </a:gs>
                  </a:gsLst>
                  <a:lin ang="5400000" scaled="0"/>
                </a:gra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cxnSp>
          <p:nvCxnSpPr>
            <p:cNvPr id="65" name="Connettore 1 64"/>
            <p:cNvCxnSpPr/>
            <p:nvPr/>
          </p:nvCxnSpPr>
          <p:spPr>
            <a:xfrm flipV="1">
              <a:off x="690535" y="2837387"/>
              <a:ext cx="171" cy="143973"/>
            </a:xfrm>
            <a:prstGeom prst="line">
              <a:avLst/>
            </a:prstGeom>
            <a:ln w="6350">
              <a:solidFill>
                <a:srgbClr val="3346F7"/>
              </a:solidFill>
              <a:prstDash val="solid"/>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a:off x="775735" y="3028379"/>
              <a:ext cx="115119" cy="1307"/>
            </a:xfrm>
            <a:prstGeom prst="line">
              <a:avLst/>
            </a:prstGeom>
            <a:ln w="6350">
              <a:solidFill>
                <a:srgbClr val="3346F7"/>
              </a:solidFill>
              <a:prstDash val="solid"/>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756412" y="3079731"/>
              <a:ext cx="91272" cy="75538"/>
            </a:xfrm>
            <a:prstGeom prst="line">
              <a:avLst/>
            </a:prstGeom>
            <a:ln w="6350">
              <a:solidFill>
                <a:srgbClr val="3346F7"/>
              </a:solidFill>
              <a:prstDash val="solid"/>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695938" y="3097711"/>
              <a:ext cx="2617" cy="132122"/>
            </a:xfrm>
            <a:prstGeom prst="line">
              <a:avLst/>
            </a:prstGeom>
            <a:ln w="6350">
              <a:solidFill>
                <a:srgbClr val="3346F7"/>
              </a:solidFill>
              <a:prstDash val="solid"/>
            </a:ln>
          </p:spPr>
          <p:style>
            <a:lnRef idx="1">
              <a:schemeClr val="accent1"/>
            </a:lnRef>
            <a:fillRef idx="0">
              <a:schemeClr val="accent1"/>
            </a:fillRef>
            <a:effectRef idx="0">
              <a:schemeClr val="accent1"/>
            </a:effectRef>
            <a:fontRef idx="minor">
              <a:schemeClr val="tx1"/>
            </a:fontRef>
          </p:style>
        </p:cxnSp>
      </p:grpSp>
      <p:sp>
        <p:nvSpPr>
          <p:cNvPr id="100" name="Rectangle 9"/>
          <p:cNvSpPr/>
          <p:nvPr/>
        </p:nvSpPr>
        <p:spPr>
          <a:xfrm>
            <a:off x="2051720" y="3723878"/>
            <a:ext cx="4984384" cy="584775"/>
          </a:xfrm>
          <a:prstGeom prst="rect">
            <a:avLst/>
          </a:prstGeom>
        </p:spPr>
        <p:txBody>
          <a:bodyPr wrap="square">
            <a:spAutoFit/>
          </a:bodyPr>
          <a:lstStyle/>
          <a:p>
            <a:r>
              <a:rPr lang="it-IT" sz="1600" dirty="0"/>
              <a:t>E ora andiamo a vedere le foto, per sapere da dove sono passati i singoli elettroni:</a:t>
            </a:r>
          </a:p>
        </p:txBody>
      </p:sp>
      <p:grpSp>
        <p:nvGrpSpPr>
          <p:cNvPr id="33" name="Gruppo 32"/>
          <p:cNvGrpSpPr/>
          <p:nvPr/>
        </p:nvGrpSpPr>
        <p:grpSpPr>
          <a:xfrm>
            <a:off x="5580112" y="1707654"/>
            <a:ext cx="1113883" cy="1717653"/>
            <a:chOff x="3755887" y="2047615"/>
            <a:chExt cx="1772944" cy="2873743"/>
          </a:xfrm>
        </p:grpSpPr>
        <p:grpSp>
          <p:nvGrpSpPr>
            <p:cNvPr id="101" name="Gruppo 100"/>
            <p:cNvGrpSpPr/>
            <p:nvPr/>
          </p:nvGrpSpPr>
          <p:grpSpPr>
            <a:xfrm>
              <a:off x="3755887" y="2238567"/>
              <a:ext cx="1772944" cy="2654386"/>
              <a:chOff x="4209105" y="915566"/>
              <a:chExt cx="1772944" cy="2736303"/>
            </a:xfrm>
          </p:grpSpPr>
          <p:grpSp>
            <p:nvGrpSpPr>
              <p:cNvPr id="102" name="Gruppo 101"/>
              <p:cNvGrpSpPr/>
              <p:nvPr/>
            </p:nvGrpSpPr>
            <p:grpSpPr>
              <a:xfrm>
                <a:off x="4209105" y="915566"/>
                <a:ext cx="1587031" cy="2736303"/>
                <a:chOff x="3777057" y="915566"/>
                <a:chExt cx="1587031" cy="2736303"/>
              </a:xfrm>
            </p:grpSpPr>
            <p:cxnSp>
              <p:nvCxnSpPr>
                <p:cNvPr id="107" name="Connettore 1 106"/>
                <p:cNvCxnSpPr/>
                <p:nvPr/>
              </p:nvCxnSpPr>
              <p:spPr>
                <a:xfrm flipH="1">
                  <a:off x="3777057" y="915566"/>
                  <a:ext cx="2855" cy="2736303"/>
                </a:xfrm>
                <a:prstGeom prst="line">
                  <a:avLst/>
                </a:prstGeom>
                <a:ln w="2286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flipH="1">
                  <a:off x="3777057" y="2172692"/>
                  <a:ext cx="1587031" cy="0"/>
                </a:xfrm>
                <a:prstGeom prst="line">
                  <a:avLst/>
                </a:prstGeom>
                <a:ln w="2286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3" name="Rectangle 9"/>
              <p:cNvSpPr/>
              <p:nvPr/>
            </p:nvSpPr>
            <p:spPr>
              <a:xfrm>
                <a:off x="5577962" y="1863438"/>
                <a:ext cx="404087" cy="317275"/>
              </a:xfrm>
              <a:prstGeom prst="rect">
                <a:avLst/>
              </a:prstGeom>
            </p:spPr>
            <p:txBody>
              <a:bodyPr wrap="square">
                <a:spAutoFit/>
              </a:bodyPr>
              <a:lstStyle/>
              <a:p>
                <a:pPr algn="ctr"/>
                <a:r>
                  <a:rPr lang="it-IT" sz="1400" dirty="0"/>
                  <a:t>P</a:t>
                </a:r>
              </a:p>
            </p:txBody>
          </p:sp>
        </p:grpSp>
        <p:grpSp>
          <p:nvGrpSpPr>
            <p:cNvPr id="119" name="Gruppo 118"/>
            <p:cNvGrpSpPr/>
            <p:nvPr/>
          </p:nvGrpSpPr>
          <p:grpSpPr>
            <a:xfrm rot="5400000">
              <a:off x="3044268" y="2767038"/>
              <a:ext cx="2873743" cy="1434897"/>
              <a:chOff x="3625795" y="1666937"/>
              <a:chExt cx="2962429" cy="1434897"/>
            </a:xfrm>
          </p:grpSpPr>
          <p:sp>
            <p:nvSpPr>
              <p:cNvPr id="125" name="Figura a mano libera 124"/>
              <p:cNvSpPr/>
              <p:nvPr/>
            </p:nvSpPr>
            <p:spPr>
              <a:xfrm>
                <a:off x="3625795" y="1666937"/>
                <a:ext cx="1574358" cy="1424991"/>
              </a:xfrm>
              <a:custGeom>
                <a:avLst/>
                <a:gdLst>
                  <a:gd name="connsiteX0" fmla="*/ 0 w 1574358"/>
                  <a:gd name="connsiteY0" fmla="*/ 1378413 h 1424991"/>
                  <a:gd name="connsiteX1" fmla="*/ 278295 w 1574358"/>
                  <a:gd name="connsiteY1" fmla="*/ 1338656 h 1424991"/>
                  <a:gd name="connsiteX2" fmla="*/ 389614 w 1574358"/>
                  <a:gd name="connsiteY2" fmla="*/ 1076263 h 1424991"/>
                  <a:gd name="connsiteX3" fmla="*/ 461175 w 1574358"/>
                  <a:gd name="connsiteY3" fmla="*/ 1346607 h 1424991"/>
                  <a:gd name="connsiteX4" fmla="*/ 556591 w 1574358"/>
                  <a:gd name="connsiteY4" fmla="*/ 1378413 h 1424991"/>
                  <a:gd name="connsiteX5" fmla="*/ 683812 w 1574358"/>
                  <a:gd name="connsiteY5" fmla="*/ 758211 h 1424991"/>
                  <a:gd name="connsiteX6" fmla="*/ 787179 w 1574358"/>
                  <a:gd name="connsiteY6" fmla="*/ 1354559 h 1424991"/>
                  <a:gd name="connsiteX7" fmla="*/ 970059 w 1574358"/>
                  <a:gd name="connsiteY7" fmla="*/ 527623 h 1424991"/>
                  <a:gd name="connsiteX8" fmla="*/ 1097280 w 1574358"/>
                  <a:gd name="connsiteY8" fmla="*/ 1370461 h 1424991"/>
                  <a:gd name="connsiteX9" fmla="*/ 1423283 w 1574358"/>
                  <a:gd name="connsiteY9" fmla="*/ 50545 h 1424991"/>
                  <a:gd name="connsiteX10" fmla="*/ 1574358 w 1574358"/>
                  <a:gd name="connsiteY10" fmla="*/ 400402 h 14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358" h="1424991">
                    <a:moveTo>
                      <a:pt x="0" y="1378413"/>
                    </a:moveTo>
                    <a:cubicBezTo>
                      <a:pt x="106679" y="1383713"/>
                      <a:pt x="213359" y="1389014"/>
                      <a:pt x="278295" y="1338656"/>
                    </a:cubicBezTo>
                    <a:cubicBezTo>
                      <a:pt x="343231" y="1288298"/>
                      <a:pt x="359134" y="1074938"/>
                      <a:pt x="389614" y="1076263"/>
                    </a:cubicBezTo>
                    <a:cubicBezTo>
                      <a:pt x="420094" y="1077588"/>
                      <a:pt x="433346" y="1296249"/>
                      <a:pt x="461175" y="1346607"/>
                    </a:cubicBezTo>
                    <a:cubicBezTo>
                      <a:pt x="489005" y="1396965"/>
                      <a:pt x="519485" y="1476479"/>
                      <a:pt x="556591" y="1378413"/>
                    </a:cubicBezTo>
                    <a:cubicBezTo>
                      <a:pt x="593697" y="1280347"/>
                      <a:pt x="645381" y="762187"/>
                      <a:pt x="683812" y="758211"/>
                    </a:cubicBezTo>
                    <a:cubicBezTo>
                      <a:pt x="722243" y="754235"/>
                      <a:pt x="739471" y="1392990"/>
                      <a:pt x="787179" y="1354559"/>
                    </a:cubicBezTo>
                    <a:cubicBezTo>
                      <a:pt x="834887" y="1316128"/>
                      <a:pt x="918376" y="524973"/>
                      <a:pt x="970059" y="527623"/>
                    </a:cubicBezTo>
                    <a:cubicBezTo>
                      <a:pt x="1021743" y="530273"/>
                      <a:pt x="1021743" y="1449974"/>
                      <a:pt x="1097280" y="1370461"/>
                    </a:cubicBezTo>
                    <a:cubicBezTo>
                      <a:pt x="1172817" y="1290948"/>
                      <a:pt x="1343770" y="212221"/>
                      <a:pt x="1423283" y="50545"/>
                    </a:cubicBezTo>
                    <a:cubicBezTo>
                      <a:pt x="1502796" y="-111131"/>
                      <a:pt x="1538577" y="144635"/>
                      <a:pt x="1574358" y="4004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Figura a mano libera 125"/>
              <p:cNvSpPr/>
              <p:nvPr/>
            </p:nvSpPr>
            <p:spPr>
              <a:xfrm flipH="1">
                <a:off x="4953856" y="1676843"/>
                <a:ext cx="1634368" cy="1424991"/>
              </a:xfrm>
              <a:custGeom>
                <a:avLst/>
                <a:gdLst>
                  <a:gd name="connsiteX0" fmla="*/ 0 w 1574358"/>
                  <a:gd name="connsiteY0" fmla="*/ 1378413 h 1424991"/>
                  <a:gd name="connsiteX1" fmla="*/ 278295 w 1574358"/>
                  <a:gd name="connsiteY1" fmla="*/ 1338656 h 1424991"/>
                  <a:gd name="connsiteX2" fmla="*/ 389614 w 1574358"/>
                  <a:gd name="connsiteY2" fmla="*/ 1076263 h 1424991"/>
                  <a:gd name="connsiteX3" fmla="*/ 461175 w 1574358"/>
                  <a:gd name="connsiteY3" fmla="*/ 1346607 h 1424991"/>
                  <a:gd name="connsiteX4" fmla="*/ 556591 w 1574358"/>
                  <a:gd name="connsiteY4" fmla="*/ 1378413 h 1424991"/>
                  <a:gd name="connsiteX5" fmla="*/ 683812 w 1574358"/>
                  <a:gd name="connsiteY5" fmla="*/ 758211 h 1424991"/>
                  <a:gd name="connsiteX6" fmla="*/ 787179 w 1574358"/>
                  <a:gd name="connsiteY6" fmla="*/ 1354559 h 1424991"/>
                  <a:gd name="connsiteX7" fmla="*/ 970059 w 1574358"/>
                  <a:gd name="connsiteY7" fmla="*/ 527623 h 1424991"/>
                  <a:gd name="connsiteX8" fmla="*/ 1097280 w 1574358"/>
                  <a:gd name="connsiteY8" fmla="*/ 1370461 h 1424991"/>
                  <a:gd name="connsiteX9" fmla="*/ 1423283 w 1574358"/>
                  <a:gd name="connsiteY9" fmla="*/ 50545 h 1424991"/>
                  <a:gd name="connsiteX10" fmla="*/ 1574358 w 1574358"/>
                  <a:gd name="connsiteY10" fmla="*/ 400402 h 14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358" h="1424991">
                    <a:moveTo>
                      <a:pt x="0" y="1378413"/>
                    </a:moveTo>
                    <a:cubicBezTo>
                      <a:pt x="106679" y="1383713"/>
                      <a:pt x="213359" y="1389014"/>
                      <a:pt x="278295" y="1338656"/>
                    </a:cubicBezTo>
                    <a:cubicBezTo>
                      <a:pt x="343231" y="1288298"/>
                      <a:pt x="359134" y="1074938"/>
                      <a:pt x="389614" y="1076263"/>
                    </a:cubicBezTo>
                    <a:cubicBezTo>
                      <a:pt x="420094" y="1077588"/>
                      <a:pt x="433346" y="1296249"/>
                      <a:pt x="461175" y="1346607"/>
                    </a:cubicBezTo>
                    <a:cubicBezTo>
                      <a:pt x="489005" y="1396965"/>
                      <a:pt x="519485" y="1476479"/>
                      <a:pt x="556591" y="1378413"/>
                    </a:cubicBezTo>
                    <a:cubicBezTo>
                      <a:pt x="593697" y="1280347"/>
                      <a:pt x="645381" y="762187"/>
                      <a:pt x="683812" y="758211"/>
                    </a:cubicBezTo>
                    <a:cubicBezTo>
                      <a:pt x="722243" y="754235"/>
                      <a:pt x="739471" y="1392990"/>
                      <a:pt x="787179" y="1354559"/>
                    </a:cubicBezTo>
                    <a:cubicBezTo>
                      <a:pt x="834887" y="1316128"/>
                      <a:pt x="918376" y="524973"/>
                      <a:pt x="970059" y="527623"/>
                    </a:cubicBezTo>
                    <a:cubicBezTo>
                      <a:pt x="1021743" y="530273"/>
                      <a:pt x="1021743" y="1449974"/>
                      <a:pt x="1097280" y="1370461"/>
                    </a:cubicBezTo>
                    <a:cubicBezTo>
                      <a:pt x="1172817" y="1290948"/>
                      <a:pt x="1343770" y="212221"/>
                      <a:pt x="1423283" y="50545"/>
                    </a:cubicBezTo>
                    <a:cubicBezTo>
                      <a:pt x="1502796" y="-111131"/>
                      <a:pt x="1538577" y="144635"/>
                      <a:pt x="1574358" y="4004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3" name="Gruppo 2"/>
          <p:cNvGrpSpPr/>
          <p:nvPr/>
        </p:nvGrpSpPr>
        <p:grpSpPr>
          <a:xfrm>
            <a:off x="467544" y="2643758"/>
            <a:ext cx="8212145" cy="2229260"/>
            <a:chOff x="-317507" y="2596445"/>
            <a:chExt cx="8212145" cy="2229260"/>
          </a:xfrm>
        </p:grpSpPr>
        <p:grpSp>
          <p:nvGrpSpPr>
            <p:cNvPr id="76" name="Gruppo 75"/>
            <p:cNvGrpSpPr/>
            <p:nvPr/>
          </p:nvGrpSpPr>
          <p:grpSpPr>
            <a:xfrm>
              <a:off x="6233092" y="2596445"/>
              <a:ext cx="1661546" cy="1929204"/>
              <a:chOff x="331377" y="2230353"/>
              <a:chExt cx="1185349" cy="1626374"/>
            </a:xfrm>
          </p:grpSpPr>
          <p:grpSp>
            <p:nvGrpSpPr>
              <p:cNvPr id="77" name="Gruppo 76"/>
              <p:cNvGrpSpPr/>
              <p:nvPr/>
            </p:nvGrpSpPr>
            <p:grpSpPr>
              <a:xfrm>
                <a:off x="331377" y="2230353"/>
                <a:ext cx="1185349" cy="1626374"/>
                <a:chOff x="603113" y="1866388"/>
                <a:chExt cx="1185349" cy="1626374"/>
              </a:xfrm>
            </p:grpSpPr>
            <p:cxnSp>
              <p:nvCxnSpPr>
                <p:cNvPr id="83" name="Connettore 1 82"/>
                <p:cNvCxnSpPr/>
                <p:nvPr/>
              </p:nvCxnSpPr>
              <p:spPr>
                <a:xfrm flipV="1">
                  <a:off x="1001686" y="2500894"/>
                  <a:ext cx="35320" cy="121659"/>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84" name="Gruppo 83"/>
                <p:cNvGrpSpPr/>
                <p:nvPr/>
              </p:nvGrpSpPr>
              <p:grpSpPr>
                <a:xfrm>
                  <a:off x="603113" y="1866388"/>
                  <a:ext cx="1185349" cy="1626374"/>
                  <a:chOff x="2123728" y="1867836"/>
                  <a:chExt cx="1185349" cy="1626374"/>
                </a:xfrm>
              </p:grpSpPr>
              <p:sp>
                <p:nvSpPr>
                  <p:cNvPr id="89" name="Esplosione 1 88"/>
                  <p:cNvSpPr/>
                  <p:nvPr/>
                </p:nvSpPr>
                <p:spPr>
                  <a:xfrm>
                    <a:off x="2123728" y="1962672"/>
                    <a:ext cx="1185349" cy="1261538"/>
                  </a:xfrm>
                  <a:prstGeom prst="irregularSeal1">
                    <a:avLst/>
                  </a:prstGeom>
                  <a:gradFill>
                    <a:gsLst>
                      <a:gs pos="55000">
                        <a:srgbClr val="FF0000"/>
                      </a:gs>
                      <a:gs pos="93000">
                        <a:srgbClr val="0000FF">
                          <a:lumMod val="40000"/>
                          <a:lumOff val="60000"/>
                        </a:srgbClr>
                      </a:gs>
                    </a:gsLst>
                    <a:lin ang="5400000" scaled="0"/>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8" name="Gruppo 87"/>
                  <p:cNvGrpSpPr/>
                  <p:nvPr/>
                </p:nvGrpSpPr>
                <p:grpSpPr>
                  <a:xfrm>
                    <a:off x="2123728" y="1867836"/>
                    <a:ext cx="486048" cy="1626374"/>
                    <a:chOff x="2123728" y="1867836"/>
                    <a:chExt cx="486048" cy="1626374"/>
                  </a:xfrm>
                </p:grpSpPr>
                <p:grpSp>
                  <p:nvGrpSpPr>
                    <p:cNvPr id="90" name="Gruppo 89"/>
                    <p:cNvGrpSpPr/>
                    <p:nvPr/>
                  </p:nvGrpSpPr>
                  <p:grpSpPr>
                    <a:xfrm>
                      <a:off x="2123728" y="1867836"/>
                      <a:ext cx="329550" cy="1626374"/>
                      <a:chOff x="2123728" y="1362332"/>
                      <a:chExt cx="329550" cy="1626374"/>
                    </a:xfrm>
                  </p:grpSpPr>
                  <p:grpSp>
                    <p:nvGrpSpPr>
                      <p:cNvPr id="94" name="Gruppo 93"/>
                      <p:cNvGrpSpPr/>
                      <p:nvPr/>
                    </p:nvGrpSpPr>
                    <p:grpSpPr>
                      <a:xfrm>
                        <a:off x="2347127" y="1362332"/>
                        <a:ext cx="62737" cy="1626374"/>
                        <a:chOff x="2347127" y="1362332"/>
                        <a:chExt cx="62737" cy="1626374"/>
                      </a:xfrm>
                    </p:grpSpPr>
                    <p:sp>
                      <p:nvSpPr>
                        <p:cNvPr id="97" name="Rettangolo con singolo angolo arrotondato 96"/>
                        <p:cNvSpPr/>
                        <p:nvPr/>
                      </p:nvSpPr>
                      <p:spPr>
                        <a:xfrm>
                          <a:off x="2355864" y="1362332"/>
                          <a:ext cx="54000" cy="540000"/>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Rettangolo con singolo angolo arrotondato 97"/>
                        <p:cNvSpPr/>
                        <p:nvPr/>
                      </p:nvSpPr>
                      <p:spPr>
                        <a:xfrm>
                          <a:off x="2349824" y="1952716"/>
                          <a:ext cx="54000" cy="446518"/>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Rettangolo con singolo angolo arrotondato 98"/>
                        <p:cNvSpPr/>
                        <p:nvPr/>
                      </p:nvSpPr>
                      <p:spPr>
                        <a:xfrm>
                          <a:off x="2347127" y="2448706"/>
                          <a:ext cx="54000" cy="540000"/>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5" name="CasellaDiTesto 94"/>
                      <p:cNvSpPr txBox="1"/>
                      <p:nvPr/>
                    </p:nvSpPr>
                    <p:spPr>
                      <a:xfrm>
                        <a:off x="2123728" y="1480890"/>
                        <a:ext cx="329550" cy="307777"/>
                      </a:xfrm>
                      <a:prstGeom prst="rect">
                        <a:avLst/>
                      </a:prstGeom>
                      <a:noFill/>
                    </p:spPr>
                    <p:txBody>
                      <a:bodyPr wrap="square" rtlCol="0">
                        <a:spAutoFit/>
                      </a:bodyPr>
                      <a:lstStyle/>
                      <a:p>
                        <a:r>
                          <a:rPr lang="it-IT" sz="1400" b="1" dirty="0">
                            <a:solidFill>
                              <a:srgbClr val="FF0000"/>
                            </a:solidFill>
                          </a:rPr>
                          <a:t>1</a:t>
                        </a:r>
                      </a:p>
                    </p:txBody>
                  </p:sp>
                  <p:sp>
                    <p:nvSpPr>
                      <p:cNvPr id="96" name="CasellaDiTesto 95"/>
                      <p:cNvSpPr txBox="1"/>
                      <p:nvPr/>
                    </p:nvSpPr>
                    <p:spPr>
                      <a:xfrm>
                        <a:off x="2123728" y="2427734"/>
                        <a:ext cx="329550" cy="307777"/>
                      </a:xfrm>
                      <a:prstGeom prst="rect">
                        <a:avLst/>
                      </a:prstGeom>
                      <a:noFill/>
                    </p:spPr>
                    <p:txBody>
                      <a:bodyPr wrap="square" rtlCol="0">
                        <a:spAutoFit/>
                      </a:bodyPr>
                      <a:lstStyle/>
                      <a:p>
                        <a:r>
                          <a:rPr lang="it-IT" sz="1400" b="1" dirty="0">
                            <a:solidFill>
                              <a:srgbClr val="0000FF"/>
                            </a:solidFill>
                          </a:rPr>
                          <a:t>2</a:t>
                        </a:r>
                      </a:p>
                    </p:txBody>
                  </p:sp>
                </p:grpSp>
                <p:sp>
                  <p:nvSpPr>
                    <p:cNvPr id="91" name="Ovale 90"/>
                    <p:cNvSpPr/>
                    <p:nvPr/>
                  </p:nvSpPr>
                  <p:spPr>
                    <a:xfrm>
                      <a:off x="2555776" y="238272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3" name="Picture 4" descr="C:\Users\cc\AppData\Local\Microsoft\Windows\Temporary Internet Files\Content.IE5\Y2T4E5WA\MC900371024[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68420" y="2592128"/>
                      <a:ext cx="179542" cy="170180"/>
                    </a:xfrm>
                    <a:prstGeom prst="rect">
                      <a:avLst/>
                    </a:prstGeom>
                    <a:noFill/>
                    <a:extLst>
                      <a:ext uri="{909E8E84-426E-40DD-AFC4-6F175D3DCCD1}">
                        <a14:hiddenFill xmlns:a14="http://schemas.microsoft.com/office/drawing/2010/main">
                          <a:solidFill>
                            <a:srgbClr val="FFFFFF"/>
                          </a:solidFill>
                        </a14:hiddenFill>
                      </a:ext>
                    </a:extLst>
                  </p:spPr>
                </p:pic>
              </p:grpSp>
            </p:grpSp>
          </p:grpSp>
          <p:cxnSp>
            <p:nvCxnSpPr>
              <p:cNvPr id="78" name="Connettore 1 77"/>
              <p:cNvCxnSpPr/>
              <p:nvPr/>
            </p:nvCxnSpPr>
            <p:spPr>
              <a:xfrm flipV="1">
                <a:off x="690535" y="2837387"/>
                <a:ext cx="171" cy="143973"/>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Connettore 1 78"/>
              <p:cNvCxnSpPr/>
              <p:nvPr/>
            </p:nvCxnSpPr>
            <p:spPr>
              <a:xfrm>
                <a:off x="775735" y="3028379"/>
                <a:ext cx="115119" cy="1307"/>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1" name="Connettore 1 80"/>
              <p:cNvCxnSpPr/>
              <p:nvPr/>
            </p:nvCxnSpPr>
            <p:spPr>
              <a:xfrm>
                <a:off x="756412" y="3079731"/>
                <a:ext cx="91272" cy="75538"/>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Connettore 1 81"/>
              <p:cNvCxnSpPr/>
              <p:nvPr/>
            </p:nvCxnSpPr>
            <p:spPr>
              <a:xfrm>
                <a:off x="695938" y="3097711"/>
                <a:ext cx="2617" cy="132122"/>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127" name="Rectangle 9"/>
            <p:cNvSpPr/>
            <p:nvPr/>
          </p:nvSpPr>
          <p:spPr>
            <a:xfrm>
              <a:off x="-317507" y="4487151"/>
              <a:ext cx="7502524" cy="338554"/>
            </a:xfrm>
            <a:prstGeom prst="rect">
              <a:avLst/>
            </a:prstGeom>
          </p:spPr>
          <p:txBody>
            <a:bodyPr wrap="square">
              <a:spAutoFit/>
            </a:bodyPr>
            <a:lstStyle/>
            <a:p>
              <a:r>
                <a:rPr lang="it-IT" sz="1600" b="1" dirty="0">
                  <a:solidFill>
                    <a:srgbClr val="C00000"/>
                  </a:solidFill>
                </a:rPr>
                <a:t>I lampi non sono localizzati…non riesco a sapere dove sta l’elettrone! </a:t>
              </a:r>
            </a:p>
          </p:txBody>
        </p:sp>
      </p:grpSp>
      <p:sp>
        <p:nvSpPr>
          <p:cNvPr id="4" name="Avanti o successivo 3">
            <a:hlinkClick r:id="rId5" action="ppaction://hlinksldjump" highlightClick="1"/>
          </p:cNvPr>
          <p:cNvSpPr/>
          <p:nvPr/>
        </p:nvSpPr>
        <p:spPr>
          <a:xfrm>
            <a:off x="6588224" y="4587974"/>
            <a:ext cx="346024" cy="278349"/>
          </a:xfrm>
          <a:prstGeom prst="actionButtonForwardNex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6293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uppo 75"/>
          <p:cNvGrpSpPr/>
          <p:nvPr/>
        </p:nvGrpSpPr>
        <p:grpSpPr>
          <a:xfrm>
            <a:off x="35496" y="483518"/>
            <a:ext cx="1296144" cy="1628864"/>
            <a:chOff x="331377" y="2230353"/>
            <a:chExt cx="1185349" cy="1626374"/>
          </a:xfrm>
        </p:grpSpPr>
        <p:grpSp>
          <p:nvGrpSpPr>
            <p:cNvPr id="77" name="Gruppo 76"/>
            <p:cNvGrpSpPr/>
            <p:nvPr/>
          </p:nvGrpSpPr>
          <p:grpSpPr>
            <a:xfrm>
              <a:off x="331377" y="2230353"/>
              <a:ext cx="1185349" cy="1626374"/>
              <a:chOff x="603113" y="1866388"/>
              <a:chExt cx="1185349" cy="1626374"/>
            </a:xfrm>
          </p:grpSpPr>
          <p:cxnSp>
            <p:nvCxnSpPr>
              <p:cNvPr id="83" name="Connettore 1 82"/>
              <p:cNvCxnSpPr/>
              <p:nvPr/>
            </p:nvCxnSpPr>
            <p:spPr>
              <a:xfrm flipV="1">
                <a:off x="1001686" y="2500894"/>
                <a:ext cx="35320" cy="121659"/>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84" name="Gruppo 83"/>
              <p:cNvGrpSpPr/>
              <p:nvPr/>
            </p:nvGrpSpPr>
            <p:grpSpPr>
              <a:xfrm>
                <a:off x="603113" y="1866388"/>
                <a:ext cx="1185349" cy="1626374"/>
                <a:chOff x="2123728" y="1867836"/>
                <a:chExt cx="1185349" cy="1626374"/>
              </a:xfrm>
            </p:grpSpPr>
            <p:sp>
              <p:nvSpPr>
                <p:cNvPr id="89" name="Esplosione 1 88"/>
                <p:cNvSpPr/>
                <p:nvPr/>
              </p:nvSpPr>
              <p:spPr>
                <a:xfrm>
                  <a:off x="2123728" y="1962672"/>
                  <a:ext cx="1185349" cy="1261538"/>
                </a:xfrm>
                <a:prstGeom prst="irregularSeal1">
                  <a:avLst/>
                </a:prstGeom>
                <a:gradFill>
                  <a:gsLst>
                    <a:gs pos="55000">
                      <a:srgbClr val="FF0000"/>
                    </a:gs>
                    <a:gs pos="93000">
                      <a:srgbClr val="0000FF">
                        <a:lumMod val="40000"/>
                        <a:lumOff val="60000"/>
                      </a:srgbClr>
                    </a:gs>
                  </a:gsLst>
                  <a:lin ang="5400000" scaled="0"/>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8" name="Gruppo 87"/>
                <p:cNvGrpSpPr/>
                <p:nvPr/>
              </p:nvGrpSpPr>
              <p:grpSpPr>
                <a:xfrm>
                  <a:off x="2123728" y="1867836"/>
                  <a:ext cx="486048" cy="1626374"/>
                  <a:chOff x="2123728" y="1867836"/>
                  <a:chExt cx="486048" cy="1626374"/>
                </a:xfrm>
              </p:grpSpPr>
              <p:grpSp>
                <p:nvGrpSpPr>
                  <p:cNvPr id="90" name="Gruppo 89"/>
                  <p:cNvGrpSpPr/>
                  <p:nvPr/>
                </p:nvGrpSpPr>
                <p:grpSpPr>
                  <a:xfrm>
                    <a:off x="2123728" y="1867836"/>
                    <a:ext cx="329550" cy="1626374"/>
                    <a:chOff x="2123728" y="1362332"/>
                    <a:chExt cx="329550" cy="1626374"/>
                  </a:xfrm>
                </p:grpSpPr>
                <p:grpSp>
                  <p:nvGrpSpPr>
                    <p:cNvPr id="94" name="Gruppo 93"/>
                    <p:cNvGrpSpPr/>
                    <p:nvPr/>
                  </p:nvGrpSpPr>
                  <p:grpSpPr>
                    <a:xfrm>
                      <a:off x="2347127" y="1362332"/>
                      <a:ext cx="62737" cy="1626374"/>
                      <a:chOff x="2347127" y="1362332"/>
                      <a:chExt cx="62737" cy="1626374"/>
                    </a:xfrm>
                  </p:grpSpPr>
                  <p:sp>
                    <p:nvSpPr>
                      <p:cNvPr id="97" name="Rettangolo con singolo angolo arrotondato 96"/>
                      <p:cNvSpPr/>
                      <p:nvPr/>
                    </p:nvSpPr>
                    <p:spPr>
                      <a:xfrm>
                        <a:off x="2355864" y="1362332"/>
                        <a:ext cx="54000" cy="540000"/>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Rettangolo con singolo angolo arrotondato 97"/>
                      <p:cNvSpPr/>
                      <p:nvPr/>
                    </p:nvSpPr>
                    <p:spPr>
                      <a:xfrm>
                        <a:off x="2349824" y="1952716"/>
                        <a:ext cx="54000" cy="446518"/>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Rettangolo con singolo angolo arrotondato 98"/>
                      <p:cNvSpPr/>
                      <p:nvPr/>
                    </p:nvSpPr>
                    <p:spPr>
                      <a:xfrm>
                        <a:off x="2347127" y="2448706"/>
                        <a:ext cx="54000" cy="540000"/>
                      </a:xfrm>
                      <a:prstGeom prst="round1Rect">
                        <a:avLst/>
                      </a:prstGeom>
                      <a:pattFill prst="pct10">
                        <a:fgClr>
                          <a:schemeClr val="accent1"/>
                        </a:fgClr>
                        <a:bgClr>
                          <a:schemeClr val="bg1"/>
                        </a:bgClr>
                      </a:patt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5" name="CasellaDiTesto 94"/>
                    <p:cNvSpPr txBox="1"/>
                    <p:nvPr/>
                  </p:nvSpPr>
                  <p:spPr>
                    <a:xfrm>
                      <a:off x="2123728" y="1480890"/>
                      <a:ext cx="329550" cy="307777"/>
                    </a:xfrm>
                    <a:prstGeom prst="rect">
                      <a:avLst/>
                    </a:prstGeom>
                    <a:noFill/>
                  </p:spPr>
                  <p:txBody>
                    <a:bodyPr wrap="square" rtlCol="0">
                      <a:spAutoFit/>
                    </a:bodyPr>
                    <a:lstStyle/>
                    <a:p>
                      <a:r>
                        <a:rPr lang="it-IT" sz="1400" b="1" dirty="0">
                          <a:solidFill>
                            <a:srgbClr val="FF0000"/>
                          </a:solidFill>
                        </a:rPr>
                        <a:t>1</a:t>
                      </a:r>
                    </a:p>
                  </p:txBody>
                </p:sp>
                <p:sp>
                  <p:nvSpPr>
                    <p:cNvPr id="96" name="CasellaDiTesto 95"/>
                    <p:cNvSpPr txBox="1"/>
                    <p:nvPr/>
                  </p:nvSpPr>
                  <p:spPr>
                    <a:xfrm>
                      <a:off x="2123728" y="2427734"/>
                      <a:ext cx="329550" cy="307777"/>
                    </a:xfrm>
                    <a:prstGeom prst="rect">
                      <a:avLst/>
                    </a:prstGeom>
                    <a:noFill/>
                  </p:spPr>
                  <p:txBody>
                    <a:bodyPr wrap="square" rtlCol="0">
                      <a:spAutoFit/>
                    </a:bodyPr>
                    <a:lstStyle/>
                    <a:p>
                      <a:r>
                        <a:rPr lang="it-IT" sz="1400" b="1" dirty="0">
                          <a:solidFill>
                            <a:srgbClr val="0000FF"/>
                          </a:solidFill>
                        </a:rPr>
                        <a:t>2</a:t>
                      </a:r>
                    </a:p>
                  </p:txBody>
                </p:sp>
              </p:grpSp>
              <p:sp>
                <p:nvSpPr>
                  <p:cNvPr id="91" name="Ovale 90"/>
                  <p:cNvSpPr/>
                  <p:nvPr/>
                </p:nvSpPr>
                <p:spPr>
                  <a:xfrm>
                    <a:off x="2555776" y="2382726"/>
                    <a:ext cx="54000" cy="54000"/>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3" name="Picture 4" descr="C:\Users\cc\AppData\Local\Microsoft\Windows\Temporary Internet Files\Content.IE5\Y2T4E5WA\MC90037102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8420" y="2592128"/>
                    <a:ext cx="179542" cy="170180"/>
                  </a:xfrm>
                  <a:prstGeom prst="rect">
                    <a:avLst/>
                  </a:prstGeom>
                  <a:noFill/>
                  <a:extLst>
                    <a:ext uri="{909E8E84-426E-40DD-AFC4-6F175D3DCCD1}">
                      <a14:hiddenFill xmlns:a14="http://schemas.microsoft.com/office/drawing/2010/main">
                        <a:solidFill>
                          <a:srgbClr val="FFFFFF"/>
                        </a:solidFill>
                      </a14:hiddenFill>
                    </a:ext>
                  </a:extLst>
                </p:spPr>
              </p:pic>
            </p:grpSp>
          </p:grpSp>
        </p:grpSp>
        <p:cxnSp>
          <p:nvCxnSpPr>
            <p:cNvPr id="78" name="Connettore 1 77"/>
            <p:cNvCxnSpPr/>
            <p:nvPr/>
          </p:nvCxnSpPr>
          <p:spPr>
            <a:xfrm flipV="1">
              <a:off x="690535" y="2837387"/>
              <a:ext cx="171" cy="143973"/>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9" name="Connettore 1 78"/>
            <p:cNvCxnSpPr/>
            <p:nvPr/>
          </p:nvCxnSpPr>
          <p:spPr>
            <a:xfrm>
              <a:off x="775735" y="3028379"/>
              <a:ext cx="115119" cy="1307"/>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1" name="Connettore 1 80"/>
            <p:cNvCxnSpPr/>
            <p:nvPr/>
          </p:nvCxnSpPr>
          <p:spPr>
            <a:xfrm>
              <a:off x="756412" y="3079731"/>
              <a:ext cx="91272" cy="75538"/>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Connettore 1 81"/>
            <p:cNvCxnSpPr/>
            <p:nvPr/>
          </p:nvCxnSpPr>
          <p:spPr>
            <a:xfrm>
              <a:off x="695938" y="3097711"/>
              <a:ext cx="2617" cy="132122"/>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6156176" cy="410592"/>
          </a:xfrm>
        </p:spPr>
        <p:txBody>
          <a:bodyPr>
            <a:noAutofit/>
          </a:bodyPr>
          <a:lstStyle/>
          <a:p>
            <a:pPr algn="l"/>
            <a:r>
              <a:rPr lang="it-IT" sz="2000" b="1" dirty="0">
                <a:ea typeface="Gungsuh" pitchFamily="18" charset="-127"/>
              </a:rPr>
              <a:t>Guardiamo gli elettroni - III</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18</a:t>
            </a:fld>
            <a:endParaRPr lang="it-IT" sz="1000" dirty="0">
              <a:solidFill>
                <a:schemeClr val="tx1"/>
              </a:solidFill>
            </a:endParaRPr>
          </a:p>
        </p:txBody>
      </p:sp>
      <p:sp>
        <p:nvSpPr>
          <p:cNvPr id="8" name="Segnaposto piè di pagina 7"/>
          <p:cNvSpPr>
            <a:spLocks noGrp="1"/>
          </p:cNvSpPr>
          <p:nvPr>
            <p:ph type="ftr" sz="quarter" idx="11"/>
          </p:nvPr>
        </p:nvSpPr>
        <p:spPr>
          <a:xfrm>
            <a:off x="-31716" y="4863526"/>
            <a:ext cx="3744416" cy="273844"/>
          </a:xfrm>
        </p:spPr>
        <p:txBody>
          <a:bodyPr/>
          <a:lstStyle/>
          <a:p>
            <a:pPr algn="l"/>
            <a:r>
              <a:rPr lang="it-IT" sz="1000" dirty="0">
                <a:solidFill>
                  <a:schemeClr val="tx1"/>
                </a:solidFill>
              </a:rPr>
              <a:t>Relatività &amp; Meccanica Quantistica - Carlo Cosmelli</a:t>
            </a:r>
          </a:p>
        </p:txBody>
      </p:sp>
      <p:pic>
        <p:nvPicPr>
          <p:cNvPr id="6" name="Picture 3" descr="D:\Didattica\Coursera\Poster Philadelphia\logo RQM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2"/>
            <a:ext cx="984084" cy="557818"/>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9"/>
          <p:cNvSpPr/>
          <p:nvPr/>
        </p:nvSpPr>
        <p:spPr>
          <a:xfrm>
            <a:off x="1331639" y="501857"/>
            <a:ext cx="7560841" cy="1323439"/>
          </a:xfrm>
          <a:prstGeom prst="rect">
            <a:avLst/>
          </a:prstGeom>
        </p:spPr>
        <p:txBody>
          <a:bodyPr wrap="square">
            <a:spAutoFit/>
          </a:bodyPr>
          <a:lstStyle/>
          <a:p>
            <a:r>
              <a:rPr lang="it-IT" sz="1600" dirty="0"/>
              <a:t>La luce rossa ha meno energia E=hf, quindi non disturba gli elettroni, ma la sua frequenza f è minore… quindi la lunghezza d’onda è maggiore… ma la risoluzione spaziale è legata alla lunghezza d’onda (è il potere risolutivo in ottica).</a:t>
            </a:r>
          </a:p>
          <a:p>
            <a:r>
              <a:rPr lang="it-IT" sz="1600" dirty="0"/>
              <a:t>Così vedo l’elettrone, ma non posso sapere da dove è passato… è come se avessi un’immagine molto sfuocata.</a:t>
            </a:r>
          </a:p>
        </p:txBody>
      </p:sp>
      <mc:AlternateContent xmlns:mc="http://schemas.openxmlformats.org/markup-compatibility/2006" xmlns:a14="http://schemas.microsoft.com/office/drawing/2010/main">
        <mc:Choice Requires="a14">
          <p:sp>
            <p:nvSpPr>
              <p:cNvPr id="58" name="Rectangle 9"/>
              <p:cNvSpPr/>
              <p:nvPr/>
            </p:nvSpPr>
            <p:spPr>
              <a:xfrm>
                <a:off x="539552" y="1851670"/>
                <a:ext cx="8352928" cy="2893100"/>
              </a:xfrm>
              <a:prstGeom prst="rect">
                <a:avLst/>
              </a:prstGeom>
            </p:spPr>
            <p:txBody>
              <a:bodyPr wrap="square">
                <a:spAutoFit/>
              </a:bodyPr>
              <a:lstStyle/>
              <a:p>
                <a:r>
                  <a:rPr lang="it-IT" sz="1600" b="1" dirty="0"/>
                  <a:t>Quindi</a:t>
                </a:r>
              </a:p>
              <a:p>
                <a:pPr marL="285750" indent="-285750">
                  <a:buFont typeface="Arial" pitchFamily="34" charset="0"/>
                  <a:buChar char="•"/>
                </a:pPr>
                <a:r>
                  <a:rPr lang="it-IT" sz="1600" dirty="0"/>
                  <a:t>Se non guardo l’elettrone…si comporta come un’onda…vedo l’interferenza.</a:t>
                </a:r>
              </a:p>
              <a:p>
                <a:pPr marL="285750" indent="-285750">
                  <a:buFont typeface="Arial" pitchFamily="34" charset="0"/>
                  <a:buChar char="•"/>
                </a:pPr>
                <a:r>
                  <a:rPr lang="it-IT" sz="1600" dirty="0"/>
                  <a:t>Se lo guardo per vedere dove sta, e uso una luce opportuna…l’interferenza sparisce e si comporta come una particella.</a:t>
                </a:r>
              </a:p>
              <a:p>
                <a:pPr marL="285750" indent="-285750">
                  <a:buFont typeface="Arial" pitchFamily="34" charset="0"/>
                  <a:buChar char="•"/>
                </a:pPr>
                <a:r>
                  <a:rPr lang="it-IT" sz="1600" dirty="0"/>
                  <a:t>Se lo guardo…ma non riesco a sapere dove sta…si comporta come un’onda.</a:t>
                </a:r>
              </a:p>
              <a:p>
                <a:endParaRPr lang="it-IT" sz="1600" dirty="0"/>
              </a:p>
              <a:p>
                <a:endParaRPr lang="it-IT" sz="1600" dirty="0"/>
              </a:p>
              <a:p>
                <a:r>
                  <a:rPr lang="it-IT" sz="1400" dirty="0"/>
                  <a:t>[Dopo: se provo a fare i calcoli per sapere cosa devo fare per «vederlo» scopro che tutto è coerente con il Principio di Indeterminazione…</a:t>
                </a:r>
              </a:p>
              <a:p>
                <a:r>
                  <a:rPr lang="it-IT" sz="1400" b="1" dirty="0">
                    <a:ea typeface="Cambria Math"/>
                  </a:rPr>
                  <a:t>                                                                                            </a:t>
                </a:r>
                <a14:m>
                  <m:oMath xmlns:m="http://schemas.openxmlformats.org/officeDocument/2006/math">
                    <m:r>
                      <a:rPr lang="it-IT" sz="1400" b="1" i="0" smtClean="0">
                        <a:latin typeface="Cambria Math"/>
                        <a:ea typeface="Cambria Math"/>
                      </a:rPr>
                      <m:t>∆</m:t>
                    </m:r>
                    <m:r>
                      <a:rPr lang="it-IT" sz="1400" b="1" i="0" smtClean="0">
                        <a:latin typeface="Cambria Math"/>
                        <a:ea typeface="Cambria Math"/>
                      </a:rPr>
                      <m:t>𝐱</m:t>
                    </m:r>
                    <m:r>
                      <a:rPr lang="it-IT" sz="1400" b="1" i="0" smtClean="0">
                        <a:latin typeface="Cambria Math"/>
                        <a:ea typeface="Cambria Math"/>
                      </a:rPr>
                      <m:t>∙∆</m:t>
                    </m:r>
                    <m:r>
                      <a:rPr lang="it-IT" sz="1400" b="1" i="0" smtClean="0">
                        <a:latin typeface="Cambria Math"/>
                        <a:ea typeface="Cambria Math"/>
                      </a:rPr>
                      <m:t>𝐯</m:t>
                    </m:r>
                    <m:r>
                      <a:rPr lang="it-IT" sz="1400" b="1" i="0" smtClean="0">
                        <a:latin typeface="Cambria Math"/>
                        <a:ea typeface="Cambria Math"/>
                      </a:rPr>
                      <m:t>≥</m:t>
                    </m:r>
                    <m:f>
                      <m:fPr>
                        <m:type m:val="lin"/>
                        <m:ctrlPr>
                          <a:rPr lang="it-IT" sz="1400" b="1" i="1" smtClean="0">
                            <a:latin typeface="Cambria Math" panose="02040503050406030204" pitchFamily="18" charset="0"/>
                            <a:ea typeface="Cambria Math"/>
                          </a:rPr>
                        </m:ctrlPr>
                      </m:fPr>
                      <m:num>
                        <m:r>
                          <a:rPr lang="it-IT" sz="1400" b="1" i="0" smtClean="0">
                            <a:latin typeface="Cambria Math"/>
                            <a:ea typeface="Cambria Math"/>
                          </a:rPr>
                          <m:t>ℏ</m:t>
                        </m:r>
                      </m:num>
                      <m:den>
                        <m:r>
                          <a:rPr lang="it-IT" sz="1400" b="1" i="0" smtClean="0">
                            <a:latin typeface="Cambria Math"/>
                            <a:ea typeface="Cambria Math"/>
                          </a:rPr>
                          <m:t>𝐦</m:t>
                        </m:r>
                      </m:den>
                    </m:f>
                  </m:oMath>
                </a14:m>
                <a:endParaRPr lang="it-IT" sz="1400" b="1" dirty="0"/>
              </a:p>
              <a:p>
                <a:r>
                  <a:rPr lang="it-IT" sz="1400" dirty="0"/>
                  <a:t>Se lo vedo bene </a:t>
                </a:r>
                <a:r>
                  <a:rPr lang="it-IT" sz="1400" dirty="0">
                    <a:sym typeface="Symbol"/>
                  </a:rPr>
                  <a:t>x è piccola,   ma v è grande… e l’interferenza sparisce.</a:t>
                </a:r>
              </a:p>
              <a:p>
                <a:r>
                  <a:rPr lang="it-IT" sz="1400" dirty="0">
                    <a:sym typeface="Symbol"/>
                  </a:rPr>
                  <a:t>Se vedo l’interferenza  v è piccola, ma allora x è grande,  e non posso sapere dove sta.</a:t>
                </a:r>
                <a:r>
                  <a:rPr lang="it-IT" sz="1400" dirty="0">
                    <a:sym typeface="Symbol" panose="05050102010706020507" pitchFamily="18" charset="2"/>
                  </a:rPr>
                  <a:t></a:t>
                </a:r>
                <a:endParaRPr lang="it-IT" sz="1400" dirty="0"/>
              </a:p>
            </p:txBody>
          </p:sp>
        </mc:Choice>
        <mc:Fallback xmlns="">
          <p:sp>
            <p:nvSpPr>
              <p:cNvPr id="58" name="Rectangle 9"/>
              <p:cNvSpPr>
                <a:spLocks noRot="1" noChangeAspect="1" noMove="1" noResize="1" noEditPoints="1" noAdjustHandles="1" noChangeArrowheads="1" noChangeShapeType="1" noTextEdit="1"/>
              </p:cNvSpPr>
              <p:nvPr/>
            </p:nvSpPr>
            <p:spPr>
              <a:xfrm>
                <a:off x="539552" y="1851670"/>
                <a:ext cx="8352928" cy="2893100"/>
              </a:xfrm>
              <a:prstGeom prst="rect">
                <a:avLst/>
              </a:prstGeom>
              <a:blipFill>
                <a:blip r:embed="rId5"/>
                <a:stretch>
                  <a:fillRect l="-438" t="-633" b="-1477"/>
                </a:stretch>
              </a:blipFill>
            </p:spPr>
            <p:txBody>
              <a:bodyPr/>
              <a:lstStyle/>
              <a:p>
                <a:r>
                  <a:rPr lang="it-IT">
                    <a:noFill/>
                  </a:rPr>
                  <a:t> </a:t>
                </a:r>
              </a:p>
            </p:txBody>
          </p:sp>
        </mc:Fallback>
      </mc:AlternateContent>
    </p:spTree>
    <p:extLst>
      <p:ext uri="{BB962C8B-B14F-4D97-AF65-F5344CB8AC3E}">
        <p14:creationId xmlns:p14="http://schemas.microsoft.com/office/powerpoint/2010/main" val="60127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6156176" cy="410592"/>
          </a:xfrm>
        </p:spPr>
        <p:txBody>
          <a:bodyPr>
            <a:noAutofit/>
          </a:bodyPr>
          <a:lstStyle/>
          <a:p>
            <a:pPr algn="l"/>
            <a:r>
              <a:rPr lang="it-IT" sz="2000" b="1" dirty="0">
                <a:ea typeface="Gungsuh" pitchFamily="18" charset="-127"/>
              </a:rPr>
              <a:t>Come «funziona» la funzione d’onda? </a:t>
            </a:r>
            <a:endParaRPr lang="it-IT" sz="2400" b="1" dirty="0"/>
          </a:p>
        </p:txBody>
      </p:sp>
      <p:sp>
        <p:nvSpPr>
          <p:cNvPr id="7" name="Segnaposto numero diapositiva 6"/>
          <p:cNvSpPr>
            <a:spLocks noGrp="1"/>
          </p:cNvSpPr>
          <p:nvPr>
            <p:ph type="sldNum" sz="quarter" idx="12"/>
          </p:nvPr>
        </p:nvSpPr>
        <p:spPr>
          <a:xfrm>
            <a:off x="8604448" y="4803998"/>
            <a:ext cx="442392" cy="252759"/>
          </a:xfrm>
        </p:spPr>
        <p:txBody>
          <a:bodyPr/>
          <a:lstStyle/>
          <a:p>
            <a:fld id="{2BFC0026-57C0-4FBE-A77A-58B0CFCFBA7E}" type="slidenum">
              <a:rPr lang="it-IT" sz="1000" smtClean="0">
                <a:solidFill>
                  <a:schemeClr val="tx1"/>
                </a:solidFill>
              </a:rPr>
              <a:pPr/>
              <a:t>19</a:t>
            </a:fld>
            <a:endParaRPr lang="it-IT" sz="1000" dirty="0">
              <a:solidFill>
                <a:schemeClr val="tx1"/>
              </a:solidFill>
            </a:endParaRPr>
          </a:p>
        </p:txBody>
      </p:sp>
      <p:sp>
        <p:nvSpPr>
          <p:cNvPr id="8" name="Segnaposto piè di pagina 7"/>
          <p:cNvSpPr>
            <a:spLocks noGrp="1"/>
          </p:cNvSpPr>
          <p:nvPr>
            <p:ph type="ftr" sz="quarter" idx="11"/>
          </p:nvPr>
        </p:nvSpPr>
        <p:spPr>
          <a:xfrm>
            <a:off x="-31716" y="4863526"/>
            <a:ext cx="3744416" cy="273844"/>
          </a:xfrm>
        </p:spPr>
        <p:txBody>
          <a:bodyPr/>
          <a:lstStyle/>
          <a:p>
            <a:pPr algn="l"/>
            <a:r>
              <a:rPr lang="it-IT" sz="1000" dirty="0">
                <a:solidFill>
                  <a:schemeClr val="tx1"/>
                </a:solidFill>
              </a:rPr>
              <a:t>Relatività &amp; Meccanica Quantistica - Carlo Cosmelli</a:t>
            </a: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59" y="2"/>
            <a:ext cx="1344125" cy="76190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9"/>
          <p:cNvSpPr/>
          <p:nvPr/>
        </p:nvSpPr>
        <p:spPr>
          <a:xfrm>
            <a:off x="107504" y="483518"/>
            <a:ext cx="7416824" cy="4524315"/>
          </a:xfrm>
          <a:prstGeom prst="rect">
            <a:avLst/>
          </a:prstGeom>
        </p:spPr>
        <p:txBody>
          <a:bodyPr wrap="square">
            <a:spAutoFit/>
          </a:bodyPr>
          <a:lstStyle/>
          <a:p>
            <a:r>
              <a:rPr lang="it-IT" sz="1600" dirty="0"/>
              <a:t>Per chiarire come «funziona» la MQ dobbiamo capire bene il processo della «misura».</a:t>
            </a:r>
          </a:p>
          <a:p>
            <a:r>
              <a:rPr lang="it-IT" sz="1600" dirty="0"/>
              <a:t>Ci sono due punti fermi, che sembrano contraddittori:</a:t>
            </a:r>
          </a:p>
          <a:p>
            <a:pPr marL="174625" indent="-174625">
              <a:buFont typeface="+mj-lt"/>
              <a:buAutoNum type="arabicPeriod"/>
            </a:pPr>
            <a:r>
              <a:rPr lang="it-IT" sz="1600" dirty="0"/>
              <a:t> La </a:t>
            </a:r>
            <a:r>
              <a:rPr lang="it-IT" sz="1600" b="1" dirty="0">
                <a:solidFill>
                  <a:srgbClr val="3346F7"/>
                </a:solidFill>
              </a:rPr>
              <a:t>funzione d’onda </a:t>
            </a:r>
            <a:r>
              <a:rPr lang="it-IT" sz="1600" dirty="0"/>
              <a:t>è deterministica…ha un’evoluzione temporale </a:t>
            </a:r>
            <a:r>
              <a:rPr lang="it-IT" sz="1600" b="1" dirty="0">
                <a:solidFill>
                  <a:srgbClr val="3346F7"/>
                </a:solidFill>
              </a:rPr>
              <a:t>definita</a:t>
            </a:r>
            <a:r>
              <a:rPr lang="it-IT" sz="1600" dirty="0"/>
              <a:t>.</a:t>
            </a:r>
          </a:p>
          <a:p>
            <a:pPr marL="174625" indent="-174625">
              <a:buFont typeface="+mj-lt"/>
              <a:buAutoNum type="arabicPeriod"/>
            </a:pPr>
            <a:r>
              <a:rPr lang="it-IT" sz="1600" dirty="0"/>
              <a:t> Il risultato di una </a:t>
            </a:r>
            <a:r>
              <a:rPr lang="it-IT" sz="1600" b="1" dirty="0">
                <a:solidFill>
                  <a:srgbClr val="FF0000"/>
                </a:solidFill>
              </a:rPr>
              <a:t>misura</a:t>
            </a:r>
            <a:r>
              <a:rPr lang="it-IT" sz="1600" dirty="0"/>
              <a:t> è </a:t>
            </a:r>
            <a:r>
              <a:rPr lang="it-IT" sz="1600" b="1" dirty="0">
                <a:solidFill>
                  <a:srgbClr val="FF0000"/>
                </a:solidFill>
              </a:rPr>
              <a:t>probabilistico.</a:t>
            </a:r>
          </a:p>
          <a:p>
            <a:pPr marL="174625" indent="-174625">
              <a:buFont typeface="+mj-lt"/>
              <a:buAutoNum type="arabicPeriod"/>
            </a:pPr>
            <a:endParaRPr lang="it-IT" sz="1600" dirty="0"/>
          </a:p>
          <a:p>
            <a:r>
              <a:rPr lang="it-IT" sz="1600" b="1" dirty="0"/>
              <a:t>Cosa succede quando io «misuro» qualcosa (Es. la posizione dell’elettrone)?</a:t>
            </a:r>
          </a:p>
          <a:p>
            <a:endParaRPr lang="it-IT" sz="1600" dirty="0"/>
          </a:p>
          <a:p>
            <a:pPr marL="342900" indent="-342900">
              <a:buFont typeface="+mj-lt"/>
              <a:buAutoNum type="arabicPeriod"/>
            </a:pPr>
            <a:r>
              <a:rPr lang="it-IT" sz="1600" dirty="0"/>
              <a:t>L’elettrone </a:t>
            </a:r>
            <a:r>
              <a:rPr lang="it-IT" sz="1600" b="1" dirty="0"/>
              <a:t>prima </a:t>
            </a:r>
            <a:r>
              <a:rPr lang="it-IT" sz="1600" dirty="0"/>
              <a:t>della misura è descritto dalla </a:t>
            </a:r>
            <a:r>
              <a:rPr lang="it-IT" sz="1600" dirty="0" err="1"/>
              <a:t>f.d.o</a:t>
            </a:r>
            <a:r>
              <a:rPr lang="it-IT" sz="1600" dirty="0"/>
              <a:t>.</a:t>
            </a:r>
          </a:p>
          <a:p>
            <a:pPr marL="742950" lvl="1" indent="-285750">
              <a:buFontTx/>
              <a:buChar char="-"/>
            </a:pPr>
            <a:r>
              <a:rPr lang="it-IT" sz="1600" dirty="0"/>
              <a:t>L’elettrone non è localizzato…</a:t>
            </a:r>
          </a:p>
          <a:p>
            <a:pPr marL="742950" lvl="1" indent="-285750">
              <a:buFontTx/>
              <a:buChar char="-"/>
            </a:pPr>
            <a:r>
              <a:rPr lang="it-IT" sz="1600" dirty="0"/>
              <a:t>La </a:t>
            </a:r>
            <a:r>
              <a:rPr lang="it-IT" sz="1600" dirty="0" err="1"/>
              <a:t>f.d.o</a:t>
            </a:r>
            <a:r>
              <a:rPr lang="it-IT" sz="1600" dirty="0"/>
              <a:t>. è estesa nello spazio</a:t>
            </a:r>
          </a:p>
          <a:p>
            <a:pPr marL="342900" indent="-342900">
              <a:buFont typeface="+mj-lt"/>
              <a:buAutoNum type="arabicPeriod"/>
            </a:pPr>
            <a:r>
              <a:rPr lang="it-IT" sz="1600" dirty="0"/>
              <a:t>Quando faccio la misura avviene il </a:t>
            </a:r>
            <a:r>
              <a:rPr lang="it-IT" sz="1600" b="1" dirty="0"/>
              <a:t>collasso</a:t>
            </a:r>
            <a:r>
              <a:rPr lang="it-IT" sz="1600" dirty="0"/>
              <a:t> della funzione d’onda; la </a:t>
            </a:r>
            <a:r>
              <a:rPr lang="it-IT" sz="1600" dirty="0" err="1"/>
              <a:t>f.d.o</a:t>
            </a:r>
            <a:r>
              <a:rPr lang="it-IT" sz="1600" dirty="0"/>
              <a:t>. collassa in uno dei tanti risultati possibili, ho un risultato </a:t>
            </a:r>
            <a:r>
              <a:rPr lang="it-IT" sz="1600" b="1" dirty="0"/>
              <a:t>certo (dopo la misura).</a:t>
            </a:r>
            <a:endParaRPr lang="it-IT" sz="1600" dirty="0"/>
          </a:p>
          <a:p>
            <a:pPr marL="342900" indent="-342900">
              <a:buFont typeface="+mj-lt"/>
              <a:buAutoNum type="arabicPeriod"/>
            </a:pPr>
            <a:r>
              <a:rPr lang="it-IT" sz="1600" dirty="0"/>
              <a:t>Dopo la misura la </a:t>
            </a:r>
            <a:r>
              <a:rPr lang="it-IT" sz="1600" dirty="0" err="1"/>
              <a:t>f.d.o</a:t>
            </a:r>
            <a:r>
              <a:rPr lang="it-IT" sz="1600" dirty="0"/>
              <a:t>. ricomincia ad essere estesa…fin quando l’elettrone non verrà misurato un’altra volta.</a:t>
            </a:r>
          </a:p>
          <a:p>
            <a:pPr marL="342900" indent="-342900">
              <a:buFont typeface="+mj-lt"/>
              <a:buAutoNum type="arabicPeriod"/>
            </a:pPr>
            <a:endParaRPr lang="it-IT" sz="1600" dirty="0"/>
          </a:p>
          <a:p>
            <a:r>
              <a:rPr lang="it-IT" sz="1600" dirty="0">
                <a:solidFill>
                  <a:srgbClr val="FF0000"/>
                </a:solidFill>
              </a:rPr>
              <a:t>Nota: misurare vuol dire interagire;  per avere interazione non serva che ci sia un «misuratore», basta che il sistema interagisca con un oggetto esterno.</a:t>
            </a:r>
          </a:p>
          <a:p>
            <a:pPr algn="r"/>
            <a:r>
              <a:rPr lang="it-IT" sz="1400" dirty="0"/>
              <a:t>Vediamo una simulazione: </a:t>
            </a:r>
            <a:r>
              <a:rPr lang="it-IT" sz="1600" b="1" dirty="0">
                <a:solidFill>
                  <a:srgbClr val="FF0000"/>
                </a:solidFill>
              </a:rPr>
              <a:t>→</a:t>
            </a:r>
            <a:r>
              <a:rPr lang="it-IT" sz="1400" dirty="0"/>
              <a:t>[PHET – Università del Colorado] </a:t>
            </a:r>
          </a:p>
        </p:txBody>
      </p:sp>
    </p:spTree>
    <p:extLst>
      <p:ext uri="{BB962C8B-B14F-4D97-AF65-F5344CB8AC3E}">
        <p14:creationId xmlns:p14="http://schemas.microsoft.com/office/powerpoint/2010/main" val="3117111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E3C10-A622-F28C-C741-86A6423EBDC2}"/>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10A0C181-79B7-E1A7-57DF-76ED4581806F}"/>
              </a:ext>
            </a:extLst>
          </p:cNvPr>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a:extLst>
              <a:ext uri="{FF2B5EF4-FFF2-40B4-BE49-F238E27FC236}">
                <a16:creationId xmlns:a16="http://schemas.microsoft.com/office/drawing/2014/main" id="{2AC661DA-7CB9-08F5-3319-ADF3C2E4809C}"/>
              </a:ext>
            </a:extLst>
          </p:cNvPr>
          <p:cNvSpPr>
            <a:spLocks noGrp="1"/>
          </p:cNvSpPr>
          <p:nvPr>
            <p:ph type="sldNum" sz="quarter" idx="12"/>
          </p:nvPr>
        </p:nvSpPr>
        <p:spPr>
          <a:xfrm>
            <a:off x="8748464" y="4803998"/>
            <a:ext cx="298376" cy="252759"/>
          </a:xfrm>
        </p:spPr>
        <p:txBody>
          <a:bodyPr/>
          <a:lstStyle/>
          <a:p>
            <a:fld id="{2BFC0026-57C0-4FBE-A77A-58B0CFCFBA7E}" type="slidenum">
              <a:rPr lang="it-IT" sz="1000" smtClean="0">
                <a:solidFill>
                  <a:schemeClr val="tx1"/>
                </a:solidFill>
              </a:rPr>
              <a:pPr/>
              <a:t>2</a:t>
            </a:fld>
            <a:endParaRPr lang="it-IT" sz="1000" dirty="0">
              <a:solidFill>
                <a:schemeClr val="tx1"/>
              </a:solidFill>
            </a:endParaRPr>
          </a:p>
        </p:txBody>
      </p:sp>
      <p:sp>
        <p:nvSpPr>
          <p:cNvPr id="8" name="Segnaposto piè di pagina 7">
            <a:extLst>
              <a:ext uri="{FF2B5EF4-FFF2-40B4-BE49-F238E27FC236}">
                <a16:creationId xmlns:a16="http://schemas.microsoft.com/office/drawing/2014/main" id="{CF6AAADF-329B-7A05-126E-6E318A1EB087}"/>
              </a:ext>
            </a:extLst>
          </p:cNvPr>
          <p:cNvSpPr>
            <a:spLocks noGrp="1"/>
          </p:cNvSpPr>
          <p:nvPr>
            <p:ph type="ftr" sz="quarter" idx="11"/>
          </p:nvPr>
        </p:nvSpPr>
        <p:spPr>
          <a:xfrm>
            <a:off x="28065" y="4861935"/>
            <a:ext cx="3744416" cy="273844"/>
          </a:xfrm>
        </p:spPr>
        <p:txBody>
          <a:bodyPr/>
          <a:lstStyle/>
          <a:p>
            <a:pPr algn="l"/>
            <a:r>
              <a:rPr lang="it-IT" sz="900" dirty="0">
                <a:solidFill>
                  <a:schemeClr val="tx1"/>
                </a:solidFill>
              </a:rPr>
              <a:t>Relatività &amp; Meccanica Quantistica - Carlo Cosmelli</a:t>
            </a:r>
          </a:p>
        </p:txBody>
      </p:sp>
      <p:sp>
        <p:nvSpPr>
          <p:cNvPr id="14" name="Titolo 1">
            <a:extLst>
              <a:ext uri="{FF2B5EF4-FFF2-40B4-BE49-F238E27FC236}">
                <a16:creationId xmlns:a16="http://schemas.microsoft.com/office/drawing/2014/main" id="{652EC6E0-C959-9C86-17C6-B5A60728123E}"/>
              </a:ext>
            </a:extLst>
          </p:cNvPr>
          <p:cNvSpPr>
            <a:spLocks noGrp="1"/>
          </p:cNvSpPr>
          <p:nvPr>
            <p:ph type="ctrTitle"/>
          </p:nvPr>
        </p:nvSpPr>
        <p:spPr>
          <a:xfrm>
            <a:off x="11956" y="-3447"/>
            <a:ext cx="4272012" cy="486966"/>
          </a:xfrm>
        </p:spPr>
        <p:txBody>
          <a:bodyPr>
            <a:noAutofit/>
          </a:bodyPr>
          <a:lstStyle/>
          <a:p>
            <a:pPr algn="l"/>
            <a:r>
              <a:rPr lang="it-IT" sz="2000" b="1" dirty="0">
                <a:latin typeface="+mn-lt"/>
                <a:ea typeface="Gungsuh" pitchFamily="18" charset="-127"/>
              </a:rPr>
              <a:t>Di cosa parleremo </a:t>
            </a:r>
            <a:endParaRPr lang="it-IT" sz="2400" b="1" dirty="0"/>
          </a:p>
        </p:txBody>
      </p:sp>
      <p:sp>
        <p:nvSpPr>
          <p:cNvPr id="13" name="Rettangolo 12">
            <a:extLst>
              <a:ext uri="{FF2B5EF4-FFF2-40B4-BE49-F238E27FC236}">
                <a16:creationId xmlns:a16="http://schemas.microsoft.com/office/drawing/2014/main" id="{CFF10D1D-FDE9-5788-0284-9AFB4D06CC38}"/>
              </a:ext>
            </a:extLst>
          </p:cNvPr>
          <p:cNvSpPr/>
          <p:nvPr/>
        </p:nvSpPr>
        <p:spPr>
          <a:xfrm>
            <a:off x="-14147" y="843558"/>
            <a:ext cx="8712968" cy="3650358"/>
          </a:xfrm>
          <a:prstGeom prst="rect">
            <a:avLst/>
          </a:prstGeom>
        </p:spPr>
        <p:txBody>
          <a:bodyPr wrap="square">
            <a:spAutoFit/>
          </a:bodyPr>
          <a:lstStyle/>
          <a:p>
            <a:pPr marL="742950" lvl="1" indent="-285750">
              <a:lnSpc>
                <a:spcPct val="150000"/>
              </a:lnSpc>
              <a:buClr>
                <a:srgbClr val="C00000"/>
              </a:buClr>
              <a:buSzPct val="80000"/>
              <a:buFont typeface="Wingdings" pitchFamily="2" charset="2"/>
              <a:buChar char="v"/>
            </a:pPr>
            <a:r>
              <a:rPr lang="it-IT" dirty="0"/>
              <a:t>La Scienza da Galilei/Newton fino al XIX secolo</a:t>
            </a:r>
          </a:p>
          <a:p>
            <a:pPr marL="742950" lvl="1" indent="-285750">
              <a:lnSpc>
                <a:spcPct val="150000"/>
              </a:lnSpc>
              <a:buClr>
                <a:srgbClr val="C00000"/>
              </a:buClr>
              <a:buSzPct val="80000"/>
              <a:buFont typeface="Wingdings" pitchFamily="2" charset="2"/>
              <a:buChar char="v"/>
            </a:pPr>
            <a:r>
              <a:rPr lang="it-IT" sz="2400" dirty="0"/>
              <a:t>XX sec., nascono tre teorie [RS, RG, MQ] ;  </a:t>
            </a:r>
            <a:r>
              <a:rPr lang="it-IT" sz="2400" b="1" dirty="0">
                <a:solidFill>
                  <a:srgbClr val="C00000"/>
                </a:solidFill>
              </a:rPr>
              <a:t>MQ</a:t>
            </a:r>
          </a:p>
          <a:p>
            <a:pPr marL="742950" lvl="1" indent="-285750">
              <a:lnSpc>
                <a:spcPct val="150000"/>
              </a:lnSpc>
              <a:buClr>
                <a:srgbClr val="C00000"/>
              </a:buClr>
              <a:buSzPct val="80000"/>
              <a:buFont typeface="Wingdings" pitchFamily="2" charset="2"/>
              <a:buChar char="v"/>
            </a:pPr>
            <a:r>
              <a:rPr lang="it-IT" sz="2400" dirty="0"/>
              <a:t>Determinismo e Indeterminismo</a:t>
            </a:r>
          </a:p>
          <a:p>
            <a:pPr marL="742950" lvl="1" indent="-285750">
              <a:lnSpc>
                <a:spcPct val="150000"/>
              </a:lnSpc>
              <a:buClr>
                <a:srgbClr val="C00000"/>
              </a:buClr>
              <a:buSzPct val="80000"/>
              <a:buFont typeface="Wingdings" pitchFamily="2" charset="2"/>
              <a:buChar char="v"/>
            </a:pPr>
            <a:r>
              <a:rPr lang="it-IT" sz="2400" dirty="0">
                <a:sym typeface="Symbol" panose="05050102010706020507" pitchFamily="18" charset="2"/>
              </a:rPr>
              <a:t> Forme e Numeri:  / Fibonacci / Spirali / Rettangoli/ Angoli</a:t>
            </a:r>
          </a:p>
          <a:p>
            <a:pPr marL="1200150" lvl="2" indent="-285750">
              <a:lnSpc>
                <a:spcPct val="150000"/>
              </a:lnSpc>
              <a:buClr>
                <a:srgbClr val="C00000"/>
              </a:buClr>
              <a:buSzPct val="80000"/>
              <a:buFont typeface="Wingdings" pitchFamily="2" charset="2"/>
              <a:buChar char="v"/>
            </a:pPr>
            <a:r>
              <a:rPr lang="it-IT" sz="2400" dirty="0">
                <a:sym typeface="Symbol" panose="05050102010706020507" pitchFamily="18" charset="2"/>
              </a:rPr>
              <a:t>In natura -  artificiali</a:t>
            </a:r>
          </a:p>
          <a:p>
            <a:pPr marL="742950" lvl="1" indent="-285750">
              <a:lnSpc>
                <a:spcPct val="150000"/>
              </a:lnSpc>
              <a:buClr>
                <a:srgbClr val="C00000"/>
              </a:buClr>
              <a:buSzPct val="80000"/>
              <a:buFont typeface="Wingdings" pitchFamily="2" charset="2"/>
              <a:buChar char="v"/>
            </a:pPr>
            <a:r>
              <a:rPr lang="it-IT" sz="2400" dirty="0">
                <a:sym typeface="Symbol" panose="05050102010706020507" pitchFamily="18" charset="2"/>
              </a:rPr>
              <a:t>Simmetrie / Asimmetrie</a:t>
            </a:r>
          </a:p>
          <a:p>
            <a:pPr marL="742950" lvl="1" indent="-285750">
              <a:lnSpc>
                <a:spcPct val="150000"/>
              </a:lnSpc>
              <a:buClr>
                <a:srgbClr val="C00000"/>
              </a:buClr>
              <a:buSzPct val="80000"/>
              <a:buFont typeface="Wingdings" pitchFamily="2" charset="2"/>
              <a:buChar char="v"/>
            </a:pPr>
            <a:r>
              <a:rPr lang="it-IT" dirty="0">
                <a:sym typeface="Symbol" panose="05050102010706020507" pitchFamily="18" charset="2"/>
              </a:rPr>
              <a:t>(Schemi ‘’belli’’?  Matematica naturale o artificiale?)</a:t>
            </a:r>
            <a:endParaRPr lang="it-IT" dirty="0"/>
          </a:p>
        </p:txBody>
      </p:sp>
    </p:spTree>
    <p:extLst>
      <p:ext uri="{BB962C8B-B14F-4D97-AF65-F5344CB8AC3E}">
        <p14:creationId xmlns:p14="http://schemas.microsoft.com/office/powerpoint/2010/main" val="4150883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g\Desktop\Temporanei PdF\QM - materiale\Tonomura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37861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Documents and Settings\mg\Desktop\Temporanei PdF\QM - materiale\Tonomura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0"/>
            <a:ext cx="5072063" cy="557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CasellaDiTesto 3"/>
          <p:cNvSpPr txBox="1">
            <a:spLocks noChangeArrowheads="1"/>
          </p:cNvSpPr>
          <p:nvPr/>
        </p:nvSpPr>
        <p:spPr bwMode="auto">
          <a:xfrm>
            <a:off x="3786188" y="17611"/>
            <a:ext cx="1500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1400" b="1" dirty="0">
                <a:latin typeface="+mn-lt"/>
              </a:rPr>
              <a:t>Numero di elettroni sullo schermo</a:t>
            </a:r>
          </a:p>
        </p:txBody>
      </p:sp>
      <p:sp>
        <p:nvSpPr>
          <p:cNvPr id="5" name="CasellaDiTesto 3"/>
          <p:cNvSpPr txBox="1">
            <a:spLocks noChangeArrowheads="1"/>
          </p:cNvSpPr>
          <p:nvPr/>
        </p:nvSpPr>
        <p:spPr bwMode="auto">
          <a:xfrm>
            <a:off x="3707904" y="767449"/>
            <a:ext cx="679225"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sz="1400" dirty="0"/>
          </a:p>
          <a:p>
            <a:pPr eaLnBrk="1" hangingPunct="1"/>
            <a:r>
              <a:rPr lang="it-IT" sz="1400" dirty="0"/>
              <a:t>10</a:t>
            </a:r>
          </a:p>
          <a:p>
            <a:pPr eaLnBrk="1" hangingPunct="1"/>
            <a:endParaRPr lang="it-IT" sz="1400" dirty="0"/>
          </a:p>
          <a:p>
            <a:pPr eaLnBrk="1" hangingPunct="1"/>
            <a:r>
              <a:rPr lang="it-IT" sz="1400" dirty="0"/>
              <a:t>               </a:t>
            </a:r>
          </a:p>
          <a:p>
            <a:pPr eaLnBrk="1" hangingPunct="1"/>
            <a:endParaRPr lang="it-IT" sz="1400" dirty="0"/>
          </a:p>
          <a:p>
            <a:pPr eaLnBrk="1" hangingPunct="1"/>
            <a:endParaRPr lang="it-IT" sz="1400" dirty="0"/>
          </a:p>
          <a:p>
            <a:pPr eaLnBrk="1" hangingPunct="1"/>
            <a:endParaRPr lang="it-IT" sz="1400" dirty="0"/>
          </a:p>
          <a:p>
            <a:pPr eaLnBrk="1" hangingPunct="1"/>
            <a:endParaRPr lang="it-IT" sz="1400" dirty="0"/>
          </a:p>
          <a:p>
            <a:pPr eaLnBrk="1" hangingPunct="1"/>
            <a:r>
              <a:rPr lang="it-IT" sz="1400" dirty="0"/>
              <a:t>200</a:t>
            </a:r>
          </a:p>
          <a:p>
            <a:pPr eaLnBrk="1" hangingPunct="1"/>
            <a:endParaRPr lang="it-IT" sz="1400" dirty="0"/>
          </a:p>
          <a:p>
            <a:pPr eaLnBrk="1" hangingPunct="1"/>
            <a:endParaRPr lang="it-IT" sz="1400" dirty="0"/>
          </a:p>
          <a:p>
            <a:pPr eaLnBrk="1" hangingPunct="1"/>
            <a:endParaRPr lang="it-IT" sz="1400" dirty="0"/>
          </a:p>
          <a:p>
            <a:pPr eaLnBrk="1" hangingPunct="1"/>
            <a:r>
              <a:rPr lang="it-IT" sz="1400" dirty="0"/>
              <a:t>               </a:t>
            </a:r>
          </a:p>
          <a:p>
            <a:pPr eaLnBrk="1" hangingPunct="1"/>
            <a:endParaRPr lang="it-IT" sz="1400" dirty="0"/>
          </a:p>
          <a:p>
            <a:pPr eaLnBrk="1" hangingPunct="1"/>
            <a:endParaRPr lang="it-IT" sz="1400" dirty="0"/>
          </a:p>
          <a:p>
            <a:pPr eaLnBrk="1" hangingPunct="1"/>
            <a:endParaRPr lang="it-IT" sz="1400" dirty="0"/>
          </a:p>
          <a:p>
            <a:pPr eaLnBrk="1" hangingPunct="1"/>
            <a:r>
              <a:rPr lang="it-IT" sz="1400" dirty="0"/>
              <a:t>6’000         </a:t>
            </a:r>
          </a:p>
        </p:txBody>
      </p:sp>
      <p:sp>
        <p:nvSpPr>
          <p:cNvPr id="6" name="CasellaDiTesto 3"/>
          <p:cNvSpPr txBox="1">
            <a:spLocks noChangeArrowheads="1"/>
          </p:cNvSpPr>
          <p:nvPr/>
        </p:nvSpPr>
        <p:spPr bwMode="auto">
          <a:xfrm>
            <a:off x="4536281" y="909221"/>
            <a:ext cx="84091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it-IT" sz="1400" dirty="0"/>
              <a:t>            6’000</a:t>
            </a:r>
          </a:p>
          <a:p>
            <a:pPr algn="r" eaLnBrk="1" hangingPunct="1"/>
            <a:endParaRPr lang="it-IT" sz="1400" dirty="0"/>
          </a:p>
          <a:p>
            <a:pPr algn="r" eaLnBrk="1" hangingPunct="1"/>
            <a:endParaRPr lang="it-IT" sz="1400" dirty="0"/>
          </a:p>
          <a:p>
            <a:pPr algn="r" eaLnBrk="1" hangingPunct="1"/>
            <a:endParaRPr lang="it-IT" sz="1400" dirty="0"/>
          </a:p>
          <a:p>
            <a:pPr algn="r" eaLnBrk="1" hangingPunct="1"/>
            <a:endParaRPr lang="it-IT" sz="1400" dirty="0"/>
          </a:p>
          <a:p>
            <a:pPr algn="r" eaLnBrk="1" hangingPunct="1"/>
            <a:endParaRPr lang="it-IT" sz="1400" dirty="0"/>
          </a:p>
          <a:p>
            <a:pPr algn="r" eaLnBrk="1" hangingPunct="1"/>
            <a:r>
              <a:rPr lang="it-IT" sz="1400" dirty="0"/>
              <a:t>              40’000</a:t>
            </a:r>
          </a:p>
          <a:p>
            <a:pPr algn="r" eaLnBrk="1" hangingPunct="1"/>
            <a:endParaRPr lang="it-IT" sz="1400" dirty="0"/>
          </a:p>
          <a:p>
            <a:pPr algn="r" eaLnBrk="1" hangingPunct="1"/>
            <a:endParaRPr lang="it-IT" sz="1400" dirty="0"/>
          </a:p>
          <a:p>
            <a:pPr algn="r" eaLnBrk="1" hangingPunct="1"/>
            <a:endParaRPr lang="it-IT" sz="1400" dirty="0"/>
          </a:p>
          <a:p>
            <a:pPr algn="r" eaLnBrk="1" hangingPunct="1"/>
            <a:endParaRPr lang="it-IT" sz="1400" dirty="0"/>
          </a:p>
          <a:p>
            <a:pPr algn="r" eaLnBrk="1" hangingPunct="1"/>
            <a:r>
              <a:rPr lang="it-IT" sz="1400" dirty="0"/>
              <a:t>          </a:t>
            </a:r>
          </a:p>
          <a:p>
            <a:pPr algn="r" eaLnBrk="1" hangingPunct="1"/>
            <a:endParaRPr lang="it-IT" sz="1400" dirty="0"/>
          </a:p>
          <a:p>
            <a:pPr algn="r" eaLnBrk="1" hangingPunct="1"/>
            <a:r>
              <a:rPr lang="it-IT" sz="1400" dirty="0"/>
              <a:t>            200’000</a:t>
            </a:r>
          </a:p>
        </p:txBody>
      </p:sp>
      <p:sp>
        <p:nvSpPr>
          <p:cNvPr id="2" name="Ritorno 1">
            <a:hlinkClick r:id="rId5" action="ppaction://hlinksldjump" highlightClick="1"/>
          </p:cNvPr>
          <p:cNvSpPr/>
          <p:nvPr/>
        </p:nvSpPr>
        <p:spPr>
          <a:xfrm>
            <a:off x="4320827" y="4803998"/>
            <a:ext cx="394049" cy="288032"/>
          </a:xfrm>
          <a:prstGeom prst="actionButtonReturn">
            <a:avLst/>
          </a:prstGeom>
          <a:solidFill>
            <a:srgbClr val="00CC5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3279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11510"/>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8382000" cy="410592"/>
          </a:xfrm>
        </p:spPr>
        <p:txBody>
          <a:bodyPr>
            <a:noAutofit/>
          </a:bodyPr>
          <a:lstStyle/>
          <a:p>
            <a:pPr algn="l"/>
            <a:r>
              <a:rPr lang="it-IT" sz="1600" b="1" dirty="0"/>
              <a:t>Un altro tassello della teoria: Il Principio di Indeterminazione – Heisenberg, 1927</a:t>
            </a:r>
            <a:endParaRPr lang="it-IT" sz="1600" dirty="0"/>
          </a:p>
        </p:txBody>
      </p:sp>
      <p:sp>
        <p:nvSpPr>
          <p:cNvPr id="7" name="Segnaposto numero diapositiva 6"/>
          <p:cNvSpPr>
            <a:spLocks noGrp="1"/>
          </p:cNvSpPr>
          <p:nvPr>
            <p:ph type="sldNum" sz="quarter" idx="12"/>
          </p:nvPr>
        </p:nvSpPr>
        <p:spPr>
          <a:xfrm>
            <a:off x="8748464" y="4890741"/>
            <a:ext cx="370384" cy="252759"/>
          </a:xfrm>
        </p:spPr>
        <p:txBody>
          <a:bodyPr/>
          <a:lstStyle/>
          <a:p>
            <a:fld id="{2BFC0026-57C0-4FBE-A77A-58B0CFCFBA7E}" type="slidenum">
              <a:rPr lang="it-IT" sz="900" smtClean="0">
                <a:solidFill>
                  <a:schemeClr val="tx1"/>
                </a:solidFill>
              </a:rPr>
              <a:pPr/>
              <a:t>21</a:t>
            </a:fld>
            <a:endParaRPr lang="it-IT" sz="900" dirty="0">
              <a:solidFill>
                <a:schemeClr val="tx1"/>
              </a:solidFill>
            </a:endParaRP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0"/>
            <a:ext cx="986400" cy="559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9"/>
              <p:cNvSpPr/>
              <p:nvPr/>
            </p:nvSpPr>
            <p:spPr>
              <a:xfrm>
                <a:off x="179512" y="1347614"/>
                <a:ext cx="8928992" cy="3720762"/>
              </a:xfrm>
              <a:prstGeom prst="rect">
                <a:avLst/>
              </a:prstGeom>
            </p:spPr>
            <p:txBody>
              <a:bodyPr wrap="square">
                <a:spAutoFit/>
              </a:bodyPr>
              <a:lstStyle/>
              <a:p>
                <a:pPr marL="285750" indent="-285750">
                  <a:buFont typeface="Symbol"/>
                  <a:buChar char="·"/>
                </a:pPr>
                <a:r>
                  <a:rPr lang="it-IT" dirty="0"/>
                  <a:t>Per ogni sistema esistono coppie di grandezze fisiche che </a:t>
                </a:r>
                <a:r>
                  <a:rPr lang="it-IT" b="1" dirty="0"/>
                  <a:t>non posso misurare</a:t>
                </a:r>
                <a:r>
                  <a:rPr lang="it-IT" dirty="0"/>
                  <a:t> </a:t>
                </a:r>
                <a:r>
                  <a:rPr lang="it-IT" b="1" dirty="0"/>
                  <a:t>(conoscere) </a:t>
                </a:r>
                <a:r>
                  <a:rPr lang="it-IT" dirty="0"/>
                  <a:t>contemporaneamente con precisione arbitraria.</a:t>
                </a:r>
              </a:p>
              <a:p>
                <a:endParaRPr lang="it-IT" dirty="0"/>
              </a:p>
              <a:p>
                <a:r>
                  <a:rPr lang="it-IT" dirty="0"/>
                  <a:t>     Esempio: posizione (x) e quantità di moto (p= m</a:t>
                </a:r>
                <a:r>
                  <a:rPr lang="it-IT" dirty="0">
                    <a:sym typeface="Symbol"/>
                  </a:rPr>
                  <a:t>v)</a:t>
                </a:r>
                <a:r>
                  <a:rPr lang="it-IT" dirty="0"/>
                  <a:t>  // Energia e tempo..</a:t>
                </a:r>
              </a:p>
              <a:p>
                <a:endParaRPr lang="it-IT" dirty="0"/>
              </a:p>
              <a:p>
                <a:pPr>
                  <a:lnSpc>
                    <a:spcPct val="150000"/>
                  </a:lnSpc>
                </a:pPr>
                <a:r>
                  <a:rPr lang="it-IT" dirty="0"/>
                  <a:t>               formalmente:        </a:t>
                </a:r>
                <a14:m>
                  <m:oMath xmlns:m="http://schemas.openxmlformats.org/officeDocument/2006/math">
                    <m:r>
                      <a:rPr lang="it-IT" sz="2000" b="1" i="0" smtClean="0">
                        <a:latin typeface="Cambria Math" panose="02040503050406030204" pitchFamily="18" charset="0"/>
                        <a:ea typeface="Cambria Math" panose="02040503050406030204" pitchFamily="18" charset="0"/>
                      </a:rPr>
                      <m:t>∆</m:t>
                    </m:r>
                    <m:r>
                      <a:rPr lang="it-IT" sz="2000" b="1" i="0" smtClean="0">
                        <a:latin typeface="Cambria Math" panose="02040503050406030204" pitchFamily="18" charset="0"/>
                        <a:ea typeface="Cambria Math" panose="02040503050406030204" pitchFamily="18" charset="0"/>
                      </a:rPr>
                      <m:t>𝐱</m:t>
                    </m:r>
                    <m:r>
                      <a:rPr lang="it-IT" sz="2000" b="1" i="0" smtClean="0">
                        <a:latin typeface="Cambria Math" panose="02040503050406030204" pitchFamily="18" charset="0"/>
                        <a:ea typeface="Cambria Math" panose="02040503050406030204" pitchFamily="18" charset="0"/>
                      </a:rPr>
                      <m:t> ∙ ∆</m:t>
                    </m:r>
                    <m:r>
                      <a:rPr lang="it-IT" sz="2000" b="1" i="0" smtClean="0">
                        <a:latin typeface="Cambria Math" panose="02040503050406030204" pitchFamily="18" charset="0"/>
                        <a:ea typeface="Cambria Math" panose="02040503050406030204" pitchFamily="18" charset="0"/>
                      </a:rPr>
                      <m:t>𝐩</m:t>
                    </m:r>
                    <m:r>
                      <a:rPr lang="it-IT" sz="2000" b="1" i="0" smtClean="0">
                        <a:latin typeface="Cambria Math" panose="02040503050406030204" pitchFamily="18" charset="0"/>
                        <a:ea typeface="Cambria Math" panose="02040503050406030204" pitchFamily="18" charset="0"/>
                      </a:rPr>
                      <m:t> ≥ </m:t>
                    </m:r>
                    <m:f>
                      <m:fPr>
                        <m:ctrlPr>
                          <a:rPr lang="it-IT" sz="2000" b="1" i="1" smtClean="0">
                            <a:latin typeface="Cambria Math" panose="02040503050406030204" pitchFamily="18" charset="0"/>
                            <a:ea typeface="Cambria Math" panose="02040503050406030204" pitchFamily="18" charset="0"/>
                          </a:rPr>
                        </m:ctrlPr>
                      </m:fPr>
                      <m:num>
                        <m:r>
                          <a:rPr lang="it-IT" sz="2000" b="1" i="1">
                            <a:latin typeface="Cambria Math" panose="02040503050406030204" pitchFamily="18" charset="0"/>
                            <a:ea typeface="Cambria Math" panose="02040503050406030204" pitchFamily="18" charset="0"/>
                          </a:rPr>
                          <m:t>ℏ</m:t>
                        </m:r>
                      </m:num>
                      <m:den>
                        <m:r>
                          <a:rPr lang="it-IT" sz="2000" b="1" i="1" smtClean="0">
                            <a:latin typeface="Cambria Math" panose="02040503050406030204" pitchFamily="18" charset="0"/>
                            <a:ea typeface="Cambria Math" panose="02040503050406030204" pitchFamily="18" charset="0"/>
                          </a:rPr>
                          <m:t>𝟐</m:t>
                        </m:r>
                      </m:den>
                    </m:f>
                    <m:r>
                      <a:rPr lang="it-IT" sz="2000" b="1" i="0" smtClean="0">
                        <a:latin typeface="Cambria Math" panose="02040503050406030204" pitchFamily="18" charset="0"/>
                        <a:ea typeface="Cambria Math" panose="02040503050406030204" pitchFamily="18" charset="0"/>
                      </a:rPr>
                      <m:t> </m:t>
                    </m:r>
                  </m:oMath>
                </a14:m>
                <a:r>
                  <a:rPr lang="it-IT" sz="2000" b="1" dirty="0">
                    <a:latin typeface="Cambria Math" panose="02040503050406030204" pitchFamily="18" charset="0"/>
                    <a:ea typeface="Cambria Math" panose="02040503050406030204" pitchFamily="18" charset="0"/>
                  </a:rPr>
                  <a:t>      </a:t>
                </a:r>
                <a:r>
                  <a:rPr lang="it-IT" dirty="0"/>
                  <a:t>,        [</a:t>
                </a:r>
                <a14:m>
                  <m:oMath xmlns:m="http://schemas.openxmlformats.org/officeDocument/2006/math">
                    <m:r>
                      <a:rPr lang="it-IT" i="1" dirty="0" smtClean="0">
                        <a:latin typeface="Cambria Math" panose="02040503050406030204" pitchFamily="18" charset="0"/>
                        <a:ea typeface="Cambria Math" panose="02040503050406030204" pitchFamily="18" charset="0"/>
                      </a:rPr>
                      <m:t>ℏ</m:t>
                    </m:r>
                    <m:r>
                      <a:rPr lang="it-IT" b="0" i="1" dirty="0" smtClean="0">
                        <a:latin typeface="Cambria Math" panose="02040503050406030204" pitchFamily="18" charset="0"/>
                        <a:ea typeface="Cambria Math" panose="02040503050406030204" pitchFamily="18" charset="0"/>
                      </a:rPr>
                      <m:t>=</m:t>
                    </m:r>
                    <m:f>
                      <m:fPr>
                        <m:type m:val="lin"/>
                        <m:ctrlPr>
                          <a:rPr lang="it-IT" b="0" i="1" dirty="0" smtClean="0">
                            <a:latin typeface="Cambria Math" panose="02040503050406030204" pitchFamily="18" charset="0"/>
                            <a:ea typeface="Cambria Math" panose="02040503050406030204" pitchFamily="18" charset="0"/>
                          </a:rPr>
                        </m:ctrlPr>
                      </m:fPr>
                      <m:num>
                        <m:r>
                          <a:rPr lang="it-IT" b="0" i="1" dirty="0" smtClean="0">
                            <a:latin typeface="Cambria Math" panose="02040503050406030204" pitchFamily="18" charset="0"/>
                            <a:ea typeface="Cambria Math" panose="02040503050406030204" pitchFamily="18" charset="0"/>
                          </a:rPr>
                          <m:t>h</m:t>
                        </m:r>
                      </m:num>
                      <m:den>
                        <m:r>
                          <a:rPr lang="it-IT" b="0" i="1" dirty="0" smtClean="0">
                            <a:latin typeface="Cambria Math" panose="02040503050406030204" pitchFamily="18" charset="0"/>
                            <a:ea typeface="Cambria Math" panose="02040503050406030204" pitchFamily="18" charset="0"/>
                          </a:rPr>
                          <m:t>2</m:t>
                        </m:r>
                        <m:r>
                          <a:rPr lang="it-IT" b="0" i="1" dirty="0" smtClean="0">
                            <a:latin typeface="Cambria Math" panose="02040503050406030204" pitchFamily="18" charset="0"/>
                            <a:ea typeface="Cambria Math" panose="02040503050406030204" pitchFamily="18" charset="0"/>
                          </a:rPr>
                          <m:t>𝜋</m:t>
                        </m:r>
                      </m:den>
                    </m:f>
                  </m:oMath>
                </a14:m>
                <a:r>
                  <a:rPr lang="it-IT" dirty="0"/>
                  <a:t>]</a:t>
                </a:r>
              </a:p>
              <a:p>
                <a:pPr>
                  <a:lnSpc>
                    <a:spcPct val="150000"/>
                  </a:lnSpc>
                </a:pPr>
                <a:r>
                  <a:rPr lang="it-IT" dirty="0"/>
                  <a:t> </a:t>
                </a:r>
                <a:r>
                  <a:rPr lang="it-IT" dirty="0">
                    <a:sym typeface="Symbol"/>
                  </a:rPr>
                  <a:t>x è  l’incertezza sulla posizione x,   v l’incertezza sulla velocità v, supponendo m nota e costante.</a:t>
                </a:r>
              </a:p>
              <a:p>
                <a:pPr>
                  <a:lnSpc>
                    <a:spcPct val="150000"/>
                  </a:lnSpc>
                </a:pPr>
                <a:r>
                  <a:rPr lang="it-IT" sz="1600" dirty="0"/>
                  <a:t>                                         </a:t>
                </a:r>
                <a:r>
                  <a:rPr lang="it-IT" dirty="0"/>
                  <a:t>anche:       </a:t>
                </a:r>
                <a14:m>
                  <m:oMath xmlns:m="http://schemas.openxmlformats.org/officeDocument/2006/math">
                    <m:r>
                      <a:rPr lang="it-IT" sz="2400" b="1" smtClean="0">
                        <a:solidFill>
                          <a:srgbClr val="C00000"/>
                        </a:solidFill>
                        <a:latin typeface="Cambria Math" panose="02040503050406030204" pitchFamily="18" charset="0"/>
                        <a:ea typeface="Cambria Math" panose="02040503050406030204" pitchFamily="18" charset="0"/>
                      </a:rPr>
                      <m:t>∆</m:t>
                    </m:r>
                    <m:r>
                      <a:rPr lang="it-IT" sz="2400" b="1" i="1" smtClean="0">
                        <a:solidFill>
                          <a:srgbClr val="C00000"/>
                        </a:solidFill>
                        <a:latin typeface="Cambria Math" panose="02040503050406030204" pitchFamily="18" charset="0"/>
                        <a:ea typeface="Cambria Math" panose="02040503050406030204" pitchFamily="18" charset="0"/>
                      </a:rPr>
                      <m:t>𝒙</m:t>
                    </m:r>
                    <m:r>
                      <a:rPr lang="it-IT" sz="2400" b="1" smtClean="0">
                        <a:solidFill>
                          <a:srgbClr val="C00000"/>
                        </a:solidFill>
                        <a:latin typeface="Cambria Math" panose="02040503050406030204" pitchFamily="18" charset="0"/>
                        <a:ea typeface="Cambria Math" panose="02040503050406030204" pitchFamily="18" charset="0"/>
                      </a:rPr>
                      <m:t> ∙ ∆</m:t>
                    </m:r>
                    <m:r>
                      <a:rPr lang="it-IT" sz="2400" b="1" i="0" smtClean="0">
                        <a:solidFill>
                          <a:srgbClr val="C00000"/>
                        </a:solidFill>
                        <a:latin typeface="Cambria Math" panose="02040503050406030204" pitchFamily="18" charset="0"/>
                        <a:ea typeface="Cambria Math" panose="02040503050406030204" pitchFamily="18" charset="0"/>
                      </a:rPr>
                      <m:t>𝐯</m:t>
                    </m:r>
                    <m:r>
                      <a:rPr lang="it-IT" sz="2400" b="1">
                        <a:solidFill>
                          <a:srgbClr val="C00000"/>
                        </a:solidFill>
                        <a:latin typeface="Cambria Math" panose="02040503050406030204" pitchFamily="18" charset="0"/>
                        <a:ea typeface="Cambria Math" panose="02040503050406030204" pitchFamily="18" charset="0"/>
                      </a:rPr>
                      <m:t> ≥ </m:t>
                    </m:r>
                    <m:f>
                      <m:fPr>
                        <m:ctrlPr>
                          <a:rPr lang="it-IT" sz="2400" b="1" i="1">
                            <a:solidFill>
                              <a:srgbClr val="C00000"/>
                            </a:solidFill>
                            <a:latin typeface="Cambria Math" panose="02040503050406030204" pitchFamily="18" charset="0"/>
                            <a:ea typeface="Cambria Math" panose="02040503050406030204" pitchFamily="18" charset="0"/>
                          </a:rPr>
                        </m:ctrlPr>
                      </m:fPr>
                      <m:num>
                        <m:r>
                          <a:rPr lang="it-IT" sz="2400" b="1" i="1">
                            <a:solidFill>
                              <a:srgbClr val="C00000"/>
                            </a:solidFill>
                            <a:latin typeface="Cambria Math" panose="02040503050406030204" pitchFamily="18" charset="0"/>
                            <a:ea typeface="Cambria Math" panose="02040503050406030204" pitchFamily="18" charset="0"/>
                          </a:rPr>
                          <m:t>ℏ</m:t>
                        </m:r>
                      </m:num>
                      <m:den>
                        <m:r>
                          <a:rPr lang="it-IT" sz="2400" b="1" i="1">
                            <a:solidFill>
                              <a:srgbClr val="C00000"/>
                            </a:solidFill>
                            <a:latin typeface="Cambria Math" panose="02040503050406030204" pitchFamily="18" charset="0"/>
                            <a:ea typeface="Cambria Math" panose="02040503050406030204" pitchFamily="18" charset="0"/>
                          </a:rPr>
                          <m:t>𝟐</m:t>
                        </m:r>
                        <m:r>
                          <a:rPr lang="it-IT" sz="2400" b="1" i="1" smtClean="0">
                            <a:solidFill>
                              <a:srgbClr val="C00000"/>
                            </a:solidFill>
                            <a:latin typeface="Cambria Math" panose="02040503050406030204" pitchFamily="18" charset="0"/>
                            <a:ea typeface="Cambria Math" panose="02040503050406030204" pitchFamily="18" charset="0"/>
                          </a:rPr>
                          <m:t>𝒎</m:t>
                        </m:r>
                      </m:den>
                    </m:f>
                  </m:oMath>
                </a14:m>
                <a:endParaRPr lang="it-IT" sz="2400" b="1" dirty="0"/>
              </a:p>
            </p:txBody>
          </p:sp>
        </mc:Choice>
        <mc:Fallback xmlns="">
          <p:sp>
            <p:nvSpPr>
              <p:cNvPr id="10" name="Rectangle 9"/>
              <p:cNvSpPr>
                <a:spLocks noRot="1" noChangeAspect="1" noMove="1" noResize="1" noEditPoints="1" noAdjustHandles="1" noChangeArrowheads="1" noChangeShapeType="1" noTextEdit="1"/>
              </p:cNvSpPr>
              <p:nvPr/>
            </p:nvSpPr>
            <p:spPr>
              <a:xfrm>
                <a:off x="179512" y="1347614"/>
                <a:ext cx="8928992" cy="3720762"/>
              </a:xfrm>
              <a:prstGeom prst="rect">
                <a:avLst/>
              </a:prstGeom>
              <a:blipFill>
                <a:blip r:embed="rId4"/>
                <a:stretch>
                  <a:fillRect l="-546" t="-1148"/>
                </a:stretch>
              </a:blipFill>
            </p:spPr>
            <p:txBody>
              <a:bodyPr/>
              <a:lstStyle/>
              <a:p>
                <a:r>
                  <a:rPr lang="it-IT">
                    <a:noFill/>
                  </a:rPr>
                  <a:t> </a:t>
                </a:r>
              </a:p>
            </p:txBody>
          </p:sp>
        </mc:Fallback>
      </mc:AlternateContent>
      <p:sp>
        <p:nvSpPr>
          <p:cNvPr id="3" name="CasellaDiTesto 2"/>
          <p:cNvSpPr txBox="1"/>
          <p:nvPr/>
        </p:nvSpPr>
        <p:spPr>
          <a:xfrm>
            <a:off x="179512" y="699542"/>
            <a:ext cx="4968552" cy="369332"/>
          </a:xfrm>
          <a:prstGeom prst="rect">
            <a:avLst/>
          </a:prstGeom>
          <a:noFill/>
        </p:spPr>
        <p:txBody>
          <a:bodyPr wrap="square" rtlCol="0">
            <a:spAutoFit/>
          </a:bodyPr>
          <a:lstStyle/>
          <a:p>
            <a:r>
              <a:rPr lang="it-IT" b="1" dirty="0">
                <a:solidFill>
                  <a:srgbClr val="C00000"/>
                </a:solidFill>
              </a:rPr>
              <a:t>Versione soft (1927) o debole o operazionale</a:t>
            </a:r>
            <a:endParaRPr lang="it-IT" dirty="0">
              <a:solidFill>
                <a:srgbClr val="C00000"/>
              </a:solidFill>
            </a:endParaRPr>
          </a:p>
        </p:txBody>
      </p:sp>
    </p:spTree>
    <p:extLst>
      <p:ext uri="{BB962C8B-B14F-4D97-AF65-F5344CB8AC3E}">
        <p14:creationId xmlns:p14="http://schemas.microsoft.com/office/powerpoint/2010/main" val="422624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8382000" cy="410592"/>
          </a:xfrm>
        </p:spPr>
        <p:txBody>
          <a:bodyPr>
            <a:noAutofit/>
          </a:bodyPr>
          <a:lstStyle/>
          <a:p>
            <a:pPr algn="l"/>
            <a:r>
              <a:rPr lang="it-IT" sz="2000" b="1" dirty="0"/>
              <a:t>Il Principio di Indeterminazione – Heisenberg, 1930</a:t>
            </a:r>
            <a:endParaRPr lang="it-IT" sz="2000" dirty="0"/>
          </a:p>
        </p:txBody>
      </p:sp>
      <p:sp>
        <p:nvSpPr>
          <p:cNvPr id="7" name="Segnaposto numero diapositiva 6"/>
          <p:cNvSpPr>
            <a:spLocks noGrp="1"/>
          </p:cNvSpPr>
          <p:nvPr>
            <p:ph type="sldNum" sz="quarter" idx="12"/>
          </p:nvPr>
        </p:nvSpPr>
        <p:spPr>
          <a:xfrm>
            <a:off x="8748464" y="4890741"/>
            <a:ext cx="370384" cy="252759"/>
          </a:xfrm>
        </p:spPr>
        <p:txBody>
          <a:bodyPr/>
          <a:lstStyle/>
          <a:p>
            <a:fld id="{2BFC0026-57C0-4FBE-A77A-58B0CFCFBA7E}" type="slidenum">
              <a:rPr lang="it-IT" sz="900" smtClean="0">
                <a:solidFill>
                  <a:schemeClr val="tx1"/>
                </a:solidFill>
              </a:rPr>
              <a:pPr/>
              <a:t>22</a:t>
            </a:fld>
            <a:endParaRPr lang="it-IT" sz="900" dirty="0">
              <a:solidFill>
                <a:schemeClr val="tx1"/>
              </a:solidFill>
            </a:endParaRPr>
          </a:p>
        </p:txBody>
      </p:sp>
      <p:sp>
        <p:nvSpPr>
          <p:cNvPr id="8" name="Segnaposto piè di pagina 7"/>
          <p:cNvSpPr>
            <a:spLocks noGrp="1"/>
          </p:cNvSpPr>
          <p:nvPr>
            <p:ph type="ftr" sz="quarter" idx="11"/>
          </p:nvPr>
        </p:nvSpPr>
        <p:spPr>
          <a:xfrm>
            <a:off x="35496" y="4890194"/>
            <a:ext cx="3744416" cy="273844"/>
          </a:xfrm>
        </p:spPr>
        <p:txBody>
          <a:bodyPr/>
          <a:lstStyle/>
          <a:p>
            <a:pPr algn="l"/>
            <a:r>
              <a:rPr lang="it-IT" sz="800" dirty="0">
                <a:solidFill>
                  <a:schemeClr val="tx1"/>
                </a:solidFill>
              </a:rPr>
              <a:t>Relatività &amp; Meccanica Quantistica - Carlo Cosmelli</a:t>
            </a: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694" y="0"/>
            <a:ext cx="1234106" cy="69954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p:cNvGrpSpPr/>
          <p:nvPr/>
        </p:nvGrpSpPr>
        <p:grpSpPr>
          <a:xfrm>
            <a:off x="179512" y="1059582"/>
            <a:ext cx="8640960" cy="2788717"/>
            <a:chOff x="107504" y="3075806"/>
            <a:chExt cx="6940648" cy="2788717"/>
          </a:xfrm>
        </p:grpSpPr>
        <p:sp>
          <p:nvSpPr>
            <p:cNvPr id="13" name="CasellaDiTesto 12"/>
            <p:cNvSpPr txBox="1"/>
            <p:nvPr/>
          </p:nvSpPr>
          <p:spPr>
            <a:xfrm>
              <a:off x="179512" y="3075806"/>
              <a:ext cx="3166961" cy="338554"/>
            </a:xfrm>
            <a:prstGeom prst="rect">
              <a:avLst/>
            </a:prstGeom>
            <a:noFill/>
          </p:spPr>
          <p:txBody>
            <a:bodyPr wrap="square" rtlCol="0">
              <a:spAutoFit/>
            </a:bodyPr>
            <a:lstStyle/>
            <a:p>
              <a:r>
                <a:rPr lang="it-IT" sz="1600" b="1" dirty="0">
                  <a:solidFill>
                    <a:srgbClr val="C00000"/>
                  </a:solidFill>
                </a:rPr>
                <a:t>Versione hard (1930), o forte o intrinseca</a:t>
              </a:r>
            </a:p>
          </p:txBody>
        </p:sp>
        <p:sp>
          <p:nvSpPr>
            <p:cNvPr id="15" name="Rectangle 9"/>
            <p:cNvSpPr/>
            <p:nvPr/>
          </p:nvSpPr>
          <p:spPr>
            <a:xfrm>
              <a:off x="107504" y="3363838"/>
              <a:ext cx="6940648" cy="2500685"/>
            </a:xfrm>
            <a:prstGeom prst="rect">
              <a:avLst/>
            </a:prstGeom>
          </p:spPr>
          <p:txBody>
            <a:bodyPr wrap="square">
              <a:spAutoFit/>
            </a:bodyPr>
            <a:lstStyle/>
            <a:p>
              <a:pPr marL="285750" indent="-285750">
                <a:spcAft>
                  <a:spcPts val="300"/>
                </a:spcAft>
                <a:buFont typeface="Symbol"/>
                <a:buChar char="·"/>
              </a:pPr>
              <a:r>
                <a:rPr lang="it-IT" sz="1600" dirty="0"/>
                <a:t>Per ogni sistema esistono coppie di grandezze fisiche che </a:t>
              </a:r>
              <a:r>
                <a:rPr lang="it-IT" sz="1600" b="1" dirty="0"/>
                <a:t>non possiedono </a:t>
              </a:r>
              <a:r>
                <a:rPr lang="it-IT" sz="1600" dirty="0"/>
                <a:t>contemporaneamente valori definiti. </a:t>
              </a:r>
            </a:p>
            <a:p>
              <a:pPr>
                <a:spcAft>
                  <a:spcPts val="300"/>
                </a:spcAft>
              </a:pPr>
              <a:endParaRPr lang="it-IT" sz="1600" b="1" dirty="0">
                <a:solidFill>
                  <a:srgbClr val="C00000"/>
                </a:solidFill>
              </a:endParaRPr>
            </a:p>
            <a:p>
              <a:pPr>
                <a:spcAft>
                  <a:spcPts val="300"/>
                </a:spcAft>
              </a:pPr>
              <a:r>
                <a:rPr lang="it-IT" sz="1600" b="1" dirty="0">
                  <a:solidFill>
                    <a:srgbClr val="C00000"/>
                  </a:solidFill>
                </a:rPr>
                <a:t> Indipendentemente dal fatto che vengano misurate o no!  </a:t>
              </a:r>
            </a:p>
            <a:p>
              <a:pPr>
                <a:spcAft>
                  <a:spcPts val="300"/>
                </a:spcAft>
              </a:pPr>
              <a:r>
                <a:rPr lang="it-IT" sz="1600" dirty="0"/>
                <a:t>Il sistema quantistico, prima di una interazione, non è né un’onda fisica né una particella, è un sistema descritto da una funzione d’onda. Quindi non posso usare, per descriverlo, i termini «posizione» e «velocità» con accuratezza infinita. </a:t>
              </a:r>
            </a:p>
            <a:p>
              <a:pPr>
                <a:spcAft>
                  <a:spcPts val="300"/>
                </a:spcAft>
              </a:pPr>
              <a:endParaRPr lang="it-IT" sz="1600" dirty="0"/>
            </a:p>
            <a:p>
              <a:r>
                <a:rPr lang="it-IT" sz="1600" dirty="0"/>
                <a:t>Heisenberg: </a:t>
              </a:r>
              <a:r>
                <a:rPr lang="it-IT" sz="1600" b="1" dirty="0"/>
                <a:t>le parole </a:t>
              </a:r>
              <a:r>
                <a:rPr lang="it-IT" sz="1600" dirty="0"/>
                <a:t>non hanno senso, non essendo definite, vedi...    </a:t>
              </a:r>
            </a:p>
          </p:txBody>
        </p:sp>
      </p:grpSp>
    </p:spTree>
    <p:extLst>
      <p:ext uri="{BB962C8B-B14F-4D97-AF65-F5344CB8AC3E}">
        <p14:creationId xmlns:p14="http://schemas.microsoft.com/office/powerpoint/2010/main" val="48870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2771800" cy="84355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2843808" cy="842640"/>
          </a:xfrm>
        </p:spPr>
        <p:txBody>
          <a:bodyPr>
            <a:noAutofit/>
          </a:bodyPr>
          <a:lstStyle/>
          <a:p>
            <a:pPr algn="l"/>
            <a:r>
              <a:rPr lang="it-IT" sz="1800" dirty="0"/>
              <a:t>Il Principio di Indeterminazione: cosa scrive Heisenberg nel  1930</a:t>
            </a:r>
          </a:p>
        </p:txBody>
      </p:sp>
      <p:sp>
        <p:nvSpPr>
          <p:cNvPr id="7" name="Segnaposto numero diapositiva 6"/>
          <p:cNvSpPr>
            <a:spLocks noGrp="1"/>
          </p:cNvSpPr>
          <p:nvPr>
            <p:ph type="sldNum" sz="quarter" idx="12"/>
          </p:nvPr>
        </p:nvSpPr>
        <p:spPr>
          <a:xfrm>
            <a:off x="8748464" y="4890741"/>
            <a:ext cx="370384" cy="252759"/>
          </a:xfrm>
        </p:spPr>
        <p:txBody>
          <a:bodyPr/>
          <a:lstStyle/>
          <a:p>
            <a:fld id="{2BFC0026-57C0-4FBE-A77A-58B0CFCFBA7E}" type="slidenum">
              <a:rPr lang="it-IT" sz="900" smtClean="0">
                <a:solidFill>
                  <a:schemeClr val="tx1"/>
                </a:solidFill>
              </a:rPr>
              <a:pPr/>
              <a:t>23</a:t>
            </a:fld>
            <a:endParaRPr lang="it-IT" sz="900" dirty="0">
              <a:solidFill>
                <a:schemeClr val="tx1"/>
              </a:solidFill>
            </a:endParaRPr>
          </a:p>
        </p:txBody>
      </p:sp>
      <p:sp>
        <p:nvSpPr>
          <p:cNvPr id="8" name="Segnaposto piè di pagina 7"/>
          <p:cNvSpPr>
            <a:spLocks noGrp="1"/>
          </p:cNvSpPr>
          <p:nvPr>
            <p:ph type="ftr" sz="quarter" idx="11"/>
          </p:nvPr>
        </p:nvSpPr>
        <p:spPr>
          <a:xfrm>
            <a:off x="35496" y="4890194"/>
            <a:ext cx="3744416" cy="273844"/>
          </a:xfrm>
        </p:spPr>
        <p:txBody>
          <a:bodyPr/>
          <a:lstStyle/>
          <a:p>
            <a:pPr algn="l"/>
            <a:r>
              <a:rPr lang="it-IT" sz="800" dirty="0">
                <a:solidFill>
                  <a:schemeClr val="tx1"/>
                </a:solidFill>
              </a:rPr>
              <a:t>Relatività &amp; Meccanica Quantistica - Carlo Cosmelli</a:t>
            </a: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0"/>
            <a:ext cx="986400" cy="55913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63966FA-B423-F2BC-8D2D-ACE652C67775}"/>
              </a:ext>
            </a:extLst>
          </p:cNvPr>
          <p:cNvSpPr txBox="1"/>
          <p:nvPr/>
        </p:nvSpPr>
        <p:spPr>
          <a:xfrm>
            <a:off x="34762" y="1387678"/>
            <a:ext cx="4752528" cy="3600986"/>
          </a:xfrm>
          <a:prstGeom prst="rect">
            <a:avLst/>
          </a:prstGeom>
          <a:noFill/>
        </p:spPr>
        <p:txBody>
          <a:bodyPr wrap="square" rtlCol="0">
            <a:spAutoFit/>
          </a:bodyPr>
          <a:lstStyle/>
          <a:p>
            <a:pPr algn="just"/>
            <a:r>
              <a:rPr lang="it-IT" sz="1200" dirty="0"/>
              <a:t>Questa relazione di incertezza specifica i limiti entro cui  può essere applicata la descrizione di particella. Ogni utilizzo delle parole ‘’posizione’’ e ‘’velocità’’ con un’accuratezza che eccede quella data dall’equazione (1) è semplicemente privo di significato come l’utilizzo di parole il cui significato non è definito</a:t>
            </a:r>
            <a:r>
              <a:rPr lang="it-IT" sz="1200" baseline="30000" dirty="0"/>
              <a:t>1</a:t>
            </a:r>
            <a:r>
              <a:rPr lang="it-IT" sz="1200" dirty="0"/>
              <a:t>.</a:t>
            </a:r>
          </a:p>
          <a:p>
            <a:pPr algn="just"/>
            <a:r>
              <a:rPr lang="it-IT" sz="1200" dirty="0"/>
              <a:t>Le relazioni di incertezza possono essere dedotte senza l’utilizzo esplicito della descrizione ondulatoria, ...</a:t>
            </a:r>
          </a:p>
          <a:p>
            <a:pPr indent="179388" algn="just"/>
            <a:endParaRPr lang="it-IT" sz="1200" dirty="0"/>
          </a:p>
          <a:p>
            <a:pPr indent="179388" algn="just"/>
            <a:r>
              <a:rPr lang="it-IT" sz="1200" baseline="30000" dirty="0"/>
              <a:t>1</a:t>
            </a:r>
            <a:r>
              <a:rPr lang="it-IT" sz="1200" dirty="0"/>
              <a:t> in riferimento a questo ci si dovrebbe ricordare che la lingua umana permette la costruzione di frasi che non implicano alcuna conseguenza e che quindi non hanno alcun contenuto – nonostante il fatto che queste frasi producano una qualche immagine nella nostra mente; p.e. l’affermazione che oltre il nostro mondo esiste un altro mondo con cui ogni comunicazione è impossibile per principio, non porta ad alcuna conseguenza sperimentale, ma produce una certa immagine nella nostra mente. Ovviamente questa affermazione non può essere provata né negata. Bisognerebbe essere particolarmente cauti nell’utilizzare le parole ‘’realtà’’, ‘’in realtà’’  etc., dato che queste parole spesso portano ad affermazioni del tipo appena descritto. [quindi senza senso</a:t>
            </a:r>
            <a:r>
              <a:rPr lang="it-IT" sz="1200"/>
              <a:t>, nota di cc]</a:t>
            </a:r>
            <a:endParaRPr lang="it-IT" sz="1200" dirty="0"/>
          </a:p>
        </p:txBody>
      </p:sp>
      <p:grpSp>
        <p:nvGrpSpPr>
          <p:cNvPr id="17" name="Gruppo 16">
            <a:extLst>
              <a:ext uri="{FF2B5EF4-FFF2-40B4-BE49-F238E27FC236}">
                <a16:creationId xmlns:a16="http://schemas.microsoft.com/office/drawing/2014/main" id="{E4BD9D11-BBA3-FC22-E8BE-E14E6E8D9DAD}"/>
              </a:ext>
            </a:extLst>
          </p:cNvPr>
          <p:cNvGrpSpPr/>
          <p:nvPr/>
        </p:nvGrpSpPr>
        <p:grpSpPr>
          <a:xfrm>
            <a:off x="4860032" y="588680"/>
            <a:ext cx="4008467" cy="4287326"/>
            <a:chOff x="4860032" y="699542"/>
            <a:chExt cx="4008467" cy="4287326"/>
          </a:xfrm>
        </p:grpSpPr>
        <p:sp>
          <p:nvSpPr>
            <p:cNvPr id="11" name="CasellaDiTesto 10">
              <a:extLst>
                <a:ext uri="{FF2B5EF4-FFF2-40B4-BE49-F238E27FC236}">
                  <a16:creationId xmlns:a16="http://schemas.microsoft.com/office/drawing/2014/main" id="{A22DAA4F-70B3-71D8-8D46-BA8750A886E4}"/>
                </a:ext>
              </a:extLst>
            </p:cNvPr>
            <p:cNvSpPr txBox="1"/>
            <p:nvPr/>
          </p:nvSpPr>
          <p:spPr>
            <a:xfrm>
              <a:off x="5076056" y="699542"/>
              <a:ext cx="3528392" cy="523220"/>
            </a:xfrm>
            <a:prstGeom prst="rect">
              <a:avLst/>
            </a:prstGeom>
            <a:noFill/>
          </p:spPr>
          <p:txBody>
            <a:bodyPr wrap="square" rtlCol="0">
              <a:spAutoFit/>
            </a:bodyPr>
            <a:lstStyle/>
            <a:p>
              <a:pPr algn="ctr"/>
              <a:r>
                <a:rPr lang="it-IT" sz="1400" i="1" dirty="0"/>
                <a:t>W. Heisenberg – Physical Principles of Quantum Theory - 1930</a:t>
              </a:r>
            </a:p>
          </p:txBody>
        </p:sp>
        <p:grpSp>
          <p:nvGrpSpPr>
            <p:cNvPr id="16" name="Gruppo 15">
              <a:extLst>
                <a:ext uri="{FF2B5EF4-FFF2-40B4-BE49-F238E27FC236}">
                  <a16:creationId xmlns:a16="http://schemas.microsoft.com/office/drawing/2014/main" id="{E94C37B8-249F-6086-4120-54C7037FF982}"/>
                </a:ext>
              </a:extLst>
            </p:cNvPr>
            <p:cNvGrpSpPr/>
            <p:nvPr/>
          </p:nvGrpSpPr>
          <p:grpSpPr>
            <a:xfrm>
              <a:off x="4860032" y="1275606"/>
              <a:ext cx="4008467" cy="3711262"/>
              <a:chOff x="4860032" y="1275606"/>
              <a:chExt cx="4008467" cy="3711262"/>
            </a:xfrm>
          </p:grpSpPr>
          <p:pic>
            <p:nvPicPr>
              <p:cNvPr id="14" name="Immagine 13" descr="Immagine che contiene testo, Carattere, schermata, bianco e nero&#10;&#10;Descrizione generata automaticamente">
                <a:extLst>
                  <a:ext uri="{FF2B5EF4-FFF2-40B4-BE49-F238E27FC236}">
                    <a16:creationId xmlns:a16="http://schemas.microsoft.com/office/drawing/2014/main" id="{A6117CD9-B1F5-2EA3-9B8A-3E51B25651FA}"/>
                  </a:ext>
                </a:extLst>
              </p:cNvPr>
              <p:cNvPicPr>
                <a:picLocks noChangeAspect="1"/>
              </p:cNvPicPr>
              <p:nvPr/>
            </p:nvPicPr>
            <p:blipFill>
              <a:blip r:embed="rId4"/>
              <a:stretch>
                <a:fillRect/>
              </a:stretch>
            </p:blipFill>
            <p:spPr>
              <a:xfrm>
                <a:off x="4860032" y="1275606"/>
                <a:ext cx="4008467" cy="3711262"/>
              </a:xfrm>
              <a:prstGeom prst="rect">
                <a:avLst/>
              </a:prstGeom>
            </p:spPr>
          </p:pic>
          <p:sp>
            <p:nvSpPr>
              <p:cNvPr id="15" name="CasellaDiTesto 14">
                <a:extLst>
                  <a:ext uri="{FF2B5EF4-FFF2-40B4-BE49-F238E27FC236}">
                    <a16:creationId xmlns:a16="http://schemas.microsoft.com/office/drawing/2014/main" id="{00B6871E-3C9E-BED7-7140-E7FA0EDAF5C4}"/>
                  </a:ext>
                </a:extLst>
              </p:cNvPr>
              <p:cNvSpPr txBox="1"/>
              <p:nvPr/>
            </p:nvSpPr>
            <p:spPr>
              <a:xfrm>
                <a:off x="7956376" y="1275606"/>
                <a:ext cx="576064" cy="276999"/>
              </a:xfrm>
              <a:prstGeom prst="rect">
                <a:avLst/>
              </a:prstGeom>
              <a:noFill/>
            </p:spPr>
            <p:txBody>
              <a:bodyPr wrap="square" rtlCol="0">
                <a:spAutoFit/>
              </a:bodyPr>
              <a:lstStyle/>
              <a:p>
                <a:pPr algn="ctr"/>
                <a:r>
                  <a:rPr lang="it-IT" sz="1200" i="1" dirty="0"/>
                  <a:t>(1)</a:t>
                </a:r>
              </a:p>
            </p:txBody>
          </p:sp>
        </p:grpSp>
      </p:grpSp>
    </p:spTree>
    <p:extLst>
      <p:ext uri="{BB962C8B-B14F-4D97-AF65-F5344CB8AC3E}">
        <p14:creationId xmlns:p14="http://schemas.microsoft.com/office/powerpoint/2010/main" val="3458310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376C864-3C16-7388-2F5D-24C66D8F3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305" y="1221600"/>
            <a:ext cx="2017193" cy="1566174"/>
          </a:xfrm>
          <a:prstGeom prst="rect">
            <a:avLst/>
          </a:prstGeom>
        </p:spPr>
      </p:pic>
      <p:sp>
        <p:nvSpPr>
          <p:cNvPr id="34818" name="Rectangle 6"/>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endParaRPr lang="it-IT" altLang="it-IT" sz="2400" b="1"/>
          </a:p>
        </p:txBody>
      </p:sp>
      <p:sp>
        <p:nvSpPr>
          <p:cNvPr id="34819" name="Rectangle 2"/>
          <p:cNvSpPr>
            <a:spLocks noGrp="1" noChangeArrowheads="1"/>
          </p:cNvSpPr>
          <p:nvPr>
            <p:ph type="title" idx="4294967295"/>
          </p:nvPr>
        </p:nvSpPr>
        <p:spPr>
          <a:xfrm>
            <a:off x="143508" y="33468"/>
            <a:ext cx="6858000" cy="465535"/>
          </a:xfrm>
        </p:spPr>
        <p:txBody>
          <a:bodyPr/>
          <a:lstStyle/>
          <a:p>
            <a:pPr algn="l" eaLnBrk="1" hangingPunct="1"/>
            <a:r>
              <a:rPr lang="it-IT" sz="2400" dirty="0">
                <a:solidFill>
                  <a:schemeClr val="bg1"/>
                </a:solidFill>
                <a:latin typeface="+mn-lt"/>
              </a:rPr>
              <a:t>Il problema della legge di causalità</a:t>
            </a:r>
            <a:endParaRPr lang="it-IT" altLang="it-IT" sz="2250" dirty="0">
              <a:solidFill>
                <a:schemeClr val="bg1"/>
              </a:solidFill>
            </a:endParaRPr>
          </a:p>
        </p:txBody>
      </p:sp>
      <p:sp>
        <p:nvSpPr>
          <p:cNvPr id="34820" name="Text Box 4"/>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2D10997D-7F43-7A26-1315-8F278A9E5D9A}"/>
                  </a:ext>
                </a:extLst>
              </p:cNvPr>
              <p:cNvSpPr txBox="1"/>
              <p:nvPr/>
            </p:nvSpPr>
            <p:spPr>
              <a:xfrm>
                <a:off x="143508" y="876218"/>
                <a:ext cx="8208912" cy="3763659"/>
              </a:xfrm>
              <a:prstGeom prst="rect">
                <a:avLst/>
              </a:prstGeom>
              <a:noFill/>
            </p:spPr>
            <p:txBody>
              <a:bodyPr wrap="square" rtlCol="0">
                <a:spAutoFit/>
              </a:bodyPr>
              <a:lstStyle/>
              <a:p>
                <a:pPr marL="257175" indent="-257175">
                  <a:lnSpc>
                    <a:spcPct val="150000"/>
                  </a:lnSpc>
                  <a:buFont typeface="Arial" panose="020B0604020202020204" pitchFamily="34" charset="0"/>
                  <a:buChar char="•"/>
                </a:pPr>
                <a:r>
                  <a:rPr lang="it-IT" dirty="0"/>
                  <a:t>Kant (e non solo): ogni qualvolta osserviamo un evento noi presumiamo che esista un evento precedente da cui il primo deve seguire secondo una certa regola.</a:t>
                </a:r>
              </a:p>
              <a:p>
                <a:pPr marL="600075" lvl="1" indent="-257175">
                  <a:lnSpc>
                    <a:spcPct val="150000"/>
                  </a:lnSpc>
                  <a:buFont typeface="Arial" panose="020B0604020202020204" pitchFamily="34" charset="0"/>
                  <a:buChar char="•"/>
                </a:pPr>
                <a:r>
                  <a:rPr lang="it-IT" dirty="0"/>
                  <a:t>(Galilei, Newton) ; </a:t>
                </a:r>
                <a14:m>
                  <m:oMath xmlns:m="http://schemas.openxmlformats.org/officeDocument/2006/math">
                    <m:r>
                      <a:rPr lang="it-IT" b="1" i="1" dirty="0" smtClean="0">
                        <a:latin typeface="Cambria Math" panose="02040503050406030204" pitchFamily="18" charset="0"/>
                      </a:rPr>
                      <m:t>𝑭</m:t>
                    </m:r>
                    <m:r>
                      <a:rPr lang="it-IT" b="1" i="1" dirty="0" smtClean="0">
                        <a:latin typeface="Cambria Math" panose="02040503050406030204" pitchFamily="18" charset="0"/>
                      </a:rPr>
                      <m:t>=</m:t>
                    </m:r>
                    <m:r>
                      <a:rPr lang="it-IT" b="1" i="1" dirty="0" smtClean="0">
                        <a:latin typeface="Cambria Math" panose="02040503050406030204" pitchFamily="18" charset="0"/>
                      </a:rPr>
                      <m:t>𝒎𝒂</m:t>
                    </m:r>
                    <m:r>
                      <a:rPr lang="it-IT" i="1" dirty="0" smtClean="0">
                        <a:latin typeface="Cambria Math" panose="02040503050406030204" pitchFamily="18" charset="0"/>
                      </a:rPr>
                      <m:t> </m:t>
                    </m:r>
                  </m:oMath>
                </a14:m>
                <a:r>
                  <a:rPr lang="it-IT" dirty="0"/>
                  <a:t>    o, meglio:    </a:t>
                </a:r>
                <a14:m>
                  <m:oMath xmlns:m="http://schemas.openxmlformats.org/officeDocument/2006/math">
                    <m:r>
                      <a:rPr lang="it-IT" b="1" i="1" smtClean="0">
                        <a:latin typeface="Cambria Math" panose="02040503050406030204" pitchFamily="18" charset="0"/>
                      </a:rPr>
                      <m:t>𝒂</m:t>
                    </m:r>
                    <m:r>
                      <a:rPr lang="it-IT" b="1" i="1" smtClean="0">
                        <a:latin typeface="Cambria Math" panose="02040503050406030204" pitchFamily="18" charset="0"/>
                      </a:rPr>
                      <m:t>=</m:t>
                    </m:r>
                    <m:f>
                      <m:fPr>
                        <m:ctrlPr>
                          <a:rPr lang="it-IT" b="1" i="1" smtClean="0">
                            <a:latin typeface="Cambria Math" panose="02040503050406030204" pitchFamily="18" charset="0"/>
                          </a:rPr>
                        </m:ctrlPr>
                      </m:fPr>
                      <m:num>
                        <m:r>
                          <a:rPr lang="it-IT" b="1" i="1" smtClean="0">
                            <a:latin typeface="Cambria Math" panose="02040503050406030204" pitchFamily="18" charset="0"/>
                          </a:rPr>
                          <m:t>𝑭</m:t>
                        </m:r>
                      </m:num>
                      <m:den>
                        <m:r>
                          <a:rPr lang="it-IT" b="1" i="1" smtClean="0">
                            <a:latin typeface="Cambria Math" panose="02040503050406030204" pitchFamily="18" charset="0"/>
                          </a:rPr>
                          <m:t>𝒎</m:t>
                        </m:r>
                      </m:den>
                    </m:f>
                  </m:oMath>
                </a14:m>
                <a:endParaRPr lang="it-IT" b="1" dirty="0"/>
              </a:p>
              <a:p>
                <a:pPr marL="257175" indent="-257175">
                  <a:lnSpc>
                    <a:spcPct val="150000"/>
                  </a:lnSpc>
                  <a:buFont typeface="Arial" panose="020B0604020202020204" pitchFamily="34" charset="0"/>
                  <a:buChar char="•"/>
                </a:pPr>
                <a:r>
                  <a:rPr lang="it-IT" dirty="0"/>
                  <a:t>In MQ non è sempre vero.</a:t>
                </a:r>
              </a:p>
              <a:p>
                <a:pPr marL="257175" indent="-257175">
                  <a:lnSpc>
                    <a:spcPct val="150000"/>
                  </a:lnSpc>
                  <a:buFont typeface="Arial" panose="020B0604020202020204" pitchFamily="34" charset="0"/>
                  <a:buChar char="•"/>
                </a:pPr>
                <a:r>
                  <a:rPr lang="it-IT" dirty="0"/>
                  <a:t>Il tempo di emissione di una singola particella </a:t>
                </a:r>
                <a:r>
                  <a:rPr lang="it-IT" b="1" dirty="0">
                    <a:sym typeface="Symbol" panose="05050102010706020507" pitchFamily="18" charset="2"/>
                  </a:rPr>
                  <a:t></a:t>
                </a:r>
                <a:r>
                  <a:rPr lang="it-IT" dirty="0">
                    <a:sym typeface="Symbol" panose="05050102010706020507" pitchFamily="18" charset="2"/>
                  </a:rPr>
                  <a:t>: non può essere previsto</a:t>
                </a:r>
              </a:p>
              <a:p>
                <a:pPr marL="257175" indent="-257175">
                  <a:buFont typeface="Arial" panose="020B0604020202020204" pitchFamily="34" charset="0"/>
                  <a:buChar char="•"/>
                </a:pPr>
                <a:r>
                  <a:rPr lang="it-IT" dirty="0"/>
                  <a:t>I concetti </a:t>
                </a:r>
                <a:r>
                  <a:rPr lang="it-IT" i="1" dirty="0"/>
                  <a:t>a-priori  </a:t>
                </a:r>
                <a:r>
                  <a:rPr lang="it-IT" dirty="0"/>
                  <a:t>non sono più collocati tra i fondamenti immutabili delle scienze esatta.</a:t>
                </a:r>
              </a:p>
              <a:p>
                <a:pPr marL="257175" indent="-257175">
                  <a:buFont typeface="Arial" panose="020B0604020202020204" pitchFamily="34" charset="0"/>
                  <a:buChar char="•"/>
                </a:pPr>
                <a:r>
                  <a:rPr lang="it-IT" dirty="0"/>
                  <a:t>La fisica moderna ha trasformato le affermazioni di Kant da metafisica in pratica. Gli </a:t>
                </a:r>
                <a:r>
                  <a:rPr lang="it-IT" i="1" dirty="0"/>
                  <a:t>a-priori </a:t>
                </a:r>
                <a:r>
                  <a:rPr lang="it-IT" dirty="0"/>
                  <a:t>hanno quindi il carattere di una verità relativa.</a:t>
                </a:r>
              </a:p>
              <a:p>
                <a:pPr marL="257175" indent="-257175">
                  <a:buFont typeface="Arial" panose="020B0604020202020204" pitchFamily="34" charset="0"/>
                  <a:buChar char="•"/>
                </a:pPr>
                <a:r>
                  <a:rPr lang="it-IT" dirty="0"/>
                  <a:t>Questo succede anche con i concetti di spazio e di tempo.</a:t>
                </a:r>
              </a:p>
            </p:txBody>
          </p:sp>
        </mc:Choice>
        <mc:Fallback xmlns="">
          <p:sp>
            <p:nvSpPr>
              <p:cNvPr id="4" name="CasellaDiTesto 3">
                <a:extLst>
                  <a:ext uri="{FF2B5EF4-FFF2-40B4-BE49-F238E27FC236}">
                    <a16:creationId xmlns:a16="http://schemas.microsoft.com/office/drawing/2014/main" id="{2D10997D-7F43-7A26-1315-8F278A9E5D9A}"/>
                  </a:ext>
                </a:extLst>
              </p:cNvPr>
              <p:cNvSpPr txBox="1">
                <a:spLocks noRot="1" noChangeAspect="1" noMove="1" noResize="1" noEditPoints="1" noAdjustHandles="1" noChangeArrowheads="1" noChangeShapeType="1" noTextEdit="1"/>
              </p:cNvSpPr>
              <p:nvPr/>
            </p:nvSpPr>
            <p:spPr>
              <a:xfrm>
                <a:off x="143508" y="876218"/>
                <a:ext cx="8208912" cy="3763659"/>
              </a:xfrm>
              <a:prstGeom prst="rect">
                <a:avLst/>
              </a:prstGeom>
              <a:blipFill>
                <a:blip r:embed="rId3"/>
                <a:stretch>
                  <a:fillRect l="-520" r="-966" b="-972"/>
                </a:stretch>
              </a:blipFill>
            </p:spPr>
            <p:txBody>
              <a:bodyPr/>
              <a:lstStyle/>
              <a:p>
                <a:r>
                  <a:rPr lang="it-IT">
                    <a:noFill/>
                  </a:rPr>
                  <a:t> </a:t>
                </a:r>
              </a:p>
            </p:txBody>
          </p:sp>
        </mc:Fallback>
      </mc:AlternateContent>
      <p:sp>
        <p:nvSpPr>
          <p:cNvPr id="2" name="Segnaposto numero diapositiva 1">
            <a:extLst>
              <a:ext uri="{FF2B5EF4-FFF2-40B4-BE49-F238E27FC236}">
                <a16:creationId xmlns:a16="http://schemas.microsoft.com/office/drawing/2014/main" id="{35FCA259-2496-3EBE-94DB-B502550A3F94}"/>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24</a:t>
            </a:fld>
            <a:endParaRPr lang="it-IT" altLang="it-IT" dirty="0">
              <a:effectLst/>
            </a:endParaRPr>
          </a:p>
        </p:txBody>
      </p:sp>
    </p:spTree>
    <p:extLst>
      <p:ext uri="{BB962C8B-B14F-4D97-AF65-F5344CB8AC3E}">
        <p14:creationId xmlns:p14="http://schemas.microsoft.com/office/powerpoint/2010/main" val="3525248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p:nvPr/>
        </p:nvSpPr>
        <p:spPr>
          <a:xfrm>
            <a:off x="0" y="7144"/>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127" name="Google Shape;127;p2"/>
          <p:cNvSpPr txBox="1">
            <a:spLocks noGrp="1"/>
          </p:cNvSpPr>
          <p:nvPr>
            <p:ph type="title" idx="4294967295"/>
          </p:nvPr>
        </p:nvSpPr>
        <p:spPr>
          <a:xfrm>
            <a:off x="197514"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 Termini nuovi</a:t>
            </a:r>
            <a:endParaRPr dirty="0"/>
          </a:p>
        </p:txBody>
      </p:sp>
      <p:sp>
        <p:nvSpPr>
          <p:cNvPr id="128" name="Google Shape;128;p2"/>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130" name="Google Shape;130;p2"/>
          <p:cNvSpPr txBox="1">
            <a:spLocks noGrp="1"/>
          </p:cNvSpPr>
          <p:nvPr>
            <p:ph type="sldNum" idx="12"/>
          </p:nvPr>
        </p:nvSpPr>
        <p:spPr>
          <a:xfrm>
            <a:off x="8784468" y="4905664"/>
            <a:ext cx="277788" cy="216024"/>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sz="750"/>
              <a:pPr/>
              <a:t>25</a:t>
            </a:fld>
            <a:endParaRPr sz="750"/>
          </a:p>
        </p:txBody>
      </p:sp>
      <p:sp>
        <p:nvSpPr>
          <p:cNvPr id="2" name="Google Shape;131;p2">
            <a:extLst>
              <a:ext uri="{FF2B5EF4-FFF2-40B4-BE49-F238E27FC236}">
                <a16:creationId xmlns:a16="http://schemas.microsoft.com/office/drawing/2014/main" id="{C59BD30F-6C57-9193-4A5E-C3476AB71625}"/>
              </a:ext>
            </a:extLst>
          </p:cNvPr>
          <p:cNvSpPr txBox="1"/>
          <p:nvPr/>
        </p:nvSpPr>
        <p:spPr>
          <a:xfrm>
            <a:off x="827584" y="1347614"/>
            <a:ext cx="7344816" cy="1989745"/>
          </a:xfrm>
          <a:prstGeom prst="rect">
            <a:avLst/>
          </a:prstGeom>
          <a:noFill/>
          <a:ln w="12700" cap="flat" cmpd="sng">
            <a:solidFill>
              <a:srgbClr val="C00000"/>
            </a:solidFill>
            <a:prstDash val="solid"/>
            <a:round/>
            <a:headEnd type="none" w="sm" len="sm"/>
            <a:tailEnd type="none" w="sm" len="sm"/>
          </a:ln>
        </p:spPr>
        <p:txBody>
          <a:bodyPr spcFirstLastPara="1" wrap="square" lIns="68569" tIns="34275" rIns="68569" bIns="34275" anchor="t" anchorCtr="0">
            <a:spAutoFit/>
          </a:bodyPr>
          <a:lstStyle/>
          <a:p>
            <a:pPr algn="ctr">
              <a:lnSpc>
                <a:spcPct val="130000"/>
              </a:lnSpc>
            </a:pPr>
            <a:r>
              <a:rPr lang="it-IT" sz="4800" dirty="0">
                <a:latin typeface="Arial" panose="020B0604020202020204" pitchFamily="34" charset="0"/>
                <a:cs typeface="Arial" panose="020B0604020202020204" pitchFamily="34" charset="0"/>
              </a:rPr>
              <a:t>Caos, caos deterministico</a:t>
            </a:r>
          </a:p>
          <a:p>
            <a:pPr algn="ctr">
              <a:lnSpc>
                <a:spcPct val="130000"/>
              </a:lnSpc>
            </a:pPr>
            <a:r>
              <a:rPr lang="it-IT" sz="4800" dirty="0">
                <a:latin typeface="Arial" panose="020B0604020202020204" pitchFamily="34" charset="0"/>
                <a:cs typeface="Arial" panose="020B0604020202020204" pitchFamily="34" charset="0"/>
              </a:rPr>
              <a:t>Complessità, Frattali</a:t>
            </a:r>
            <a:endParaRPr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02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1A001200-DFB1-B7D0-0656-7E4A8B55DE60}"/>
            </a:ext>
          </a:extLst>
        </p:cNvPr>
        <p:cNvGrpSpPr/>
        <p:nvPr/>
      </p:nvGrpSpPr>
      <p:grpSpPr>
        <a:xfrm>
          <a:off x="0" y="0"/>
          <a:ext cx="0" cy="0"/>
          <a:chOff x="0" y="0"/>
          <a:chExt cx="0" cy="0"/>
        </a:xfrm>
      </p:grpSpPr>
      <p:sp>
        <p:nvSpPr>
          <p:cNvPr id="126" name="Google Shape;126;p2">
            <a:extLst>
              <a:ext uri="{FF2B5EF4-FFF2-40B4-BE49-F238E27FC236}">
                <a16:creationId xmlns:a16="http://schemas.microsoft.com/office/drawing/2014/main" id="{DEBF49B6-2058-C87F-9EA0-633E8A2EA3CC}"/>
              </a:ext>
            </a:extLst>
          </p:cNvPr>
          <p:cNvSpPr/>
          <p:nvPr/>
        </p:nvSpPr>
        <p:spPr>
          <a:xfrm>
            <a:off x="0" y="7144"/>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127" name="Google Shape;127;p2">
            <a:extLst>
              <a:ext uri="{FF2B5EF4-FFF2-40B4-BE49-F238E27FC236}">
                <a16:creationId xmlns:a16="http://schemas.microsoft.com/office/drawing/2014/main" id="{4C3E659F-5C3B-FF20-799C-9C9761972648}"/>
              </a:ext>
            </a:extLst>
          </p:cNvPr>
          <p:cNvSpPr txBox="1">
            <a:spLocks noGrp="1"/>
          </p:cNvSpPr>
          <p:nvPr>
            <p:ph type="title" idx="4294967295"/>
          </p:nvPr>
        </p:nvSpPr>
        <p:spPr>
          <a:xfrm>
            <a:off x="197514"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Fisica classica</a:t>
            </a:r>
            <a:endParaRPr dirty="0"/>
          </a:p>
        </p:txBody>
      </p:sp>
      <p:sp>
        <p:nvSpPr>
          <p:cNvPr id="128" name="Google Shape;128;p2">
            <a:extLst>
              <a:ext uri="{FF2B5EF4-FFF2-40B4-BE49-F238E27FC236}">
                <a16:creationId xmlns:a16="http://schemas.microsoft.com/office/drawing/2014/main" id="{BC450049-404E-0D92-6CC7-9B8499CD9AE1}"/>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130" name="Google Shape;130;p2">
            <a:extLst>
              <a:ext uri="{FF2B5EF4-FFF2-40B4-BE49-F238E27FC236}">
                <a16:creationId xmlns:a16="http://schemas.microsoft.com/office/drawing/2014/main" id="{45BB887F-9ADB-7C84-370F-95A7BDABC695}"/>
              </a:ext>
            </a:extLst>
          </p:cNvPr>
          <p:cNvSpPr txBox="1">
            <a:spLocks noGrp="1"/>
          </p:cNvSpPr>
          <p:nvPr>
            <p:ph type="sldNum" idx="12"/>
          </p:nvPr>
        </p:nvSpPr>
        <p:spPr>
          <a:xfrm>
            <a:off x="8784468" y="4905664"/>
            <a:ext cx="277788" cy="216024"/>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sz="750"/>
              <a:pPr/>
              <a:t>26</a:t>
            </a:fld>
            <a:endParaRPr sz="750"/>
          </a:p>
        </p:txBody>
      </p:sp>
      <p:sp>
        <p:nvSpPr>
          <p:cNvPr id="3" name="Google Shape;166;p5">
            <a:extLst>
              <a:ext uri="{FF2B5EF4-FFF2-40B4-BE49-F238E27FC236}">
                <a16:creationId xmlns:a16="http://schemas.microsoft.com/office/drawing/2014/main" id="{683BC135-C917-1445-29B3-D3C89214A286}"/>
              </a:ext>
            </a:extLst>
          </p:cNvPr>
          <p:cNvSpPr txBox="1"/>
          <p:nvPr/>
        </p:nvSpPr>
        <p:spPr>
          <a:xfrm>
            <a:off x="0" y="339502"/>
            <a:ext cx="8964488" cy="4616608"/>
          </a:xfrm>
          <a:prstGeom prst="rect">
            <a:avLst/>
          </a:prstGeom>
          <a:noFill/>
          <a:ln>
            <a:noFill/>
          </a:ln>
        </p:spPr>
        <p:txBody>
          <a:bodyPr spcFirstLastPara="1" wrap="square" lIns="91425" tIns="45700" rIns="91425" bIns="45700" anchor="t" anchorCtr="0">
            <a:spAutoFit/>
          </a:bodyPr>
          <a:lstStyle/>
          <a:p>
            <a:pPr marR="0" lvl="0" algn="l" rtl="0">
              <a:lnSpc>
                <a:spcPct val="140000"/>
              </a:lnSpc>
              <a:spcBef>
                <a:spcPts val="0"/>
              </a:spcBef>
              <a:spcAft>
                <a:spcPts val="0"/>
              </a:spcAft>
              <a:buClr>
                <a:srgbClr val="822433"/>
              </a:buClr>
              <a:buSzPts val="1800"/>
            </a:pPr>
            <a:endParaRPr dirty="0"/>
          </a:p>
          <a:p>
            <a:pPr marL="180000" marR="0" lvl="1" algn="l" rtl="0">
              <a:lnSpc>
                <a:spcPct val="140000"/>
              </a:lnSpc>
              <a:spcBef>
                <a:spcPts val="0"/>
              </a:spcBef>
              <a:spcAft>
                <a:spcPts val="0"/>
              </a:spcAft>
              <a:buClr>
                <a:srgbClr val="822433"/>
              </a:buClr>
              <a:buSzPts val="1620"/>
            </a:pPr>
            <a:r>
              <a:rPr lang="it-IT" sz="2000" b="0" i="1" u="none" strike="noStrike" cap="none" dirty="0">
                <a:solidFill>
                  <a:schemeClr val="dk1"/>
                </a:solidFill>
                <a:latin typeface="Palatino Linotype"/>
                <a:ea typeface="Palatino Linotype"/>
                <a:cs typeface="Palatino Linotype"/>
                <a:sym typeface="Palatino Linotype"/>
              </a:rPr>
              <a:t>‘’La filosofia è scritta in questo grandissimo libro che continuamente ci sta aperto innanzi agli occhi, io dico l’universo, ma non si può intendere se prima non s’impara a intender la lingua e conoscer i caratteri nei quali è scritto. Egli è scritto in lingua matematica, e i caratteri son triangoli, cerchi ed altre figure geometriche, senza i quali mezzi è impossibile a intenderne umanamente parola; senza questi è un aggirarsi vanamente per un oscuro labirinto” </a:t>
            </a:r>
            <a:r>
              <a:rPr lang="it-IT" sz="1800" b="0" i="0" u="none" strike="noStrike" cap="none" dirty="0">
                <a:solidFill>
                  <a:schemeClr val="dk1"/>
                </a:solidFill>
                <a:latin typeface="Palatino Linotype"/>
                <a:ea typeface="Palatino Linotype"/>
                <a:cs typeface="Palatino Linotype"/>
                <a:sym typeface="Palatino Linotype"/>
              </a:rPr>
              <a:t>(Galilei G. , Il Saggiatore, 1623). </a:t>
            </a:r>
          </a:p>
          <a:p>
            <a:pPr marL="180000" lvl="1">
              <a:lnSpc>
                <a:spcPct val="140000"/>
              </a:lnSpc>
              <a:buClr>
                <a:srgbClr val="822433"/>
              </a:buClr>
              <a:buSzPts val="1620"/>
            </a:pPr>
            <a:r>
              <a:rPr lang="it-IT" sz="1800" b="0" i="0" u="none" strike="noStrike" cap="none" dirty="0">
                <a:solidFill>
                  <a:srgbClr val="000000"/>
                </a:solidFill>
                <a:latin typeface="Arial"/>
                <a:ea typeface="Arial"/>
                <a:cs typeface="Arial"/>
                <a:sym typeface="Arial"/>
              </a:rPr>
              <a:t>     Ma il mondo non è composto da figure geometriche semplici e dalla lingua matematica ‘’semplice’’ </a:t>
            </a:r>
            <a:r>
              <a:rPr lang="it-IT" dirty="0">
                <a:sym typeface="Arial"/>
              </a:rPr>
              <a:t>.</a:t>
            </a:r>
            <a:r>
              <a:rPr lang="it-IT" dirty="0">
                <a:solidFill>
                  <a:srgbClr val="000000"/>
                </a:solidFill>
                <a:latin typeface="Arial"/>
                <a:cs typeface="Arial"/>
                <a:sym typeface="Arial"/>
              </a:rPr>
              <a:t> I</a:t>
            </a:r>
            <a:r>
              <a:rPr lang="it-IT" sz="1800" b="0" i="0" u="none" strike="noStrike" cap="none" dirty="0">
                <a:solidFill>
                  <a:srgbClr val="000000"/>
                </a:solidFill>
                <a:latin typeface="Arial"/>
                <a:ea typeface="Arial"/>
                <a:cs typeface="Arial"/>
                <a:sym typeface="Arial"/>
              </a:rPr>
              <a:t>  singoli componenti di un sistema possono avere interazioni non lineari. </a:t>
            </a:r>
            <a:r>
              <a:rPr lang="it-IT" sz="1800" dirty="0"/>
              <a:t>E i</a:t>
            </a:r>
            <a:r>
              <a:rPr lang="it-IT" sz="1800" b="0" i="0" u="none" strike="noStrike" cap="none" dirty="0">
                <a:solidFill>
                  <a:srgbClr val="000000"/>
                </a:solidFill>
                <a:latin typeface="Arial"/>
                <a:ea typeface="Arial"/>
                <a:cs typeface="Arial"/>
                <a:sym typeface="Arial"/>
              </a:rPr>
              <a:t>l comportamento di molti oggetti identici può essere difficile da prevedere.</a:t>
            </a:r>
            <a:endParaRPr dirty="0"/>
          </a:p>
        </p:txBody>
      </p:sp>
    </p:spTree>
    <p:extLst>
      <p:ext uri="{BB962C8B-B14F-4D97-AF65-F5344CB8AC3E}">
        <p14:creationId xmlns:p14="http://schemas.microsoft.com/office/powerpoint/2010/main" val="406732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2808C799-0E34-7317-0F31-26351E08A349}"/>
            </a:ext>
          </a:extLst>
        </p:cNvPr>
        <p:cNvGrpSpPr/>
        <p:nvPr/>
      </p:nvGrpSpPr>
      <p:grpSpPr>
        <a:xfrm>
          <a:off x="0" y="0"/>
          <a:ext cx="0" cy="0"/>
          <a:chOff x="0" y="0"/>
          <a:chExt cx="0" cy="0"/>
        </a:xfrm>
      </p:grpSpPr>
      <p:sp>
        <p:nvSpPr>
          <p:cNvPr id="126" name="Google Shape;126;p2">
            <a:extLst>
              <a:ext uri="{FF2B5EF4-FFF2-40B4-BE49-F238E27FC236}">
                <a16:creationId xmlns:a16="http://schemas.microsoft.com/office/drawing/2014/main" id="{7D68BFBE-AD55-5249-AED2-ED1ED54BBBE3}"/>
              </a:ext>
            </a:extLst>
          </p:cNvPr>
          <p:cNvSpPr/>
          <p:nvPr/>
        </p:nvSpPr>
        <p:spPr>
          <a:xfrm>
            <a:off x="0" y="7144"/>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127" name="Google Shape;127;p2">
            <a:extLst>
              <a:ext uri="{FF2B5EF4-FFF2-40B4-BE49-F238E27FC236}">
                <a16:creationId xmlns:a16="http://schemas.microsoft.com/office/drawing/2014/main" id="{D740359D-7BEA-E5A6-351A-E305947BC582}"/>
              </a:ext>
            </a:extLst>
          </p:cNvPr>
          <p:cNvSpPr txBox="1">
            <a:spLocks noGrp="1"/>
          </p:cNvSpPr>
          <p:nvPr>
            <p:ph type="title" idx="4294967295"/>
          </p:nvPr>
        </p:nvSpPr>
        <p:spPr>
          <a:xfrm>
            <a:off x="197514"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 Vocabolario / termini</a:t>
            </a:r>
            <a:endParaRPr dirty="0"/>
          </a:p>
        </p:txBody>
      </p:sp>
      <p:sp>
        <p:nvSpPr>
          <p:cNvPr id="128" name="Google Shape;128;p2">
            <a:extLst>
              <a:ext uri="{FF2B5EF4-FFF2-40B4-BE49-F238E27FC236}">
                <a16:creationId xmlns:a16="http://schemas.microsoft.com/office/drawing/2014/main" id="{9C14D9FB-A8EF-69DA-DC71-423063DDDFDB}"/>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130" name="Google Shape;130;p2">
            <a:extLst>
              <a:ext uri="{FF2B5EF4-FFF2-40B4-BE49-F238E27FC236}">
                <a16:creationId xmlns:a16="http://schemas.microsoft.com/office/drawing/2014/main" id="{ED3E0EA0-7759-EF81-CE62-73531669FB92}"/>
              </a:ext>
            </a:extLst>
          </p:cNvPr>
          <p:cNvSpPr txBox="1">
            <a:spLocks noGrp="1"/>
          </p:cNvSpPr>
          <p:nvPr>
            <p:ph type="sldNum" idx="12"/>
          </p:nvPr>
        </p:nvSpPr>
        <p:spPr>
          <a:xfrm>
            <a:off x="8784468" y="4905664"/>
            <a:ext cx="277788" cy="216024"/>
          </a:xfrm>
          <a:prstGeom prst="rect">
            <a:avLst/>
          </a:prstGeom>
          <a:noFill/>
          <a:ln>
            <a:noFill/>
          </a:ln>
        </p:spPr>
        <p:txBody>
          <a:bodyPr spcFirstLastPara="1" vert="horz" wrap="square" lIns="68569" tIns="34275" rIns="68569" bIns="34275" rtlCol="0" anchor="t" anchorCtr="0">
            <a:noAutofit/>
          </a:bodyPr>
          <a:lstStyle/>
          <a:p>
            <a:fld id="{00000000-1234-1234-1234-123412341234}" type="slidenum">
              <a:rPr lang="it-IT" sz="750"/>
              <a:pPr/>
              <a:t>27</a:t>
            </a:fld>
            <a:endParaRPr sz="750"/>
          </a:p>
        </p:txBody>
      </p:sp>
      <p:sp>
        <p:nvSpPr>
          <p:cNvPr id="131" name="Google Shape;131;p2">
            <a:extLst>
              <a:ext uri="{FF2B5EF4-FFF2-40B4-BE49-F238E27FC236}">
                <a16:creationId xmlns:a16="http://schemas.microsoft.com/office/drawing/2014/main" id="{12767BAD-045C-3CB1-DB58-CE189D94CEA3}"/>
              </a:ext>
            </a:extLst>
          </p:cNvPr>
          <p:cNvSpPr txBox="1"/>
          <p:nvPr/>
        </p:nvSpPr>
        <p:spPr>
          <a:xfrm>
            <a:off x="251520" y="771550"/>
            <a:ext cx="4392488" cy="3710216"/>
          </a:xfrm>
          <a:prstGeom prst="rect">
            <a:avLst/>
          </a:prstGeom>
          <a:noFill/>
          <a:ln w="12700" cap="flat" cmpd="sng">
            <a:solidFill>
              <a:srgbClr val="C00000"/>
            </a:solidFill>
            <a:prstDash val="solid"/>
            <a:round/>
            <a:headEnd type="none" w="sm" len="sm"/>
            <a:tailEnd type="none" w="sm" len="sm"/>
          </a:ln>
        </p:spPr>
        <p:txBody>
          <a:bodyPr spcFirstLastPara="1" wrap="square" lIns="68569" tIns="34275" rIns="68569" bIns="34275" anchor="t" anchorCtr="0">
            <a:spAutoFit/>
          </a:bodyPr>
          <a:lstStyle/>
          <a:p>
            <a:pPr>
              <a:lnSpc>
                <a:spcPct val="130000"/>
              </a:lnSpc>
            </a:pPr>
            <a:r>
              <a:rPr lang="it-IT" sz="1400" dirty="0">
                <a:solidFill>
                  <a:srgbClr val="C00000"/>
                </a:solidFill>
                <a:latin typeface="Arial" panose="020B0604020202020204" pitchFamily="34" charset="0"/>
                <a:ea typeface="Georgia"/>
                <a:cs typeface="Arial" panose="020B0604020202020204" pitchFamily="34" charset="0"/>
                <a:sym typeface="Georgia"/>
              </a:rPr>
              <a:t>Sistemi complessi</a:t>
            </a:r>
            <a:endParaRPr sz="1400" dirty="0">
              <a:solidFill>
                <a:schemeClr val="dk1"/>
              </a:solidFill>
              <a:latin typeface="Arial" panose="020B0604020202020204" pitchFamily="34" charset="0"/>
              <a:ea typeface="Georgia"/>
              <a:cs typeface="Arial" panose="020B0604020202020204" pitchFamily="34" charset="0"/>
              <a:sym typeface="Georgia"/>
            </a:endParaRPr>
          </a:p>
          <a:p>
            <a:pPr>
              <a:lnSpc>
                <a:spcPct val="130000"/>
              </a:lnSpc>
            </a:pPr>
            <a:r>
              <a:rPr lang="it-IT" sz="1400" dirty="0">
                <a:solidFill>
                  <a:schemeClr val="dk1"/>
                </a:solidFill>
                <a:latin typeface="Arial" panose="020B0604020202020204" pitchFamily="34" charset="0"/>
                <a:ea typeface="Georgia"/>
                <a:cs typeface="Arial" panose="020B0604020202020204" pitchFamily="34" charset="0"/>
                <a:sym typeface="Georgia"/>
              </a:rPr>
              <a:t>Sistemi </a:t>
            </a:r>
            <a:r>
              <a:rPr lang="it-IT" sz="1400" b="1" dirty="0">
                <a:solidFill>
                  <a:schemeClr val="dk1"/>
                </a:solidFill>
                <a:latin typeface="Arial" panose="020B0604020202020204" pitchFamily="34" charset="0"/>
                <a:ea typeface="Georgia"/>
                <a:cs typeface="Arial" panose="020B0604020202020204" pitchFamily="34" charset="0"/>
                <a:sym typeface="Georgia"/>
              </a:rPr>
              <a:t>composti da molti agenti indipendenti </a:t>
            </a:r>
            <a:r>
              <a:rPr lang="it-IT" sz="1400" dirty="0">
                <a:solidFill>
                  <a:schemeClr val="dk1"/>
                </a:solidFill>
                <a:latin typeface="Arial" panose="020B0604020202020204" pitchFamily="34" charset="0"/>
                <a:ea typeface="Georgia"/>
                <a:cs typeface="Arial" panose="020B0604020202020204" pitchFamily="34" charset="0"/>
                <a:sym typeface="Georgia"/>
              </a:rPr>
              <a:t>caratterizzati dal fatto di poter esistere in tanti stati macroscopici, spesso mostrando </a:t>
            </a:r>
            <a:r>
              <a:rPr lang="it-IT" sz="1400" b="1" dirty="0">
                <a:solidFill>
                  <a:schemeClr val="dk1"/>
                </a:solidFill>
                <a:latin typeface="Arial" panose="020B0604020202020204" pitchFamily="34" charset="0"/>
                <a:ea typeface="Georgia"/>
                <a:cs typeface="Arial" panose="020B0604020202020204" pitchFamily="34" charset="0"/>
                <a:sym typeface="Georgia"/>
              </a:rPr>
              <a:t>comportamenti emergenti</a:t>
            </a:r>
            <a:r>
              <a:rPr lang="it-IT" sz="1400" dirty="0">
                <a:solidFill>
                  <a:schemeClr val="dk1"/>
                </a:solidFill>
                <a:latin typeface="Arial" panose="020B0604020202020204" pitchFamily="34" charset="0"/>
                <a:ea typeface="Georgia"/>
                <a:cs typeface="Arial" panose="020B0604020202020204" pitchFamily="34" charset="0"/>
                <a:sym typeface="Georgia"/>
              </a:rPr>
              <a:t>. L’evoluzione è analiticamente molto complicata ed è difficile prevederne il comportamento macroscopico.</a:t>
            </a:r>
          </a:p>
          <a:p>
            <a:pPr>
              <a:lnSpc>
                <a:spcPct val="130000"/>
              </a:lnSpc>
            </a:pPr>
            <a:endParaRPr lang="it-IT" sz="1400" dirty="0">
              <a:solidFill>
                <a:schemeClr val="dk1"/>
              </a:solidFill>
              <a:sym typeface="Georgia"/>
            </a:endParaRPr>
          </a:p>
          <a:p>
            <a:pPr>
              <a:lnSpc>
                <a:spcPct val="130000"/>
              </a:lnSpc>
            </a:pPr>
            <a:r>
              <a:rPr lang="it-IT" sz="1400" dirty="0">
                <a:solidFill>
                  <a:srgbClr val="C00000"/>
                </a:solidFill>
                <a:latin typeface="Arial" panose="020B0604020202020204" pitchFamily="34" charset="0"/>
                <a:ea typeface="Arial"/>
                <a:cs typeface="Arial" panose="020B0604020202020204" pitchFamily="34" charset="0"/>
                <a:sym typeface="Arial"/>
              </a:rPr>
              <a:t>Sistemi Caotici</a:t>
            </a:r>
            <a:endParaRPr sz="1400" dirty="0">
              <a:solidFill>
                <a:srgbClr val="000000"/>
              </a:solidFill>
              <a:latin typeface="Arial" panose="020B0604020202020204" pitchFamily="34" charset="0"/>
              <a:ea typeface="Georgia"/>
              <a:cs typeface="Arial" panose="020B0604020202020204" pitchFamily="34" charset="0"/>
              <a:sym typeface="Georgia"/>
            </a:endParaRPr>
          </a:p>
          <a:p>
            <a:pPr>
              <a:lnSpc>
                <a:spcPct val="130000"/>
              </a:lnSpc>
            </a:pPr>
            <a:r>
              <a:rPr lang="it-IT" sz="1400" dirty="0">
                <a:solidFill>
                  <a:srgbClr val="000000"/>
                </a:solidFill>
                <a:latin typeface="Arial" panose="020B0604020202020204" pitchFamily="34" charset="0"/>
                <a:ea typeface="Arial"/>
                <a:cs typeface="Arial" panose="020B0604020202020204" pitchFamily="34" charset="0"/>
                <a:sym typeface="Arial"/>
              </a:rPr>
              <a:t>Sistemi, semplici o complessi, con una interazione non lineare con il mondo esterno, che possono avere una evoluzione </a:t>
            </a:r>
            <a:r>
              <a:rPr lang="it-IT" sz="1400" dirty="0">
                <a:solidFill>
                  <a:srgbClr val="000000"/>
                </a:solidFill>
                <a:latin typeface="Arial" panose="020B0604020202020204" pitchFamily="34" charset="0"/>
                <a:cs typeface="Arial" panose="020B0604020202020204" pitchFamily="34" charset="0"/>
                <a:sym typeface="Arial"/>
              </a:rPr>
              <a:t>temporale imprevedibile</a:t>
            </a:r>
            <a:r>
              <a:rPr lang="it-IT" sz="1400" dirty="0">
                <a:solidFill>
                  <a:srgbClr val="000000"/>
                </a:solidFill>
                <a:latin typeface="Arial" panose="020B0604020202020204" pitchFamily="34" charset="0"/>
                <a:ea typeface="Georgia"/>
                <a:cs typeface="Arial" panose="020B0604020202020204" pitchFamily="34" charset="0"/>
                <a:sym typeface="Georgia"/>
              </a:rPr>
              <a:t> per </a:t>
            </a:r>
            <a:r>
              <a:rPr lang="it-IT" sz="1400" b="1" dirty="0">
                <a:solidFill>
                  <a:srgbClr val="000000"/>
                </a:solidFill>
                <a:latin typeface="Arial" panose="020B0604020202020204" pitchFamily="34" charset="0"/>
                <a:ea typeface="Georgia"/>
                <a:cs typeface="Arial" panose="020B0604020202020204" pitchFamily="34" charset="0"/>
                <a:sym typeface="Georgia"/>
              </a:rPr>
              <a:t>l’alta sensibilità alle condizioni iniziali</a:t>
            </a:r>
            <a:r>
              <a:rPr lang="it-IT" sz="1400" dirty="0">
                <a:solidFill>
                  <a:srgbClr val="000000"/>
                </a:solidFill>
                <a:latin typeface="Arial" panose="020B0604020202020204" pitchFamily="34" charset="0"/>
                <a:ea typeface="Georgia"/>
                <a:cs typeface="Arial" panose="020B0604020202020204" pitchFamily="34" charset="0"/>
                <a:sym typeface="Georgia"/>
              </a:rPr>
              <a:t>. </a:t>
            </a:r>
            <a:endParaRPr sz="1400" dirty="0">
              <a:latin typeface="Arial" panose="020B0604020202020204" pitchFamily="34" charset="0"/>
              <a:cs typeface="Arial" panose="020B0604020202020204" pitchFamily="34" charset="0"/>
            </a:endParaRPr>
          </a:p>
        </p:txBody>
      </p:sp>
      <p:sp>
        <p:nvSpPr>
          <p:cNvPr id="2" name="Google Shape;131;p2">
            <a:extLst>
              <a:ext uri="{FF2B5EF4-FFF2-40B4-BE49-F238E27FC236}">
                <a16:creationId xmlns:a16="http://schemas.microsoft.com/office/drawing/2014/main" id="{C0D9B26B-0E21-FCCF-DE3E-96F1708DDC12}"/>
              </a:ext>
            </a:extLst>
          </p:cNvPr>
          <p:cNvSpPr txBox="1"/>
          <p:nvPr/>
        </p:nvSpPr>
        <p:spPr>
          <a:xfrm>
            <a:off x="4932040" y="771550"/>
            <a:ext cx="3960440" cy="2869986"/>
          </a:xfrm>
          <a:prstGeom prst="rect">
            <a:avLst/>
          </a:prstGeom>
          <a:noFill/>
          <a:ln w="12700" cap="flat" cmpd="sng">
            <a:solidFill>
              <a:srgbClr val="C00000"/>
            </a:solidFill>
            <a:prstDash val="solid"/>
            <a:round/>
            <a:headEnd type="none" w="sm" len="sm"/>
            <a:tailEnd type="none" w="sm" len="sm"/>
          </a:ln>
        </p:spPr>
        <p:txBody>
          <a:bodyPr spcFirstLastPara="1" wrap="square" lIns="68569" tIns="34275" rIns="68569" bIns="34275" anchor="t" anchorCtr="0">
            <a:spAutoFit/>
          </a:bodyPr>
          <a:lstStyle/>
          <a:p>
            <a:pPr>
              <a:lnSpc>
                <a:spcPct val="130000"/>
              </a:lnSpc>
            </a:pPr>
            <a:r>
              <a:rPr lang="it-IT" sz="1400" dirty="0">
                <a:solidFill>
                  <a:srgbClr val="C00000"/>
                </a:solidFill>
                <a:latin typeface="Arial" panose="020B0604020202020204" pitchFamily="34" charset="0"/>
                <a:ea typeface="Arial"/>
                <a:cs typeface="Arial" panose="020B0604020202020204" pitchFamily="34" charset="0"/>
                <a:sym typeface="Arial"/>
              </a:rPr>
              <a:t>Reti</a:t>
            </a:r>
          </a:p>
          <a:p>
            <a:pPr>
              <a:lnSpc>
                <a:spcPct val="130000"/>
              </a:lnSpc>
            </a:pPr>
            <a:r>
              <a:rPr lang="it-IT" sz="1400" dirty="0">
                <a:latin typeface="Arial" panose="020B0604020202020204" pitchFamily="34" charset="0"/>
                <a:cs typeface="Arial" panose="020B0604020202020204" pitchFamily="34" charset="0"/>
              </a:rPr>
              <a:t>Sistemi in cui il comportamento è dominato dalle </a:t>
            </a:r>
            <a:r>
              <a:rPr lang="it-IT" sz="1400" b="1" dirty="0">
                <a:latin typeface="Arial" panose="020B0604020202020204" pitchFamily="34" charset="0"/>
                <a:cs typeface="Arial" panose="020B0604020202020204" pitchFamily="34" charset="0"/>
              </a:rPr>
              <a:t>interazioni fra ‘’oggetti’’ </a:t>
            </a:r>
            <a:r>
              <a:rPr lang="it-IT" sz="1400" dirty="0">
                <a:latin typeface="Arial" panose="020B0604020202020204" pitchFamily="34" charset="0"/>
                <a:cs typeface="Arial" panose="020B0604020202020204" pitchFamily="34" charset="0"/>
              </a:rPr>
              <a:t>(individui). E’ composta di nodi e di collegamenti.</a:t>
            </a:r>
          </a:p>
          <a:p>
            <a:pPr>
              <a:lnSpc>
                <a:spcPct val="130000"/>
              </a:lnSpc>
            </a:pPr>
            <a:endParaRPr sz="1400" dirty="0">
              <a:solidFill>
                <a:srgbClr val="000000"/>
              </a:solidFill>
              <a:latin typeface="Arial" panose="020B0604020202020204" pitchFamily="34" charset="0"/>
              <a:ea typeface="Arial"/>
              <a:cs typeface="Arial" panose="020B0604020202020204" pitchFamily="34" charset="0"/>
              <a:sym typeface="Arial"/>
            </a:endParaRPr>
          </a:p>
          <a:p>
            <a:pPr>
              <a:lnSpc>
                <a:spcPct val="130000"/>
              </a:lnSpc>
            </a:pPr>
            <a:r>
              <a:rPr lang="it-IT" sz="1400" dirty="0">
                <a:solidFill>
                  <a:srgbClr val="C00000"/>
                </a:solidFill>
                <a:latin typeface="Arial" panose="020B0604020202020204" pitchFamily="34" charset="0"/>
                <a:ea typeface="Arial"/>
                <a:cs typeface="Arial" panose="020B0604020202020204" pitchFamily="34" charset="0"/>
                <a:sym typeface="Arial"/>
              </a:rPr>
              <a:t>Frattali</a:t>
            </a:r>
            <a:endParaRPr sz="1400" dirty="0">
              <a:solidFill>
                <a:srgbClr val="000000"/>
              </a:solidFill>
              <a:latin typeface="Arial" panose="020B0604020202020204" pitchFamily="34" charset="0"/>
              <a:ea typeface="Georgia"/>
              <a:cs typeface="Arial" panose="020B0604020202020204" pitchFamily="34" charset="0"/>
              <a:sym typeface="Georgia"/>
            </a:endParaRPr>
          </a:p>
          <a:p>
            <a:pPr>
              <a:lnSpc>
                <a:spcPct val="130000"/>
              </a:lnSpc>
            </a:pPr>
            <a:r>
              <a:rPr lang="it-IT" sz="1400" dirty="0">
                <a:solidFill>
                  <a:srgbClr val="000000"/>
                </a:solidFill>
                <a:latin typeface="Arial" panose="020B0604020202020204" pitchFamily="34" charset="0"/>
                <a:cs typeface="Arial" panose="020B0604020202020204" pitchFamily="34" charset="0"/>
                <a:sym typeface="Arial"/>
              </a:rPr>
              <a:t>Oggetti complessi con determinate proprietà geometriche (</a:t>
            </a:r>
            <a:r>
              <a:rPr lang="it-IT" sz="1400" b="1" dirty="0">
                <a:solidFill>
                  <a:srgbClr val="000000"/>
                </a:solidFill>
                <a:latin typeface="Arial" panose="020B0604020202020204" pitchFamily="34" charset="0"/>
                <a:cs typeface="Arial" panose="020B0604020202020204" pitchFamily="34" charset="0"/>
                <a:sym typeface="Arial"/>
              </a:rPr>
              <a:t>dimensioni frazionarie</a:t>
            </a:r>
            <a:r>
              <a:rPr lang="it-IT" sz="1400" dirty="0">
                <a:solidFill>
                  <a:srgbClr val="000000"/>
                </a:solidFill>
                <a:latin typeface="Arial" panose="020B0604020202020204" pitchFamily="34" charset="0"/>
                <a:cs typeface="Arial" panose="020B0604020202020204" pitchFamily="34" charset="0"/>
                <a:sym typeface="Arial"/>
              </a:rPr>
              <a:t>). La </a:t>
            </a:r>
            <a:r>
              <a:rPr lang="it-IT" sz="1400" dirty="0">
                <a:solidFill>
                  <a:srgbClr val="000000"/>
                </a:solidFill>
                <a:latin typeface="Arial" panose="020B0604020202020204" pitchFamily="34" charset="0"/>
                <a:ea typeface="Georgia"/>
                <a:cs typeface="Arial" panose="020B0604020202020204" pitchFamily="34" charset="0"/>
                <a:sym typeface="Georgia"/>
              </a:rPr>
              <a:t>loro forma si mantiene su scale diverse (autosimilarità).</a:t>
            </a:r>
            <a:endParaRP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84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9"/>
          <p:cNvSpPr txBox="1">
            <a:spLocks noGrp="1"/>
          </p:cNvSpPr>
          <p:nvPr>
            <p:ph type="sldNum" idx="12"/>
          </p:nvPr>
        </p:nvSpPr>
        <p:spPr>
          <a:xfrm>
            <a:off x="8801117" y="4786312"/>
            <a:ext cx="33438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000"/>
            </a:pPr>
            <a:fld id="{00000000-1234-1234-1234-123412341234}" type="slidenum">
              <a:rPr lang="it-IT" sz="750">
                <a:solidFill>
                  <a:schemeClr val="dk1"/>
                </a:solidFill>
                <a:latin typeface="Arial"/>
                <a:ea typeface="Arial"/>
                <a:cs typeface="Arial"/>
                <a:sym typeface="Arial"/>
              </a:rPr>
              <a:pPr>
                <a:buClr>
                  <a:schemeClr val="dk1"/>
                </a:buClr>
                <a:buSzPts val="1000"/>
              </a:pPr>
              <a:t>28</a:t>
            </a:fld>
            <a:endParaRPr sz="750">
              <a:solidFill>
                <a:schemeClr val="dk1"/>
              </a:solidFill>
              <a:latin typeface="Arial"/>
              <a:ea typeface="Arial"/>
              <a:cs typeface="Arial"/>
              <a:sym typeface="Arial"/>
            </a:endParaRPr>
          </a:p>
        </p:txBody>
      </p:sp>
      <p:sp>
        <p:nvSpPr>
          <p:cNvPr id="211" name="Google Shape;211;p9"/>
          <p:cNvSpPr/>
          <p:nvPr/>
        </p:nvSpPr>
        <p:spPr>
          <a:xfrm>
            <a:off x="0" y="0"/>
            <a:ext cx="9144000" cy="41151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212" name="Google Shape;212;p9"/>
          <p:cNvSpPr txBox="1">
            <a:spLocks noGrp="1"/>
          </p:cNvSpPr>
          <p:nvPr>
            <p:ph type="title" idx="4294967295"/>
          </p:nvPr>
        </p:nvSpPr>
        <p:spPr>
          <a:xfrm>
            <a:off x="4952" y="-54025"/>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800">
                <a:solidFill>
                  <a:schemeClr val="lt1"/>
                </a:solidFill>
              </a:rPr>
              <a:t>2b. Passato prossimo – 1903 – il Caos</a:t>
            </a:r>
            <a:endParaRPr/>
          </a:p>
        </p:txBody>
      </p:sp>
      <p:sp>
        <p:nvSpPr>
          <p:cNvPr id="213" name="Google Shape;213;p9"/>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214" name="Google Shape;214;p9"/>
          <p:cNvSpPr txBox="1"/>
          <p:nvPr/>
        </p:nvSpPr>
        <p:spPr>
          <a:xfrm>
            <a:off x="143509" y="411510"/>
            <a:ext cx="8802977" cy="3245474"/>
          </a:xfrm>
          <a:prstGeom prst="rect">
            <a:avLst/>
          </a:prstGeom>
          <a:noFill/>
          <a:ln>
            <a:noFill/>
          </a:ln>
        </p:spPr>
        <p:txBody>
          <a:bodyPr spcFirstLastPara="1" wrap="square" lIns="68569" tIns="34275" rIns="68569" bIns="34275" anchor="t" anchorCtr="0">
            <a:spAutoFit/>
          </a:bodyPr>
          <a:lstStyle/>
          <a:p>
            <a:pPr indent="-85725">
              <a:lnSpc>
                <a:spcPct val="140000"/>
              </a:lnSpc>
              <a:buClr>
                <a:srgbClr val="822433"/>
              </a:buClr>
              <a:buSzPts val="1800"/>
              <a:buFont typeface="Noto Sans Symbols"/>
              <a:buChar char="❖"/>
            </a:pPr>
            <a:r>
              <a:rPr lang="it-IT" sz="1500" dirty="0">
                <a:solidFill>
                  <a:srgbClr val="000000"/>
                </a:solidFill>
                <a:latin typeface="Times New Roman"/>
                <a:ea typeface="Times New Roman"/>
                <a:cs typeface="Times New Roman"/>
                <a:sym typeface="Times New Roman"/>
              </a:rPr>
              <a:t> </a:t>
            </a:r>
            <a:r>
              <a:rPr lang="it-IT" sz="1500" dirty="0">
                <a:solidFill>
                  <a:srgbClr val="0033CC"/>
                </a:solidFill>
                <a:latin typeface="Arial"/>
                <a:ea typeface="Arial"/>
                <a:cs typeface="Arial"/>
                <a:sym typeface="Arial"/>
              </a:rPr>
              <a:t>Henri Poincaré 1903, l’incertezza 2.</a:t>
            </a:r>
            <a:endParaRPr sz="1350" dirty="0"/>
          </a:p>
          <a:p>
            <a:pPr marL="342900" lvl="1" indent="-77153">
              <a:lnSpc>
                <a:spcPct val="120000"/>
              </a:lnSpc>
              <a:buClr>
                <a:srgbClr val="822433"/>
              </a:buClr>
              <a:buSzPts val="1620"/>
              <a:buFont typeface="Noto Sans Symbols"/>
              <a:buChar char="❖"/>
            </a:pPr>
            <a:r>
              <a:rPr lang="it-IT" sz="1350" dirty="0">
                <a:solidFill>
                  <a:srgbClr val="000000"/>
                </a:solidFill>
                <a:latin typeface="Arial"/>
                <a:ea typeface="Arial"/>
                <a:cs typeface="Arial"/>
                <a:sym typeface="Arial"/>
              </a:rPr>
              <a:t> </a:t>
            </a:r>
            <a:r>
              <a:rPr lang="it-IT" sz="1350" i="1" dirty="0">
                <a:solidFill>
                  <a:srgbClr val="000000"/>
                </a:solidFill>
                <a:latin typeface="Arial"/>
                <a:ea typeface="Arial"/>
                <a:cs typeface="Arial"/>
                <a:sym typeface="Arial"/>
              </a:rPr>
              <a:t>Una causa piccolissima che sfugga alla nostra attenzione determina un effetto considerevole che non possiamo mancare di vedere, e allora diciamo che l’effetto è dovuto al caso. </a:t>
            </a:r>
            <a:endParaRPr sz="1350" dirty="0"/>
          </a:p>
          <a:p>
            <a:pPr marL="342900" lvl="1">
              <a:lnSpc>
                <a:spcPct val="120000"/>
              </a:lnSpc>
              <a:buClr>
                <a:srgbClr val="822433"/>
              </a:buClr>
              <a:buSzPts val="1620"/>
            </a:pPr>
            <a:r>
              <a:rPr lang="it-IT" sz="1350" i="1" dirty="0">
                <a:solidFill>
                  <a:srgbClr val="000000"/>
                </a:solidFill>
                <a:latin typeface="Arial"/>
                <a:ea typeface="Arial"/>
                <a:cs typeface="Arial"/>
                <a:sym typeface="Arial"/>
              </a:rPr>
              <a:t>   Se conoscessimo </a:t>
            </a:r>
            <a:r>
              <a:rPr lang="it-IT" sz="1350" b="1" i="1" dirty="0">
                <a:solidFill>
                  <a:srgbClr val="C00000"/>
                </a:solidFill>
                <a:latin typeface="Arial"/>
                <a:ea typeface="Arial"/>
                <a:cs typeface="Arial"/>
                <a:sym typeface="Arial"/>
              </a:rPr>
              <a:t>esattamente le leggi della natura e la situazione dell’universo all’istante iniziale</a:t>
            </a:r>
            <a:r>
              <a:rPr lang="it-IT" sz="1350" i="1" dirty="0">
                <a:solidFill>
                  <a:srgbClr val="000000"/>
                </a:solidFill>
                <a:latin typeface="Arial"/>
                <a:ea typeface="Arial"/>
                <a:cs typeface="Arial"/>
                <a:sym typeface="Arial"/>
              </a:rPr>
              <a:t>, potremmo prevedere esattamente la situazione dello stesso universo in un istante successivo. [Laplace]</a:t>
            </a:r>
            <a:endParaRPr sz="1350" dirty="0"/>
          </a:p>
          <a:p>
            <a:pPr marL="342900" lvl="1">
              <a:lnSpc>
                <a:spcPct val="120000"/>
              </a:lnSpc>
              <a:buClr>
                <a:srgbClr val="822433"/>
              </a:buClr>
              <a:buSzPts val="1620"/>
            </a:pPr>
            <a:r>
              <a:rPr lang="it-IT" sz="1350" i="1" dirty="0">
                <a:solidFill>
                  <a:srgbClr val="000000"/>
                </a:solidFill>
                <a:latin typeface="Arial"/>
                <a:ea typeface="Arial"/>
                <a:cs typeface="Arial"/>
                <a:sym typeface="Arial"/>
              </a:rPr>
              <a:t>   Ma se pure accadesse che le leggi naturali non avessero più alcun segreto per noi, anche in questo caso potremmo conoscere la situazione iniziale solo approssimativamente. Se questo ci permettesse di prevedere la situazione successiva con la stessa approssimazione, non ci occorrerebbe di più e dovremmo dire che il fenomeno è stato previsto, che è governato da leggi. </a:t>
            </a:r>
            <a:r>
              <a:rPr lang="it-IT" sz="1500" i="1" dirty="0">
                <a:solidFill>
                  <a:srgbClr val="000000"/>
                </a:solidFill>
                <a:latin typeface="Arial"/>
                <a:ea typeface="Arial"/>
                <a:cs typeface="Arial"/>
                <a:sym typeface="Arial"/>
              </a:rPr>
              <a:t> </a:t>
            </a:r>
            <a:r>
              <a:rPr lang="it-IT" sz="1350" i="1" dirty="0">
                <a:solidFill>
                  <a:srgbClr val="000000"/>
                </a:solidFill>
                <a:latin typeface="Arial"/>
                <a:ea typeface="Arial"/>
                <a:cs typeface="Arial"/>
                <a:sym typeface="Arial"/>
              </a:rPr>
              <a:t>Ma non è così</a:t>
            </a:r>
            <a:r>
              <a:rPr lang="it-IT" sz="1500" i="1" dirty="0">
                <a:solidFill>
                  <a:srgbClr val="000000"/>
                </a:solidFill>
                <a:latin typeface="Arial"/>
                <a:ea typeface="Arial"/>
                <a:cs typeface="Arial"/>
                <a:sym typeface="Arial"/>
              </a:rPr>
              <a:t>, </a:t>
            </a:r>
            <a:r>
              <a:rPr lang="it-IT" sz="1500" i="1" dirty="0">
                <a:solidFill>
                  <a:srgbClr val="CC0000"/>
                </a:solidFill>
                <a:latin typeface="Arial"/>
                <a:ea typeface="Arial"/>
                <a:cs typeface="Arial"/>
                <a:sym typeface="Arial"/>
              </a:rPr>
              <a:t>può accadere che piccole differenze nelle condizioni iniziali ne producano di grandissime nei fenomeni finali. Un piccolo errore nelle prime produce un errore enorme nei secondi. La previsione diventa impossibile e si ha un fenomeno fortuito. </a:t>
            </a:r>
            <a:r>
              <a:rPr lang="it-IT" sz="1500" i="1" dirty="0">
                <a:solidFill>
                  <a:schemeClr val="dk1"/>
                </a:solidFill>
                <a:latin typeface="Arial"/>
                <a:ea typeface="Arial"/>
                <a:cs typeface="Arial"/>
                <a:sym typeface="Arial"/>
              </a:rPr>
              <a:t>(d</a:t>
            </a:r>
            <a:r>
              <a:rPr lang="it-IT" sz="1500" i="1" dirty="0">
                <a:solidFill>
                  <a:srgbClr val="000000"/>
                </a:solidFill>
                <a:latin typeface="Arial"/>
                <a:ea typeface="Arial"/>
                <a:cs typeface="Arial"/>
                <a:sym typeface="Arial"/>
              </a:rPr>
              <a:t>a Science et méthode).</a:t>
            </a:r>
            <a:endParaRPr sz="1500" i="1" dirty="0">
              <a:solidFill>
                <a:srgbClr val="000000"/>
              </a:solidFill>
              <a:latin typeface="Arial"/>
              <a:ea typeface="Arial"/>
              <a:cs typeface="Arial"/>
              <a:sym typeface="Arial"/>
            </a:endParaRPr>
          </a:p>
        </p:txBody>
      </p:sp>
      <p:grpSp>
        <p:nvGrpSpPr>
          <p:cNvPr id="3" name="Gruppo 2">
            <a:extLst>
              <a:ext uri="{FF2B5EF4-FFF2-40B4-BE49-F238E27FC236}">
                <a16:creationId xmlns:a16="http://schemas.microsoft.com/office/drawing/2014/main" id="{44590BC7-965D-C293-D944-3938B3BA5D38}"/>
              </a:ext>
            </a:extLst>
          </p:cNvPr>
          <p:cNvGrpSpPr/>
          <p:nvPr/>
        </p:nvGrpSpPr>
        <p:grpSpPr>
          <a:xfrm>
            <a:off x="504498" y="3752193"/>
            <a:ext cx="7997941" cy="1199541"/>
            <a:chOff x="672663" y="5002924"/>
            <a:chExt cx="10663921" cy="1599388"/>
          </a:xfrm>
        </p:grpSpPr>
        <p:sp>
          <p:nvSpPr>
            <p:cNvPr id="215" name="Google Shape;215;p9"/>
            <p:cNvSpPr txBox="1"/>
            <p:nvPr/>
          </p:nvSpPr>
          <p:spPr>
            <a:xfrm>
              <a:off x="857249" y="5268614"/>
              <a:ext cx="10479335" cy="1333698"/>
            </a:xfrm>
            <a:prstGeom prst="rect">
              <a:avLst/>
            </a:prstGeom>
            <a:blipFill rotWithShape="1">
              <a:blip r:embed="rId3">
                <a:alphaModFix/>
              </a:blip>
              <a:stretch>
                <a:fillRect l="-460" b="-6392"/>
              </a:stretch>
            </a:blipFill>
            <a:ln>
              <a:noFill/>
            </a:ln>
          </p:spPr>
          <p:txBody>
            <a:bodyPr spcFirstLastPara="1" wrap="square" lIns="68569" tIns="34275" rIns="68569" bIns="34275" anchor="t" anchorCtr="0">
              <a:noAutofit/>
            </a:bodyPr>
            <a:lstStyle/>
            <a:p>
              <a:r>
                <a:rPr lang="it-IT" sz="2400" dirty="0">
                  <a:latin typeface="Georgia"/>
                  <a:ea typeface="Georgia"/>
                  <a:cs typeface="Georgia"/>
                  <a:sym typeface="Georgia"/>
                </a:rPr>
                <a:t> </a:t>
              </a:r>
              <a:endParaRPr sz="1350" dirty="0"/>
            </a:p>
          </p:txBody>
        </p:sp>
        <p:sp>
          <p:nvSpPr>
            <p:cNvPr id="2" name="CasellaDiTesto 1">
              <a:extLst>
                <a:ext uri="{FF2B5EF4-FFF2-40B4-BE49-F238E27FC236}">
                  <a16:creationId xmlns:a16="http://schemas.microsoft.com/office/drawing/2014/main" id="{0234F7D7-9C8B-48C9-C024-6B5159BF1F37}"/>
                </a:ext>
              </a:extLst>
            </p:cNvPr>
            <p:cNvSpPr txBox="1"/>
            <p:nvPr/>
          </p:nvSpPr>
          <p:spPr>
            <a:xfrm>
              <a:off x="672663" y="5002924"/>
              <a:ext cx="1040524" cy="430887"/>
            </a:xfrm>
            <a:prstGeom prst="rect">
              <a:avLst/>
            </a:prstGeom>
            <a:noFill/>
          </p:spPr>
          <p:txBody>
            <a:bodyPr wrap="square" rtlCol="0">
              <a:spAutoFit/>
            </a:bodyPr>
            <a:lstStyle/>
            <a:p>
              <a:r>
                <a:rPr lang="it-IT" sz="1500" b="1" dirty="0"/>
                <a:t>Nota:</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7"/>
          <p:cNvSpPr txBox="1">
            <a:spLocks noGrp="1"/>
          </p:cNvSpPr>
          <p:nvPr>
            <p:ph type="sldNum" idx="12"/>
          </p:nvPr>
        </p:nvSpPr>
        <p:spPr>
          <a:xfrm>
            <a:off x="8460432" y="4785997"/>
            <a:ext cx="550404" cy="318101"/>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29</a:t>
            </a:fld>
            <a:endParaRPr sz="1050">
              <a:solidFill>
                <a:schemeClr val="dk1"/>
              </a:solidFill>
              <a:latin typeface="Arial"/>
              <a:ea typeface="Arial"/>
              <a:cs typeface="Arial"/>
              <a:sym typeface="Arial"/>
            </a:endParaRPr>
          </a:p>
        </p:txBody>
      </p:sp>
      <p:sp>
        <p:nvSpPr>
          <p:cNvPr id="334" name="Google Shape;334;p17"/>
          <p:cNvSpPr/>
          <p:nvPr/>
        </p:nvSpPr>
        <p:spPr>
          <a:xfrm>
            <a:off x="20093"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335" name="Google Shape;335;p17"/>
          <p:cNvSpPr txBox="1">
            <a:spLocks noGrp="1"/>
          </p:cNvSpPr>
          <p:nvPr>
            <p:ph type="title" idx="4294967295"/>
          </p:nvPr>
        </p:nvSpPr>
        <p:spPr>
          <a:xfrm>
            <a:off x="89502" y="1"/>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a:solidFill>
                  <a:schemeClr val="lt1"/>
                </a:solidFill>
              </a:rPr>
              <a:t>2c. L’altro ieri - 1963</a:t>
            </a:r>
            <a:endParaRPr/>
          </a:p>
        </p:txBody>
      </p:sp>
      <p:sp>
        <p:nvSpPr>
          <p:cNvPr id="336" name="Google Shape;336;p17"/>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337" name="Google Shape;337;p17"/>
          <p:cNvSpPr txBox="1"/>
          <p:nvPr/>
        </p:nvSpPr>
        <p:spPr>
          <a:xfrm>
            <a:off x="183374" y="595901"/>
            <a:ext cx="8748972" cy="3647122"/>
          </a:xfrm>
          <a:prstGeom prst="rect">
            <a:avLst/>
          </a:prstGeom>
          <a:noFill/>
          <a:ln>
            <a:noFill/>
          </a:ln>
        </p:spPr>
        <p:txBody>
          <a:bodyPr spcFirstLastPara="1" wrap="square" lIns="68569" tIns="34275" rIns="68569" bIns="34275" anchor="t" anchorCtr="0">
            <a:spAutoFit/>
          </a:bodyPr>
          <a:lstStyle/>
          <a:p>
            <a:pPr indent="-85725">
              <a:lnSpc>
                <a:spcPct val="110000"/>
              </a:lnSpc>
              <a:buClr>
                <a:srgbClr val="822433"/>
              </a:buClr>
              <a:buSzPts val="1800"/>
              <a:buFont typeface="Noto Sans Symbols"/>
              <a:buChar char="❖"/>
            </a:pPr>
            <a:r>
              <a:rPr lang="it-IT" sz="1500" dirty="0">
                <a:solidFill>
                  <a:srgbClr val="0033CC"/>
                </a:solidFill>
                <a:latin typeface="Times New Roman"/>
                <a:ea typeface="Times New Roman"/>
                <a:cs typeface="Times New Roman"/>
                <a:sym typeface="Times New Roman"/>
              </a:rPr>
              <a:t> </a:t>
            </a:r>
            <a:r>
              <a:rPr lang="it-IT" sz="1500" dirty="0">
                <a:solidFill>
                  <a:srgbClr val="0033CC"/>
                </a:solidFill>
                <a:latin typeface="Arial"/>
                <a:ea typeface="Arial"/>
                <a:cs typeface="Arial"/>
                <a:sym typeface="Arial"/>
              </a:rPr>
              <a:t>Edward N. Lorenz, 1963, il caos (deterministico?)</a:t>
            </a:r>
            <a:endParaRPr sz="1350" dirty="0"/>
          </a:p>
          <a:p>
            <a:pPr marL="342900" lvl="1">
              <a:lnSpc>
                <a:spcPct val="120000"/>
              </a:lnSpc>
              <a:buClr>
                <a:srgbClr val="822433"/>
              </a:buClr>
              <a:buSzPts val="1800"/>
            </a:pPr>
            <a:endParaRPr sz="1500" u="sng" dirty="0">
              <a:solidFill>
                <a:srgbClr val="0033CC"/>
              </a:solidFill>
              <a:latin typeface="Arial"/>
              <a:ea typeface="Arial"/>
              <a:cs typeface="Arial"/>
              <a:sym typeface="Arial"/>
            </a:endParaRPr>
          </a:p>
          <a:p>
            <a:pPr marL="65485" lvl="1" indent="203597">
              <a:lnSpc>
                <a:spcPct val="120000"/>
              </a:lnSpc>
              <a:buClr>
                <a:srgbClr val="822433"/>
              </a:buClr>
              <a:buSzPts val="1800"/>
            </a:pPr>
            <a:r>
              <a:rPr lang="it-IT" sz="1500" dirty="0">
                <a:solidFill>
                  <a:srgbClr val="000000"/>
                </a:solidFill>
                <a:latin typeface="Arial"/>
                <a:ea typeface="Arial"/>
                <a:cs typeface="Arial"/>
                <a:sym typeface="Arial"/>
              </a:rPr>
              <a:t> Mentre stava preparando una previsione meteorologica che aveva iniziato introducendo nel computer vari parametri quantificati in numeri con </a:t>
            </a:r>
            <a:r>
              <a:rPr lang="it-IT" sz="1500" dirty="0">
                <a:solidFill>
                  <a:srgbClr val="0033CC"/>
                </a:solidFill>
                <a:latin typeface="Arial"/>
                <a:ea typeface="Arial"/>
                <a:cs typeface="Arial"/>
                <a:sym typeface="Arial"/>
              </a:rPr>
              <a:t>sei cifre decimali</a:t>
            </a:r>
            <a:r>
              <a:rPr lang="it-IT" sz="1500" dirty="0">
                <a:solidFill>
                  <a:srgbClr val="000000"/>
                </a:solidFill>
                <a:latin typeface="Arial"/>
                <a:ea typeface="Arial"/>
                <a:cs typeface="Arial"/>
                <a:sym typeface="Arial"/>
              </a:rPr>
              <a:t>. Riprendendo poi il lavoro dopo un'interruzione pensò bene di abbreviare il compito del computer </a:t>
            </a:r>
            <a:r>
              <a:rPr lang="it-IT" sz="1500" dirty="0">
                <a:solidFill>
                  <a:srgbClr val="0033CC"/>
                </a:solidFill>
                <a:latin typeface="Arial"/>
                <a:ea typeface="Arial"/>
                <a:cs typeface="Arial"/>
                <a:sym typeface="Arial"/>
              </a:rPr>
              <a:t>riducendo a tre le cifre decimali</a:t>
            </a:r>
            <a:r>
              <a:rPr lang="it-IT" sz="1500" dirty="0">
                <a:solidFill>
                  <a:srgbClr val="000000"/>
                </a:solidFill>
                <a:latin typeface="Arial"/>
                <a:ea typeface="Arial"/>
                <a:cs typeface="Arial"/>
                <a:sym typeface="Arial"/>
              </a:rPr>
              <a:t> dei parametri, considerato che esse erano più che sufficienti per assicurare la precisione scientifica dei risultati; ma quando li ebbe davanti agli occhi non poté che strabiliare constatando </a:t>
            </a:r>
            <a:r>
              <a:rPr lang="it-IT" sz="1500" dirty="0">
                <a:solidFill>
                  <a:srgbClr val="0033CC"/>
                </a:solidFill>
                <a:latin typeface="Arial"/>
                <a:ea typeface="Arial"/>
                <a:cs typeface="Arial"/>
                <a:sym typeface="Arial"/>
              </a:rPr>
              <a:t>l'abissale difformità riscontrata tra questi e quelli</a:t>
            </a:r>
            <a:r>
              <a:rPr lang="it-IT" sz="1500" dirty="0">
                <a:solidFill>
                  <a:srgbClr val="000000"/>
                </a:solidFill>
                <a:latin typeface="Arial"/>
                <a:ea typeface="Arial"/>
                <a:cs typeface="Arial"/>
                <a:sym typeface="Arial"/>
              </a:rPr>
              <a:t> </a:t>
            </a:r>
            <a:r>
              <a:rPr lang="it-IT" sz="1500" dirty="0">
                <a:solidFill>
                  <a:srgbClr val="0033CC"/>
                </a:solidFill>
                <a:latin typeface="Arial"/>
                <a:ea typeface="Arial"/>
                <a:cs typeface="Arial"/>
                <a:sym typeface="Arial"/>
              </a:rPr>
              <a:t>che si sarebbe ragionevolmente aspettato in base ai parametri impostati</a:t>
            </a:r>
            <a:r>
              <a:rPr lang="it-IT" sz="1500" dirty="0">
                <a:solidFill>
                  <a:srgbClr val="000000"/>
                </a:solidFill>
                <a:latin typeface="Arial"/>
                <a:ea typeface="Arial"/>
                <a:cs typeface="Arial"/>
                <a:sym typeface="Arial"/>
              </a:rPr>
              <a:t>.</a:t>
            </a:r>
            <a:endParaRPr sz="1350" dirty="0"/>
          </a:p>
          <a:p>
            <a:pPr marL="65485" lvl="1" indent="203597">
              <a:lnSpc>
                <a:spcPct val="120000"/>
              </a:lnSpc>
              <a:buClr>
                <a:srgbClr val="822433"/>
              </a:buClr>
              <a:buSzPts val="1800"/>
            </a:pPr>
            <a:r>
              <a:rPr lang="it-IT" sz="1500" dirty="0">
                <a:solidFill>
                  <a:srgbClr val="000000"/>
                </a:solidFill>
                <a:latin typeface="Arial"/>
                <a:ea typeface="Arial"/>
                <a:cs typeface="Arial"/>
                <a:sym typeface="Arial"/>
              </a:rPr>
              <a:t> Lorenz si rese allora conto che il tempo atmosferico costituisce un esempio di sistema </a:t>
            </a:r>
            <a:r>
              <a:rPr lang="it-IT" sz="1500" dirty="0">
                <a:solidFill>
                  <a:srgbClr val="0033CC"/>
                </a:solidFill>
                <a:latin typeface="Arial"/>
                <a:ea typeface="Arial"/>
                <a:cs typeface="Arial"/>
                <a:sym typeface="Arial"/>
              </a:rPr>
              <a:t>non lineare molto complesso</a:t>
            </a:r>
            <a:r>
              <a:rPr lang="it-IT" sz="1500" dirty="0">
                <a:solidFill>
                  <a:srgbClr val="000000"/>
                </a:solidFill>
                <a:latin typeface="Arial"/>
                <a:ea typeface="Arial"/>
                <a:cs typeface="Arial"/>
                <a:sym typeface="Arial"/>
              </a:rPr>
              <a:t> e che quella infinitesima modifica apportata ai parametri meteorologici si era ingigantita a dismisura nel corso del successivo sviluppo fino a sfociare in un </a:t>
            </a:r>
            <a:r>
              <a:rPr lang="it-IT" sz="1500" dirty="0">
                <a:solidFill>
                  <a:srgbClr val="0033CC"/>
                </a:solidFill>
                <a:latin typeface="Arial"/>
                <a:ea typeface="Arial"/>
                <a:cs typeface="Arial"/>
                <a:sym typeface="Arial"/>
              </a:rPr>
              <a:t>risultato finale del tutto diverso ed imprevedibile</a:t>
            </a:r>
            <a:r>
              <a:rPr lang="it-IT" sz="1500" dirty="0">
                <a:solidFill>
                  <a:srgbClr val="000000"/>
                </a:solidFill>
                <a:latin typeface="Arial"/>
                <a:ea typeface="Arial"/>
                <a:cs typeface="Arial"/>
                <a:sym typeface="Arial"/>
              </a:rPr>
              <a:t>." [da S. Grieco, </a:t>
            </a:r>
            <a:r>
              <a:rPr lang="it-IT" sz="1500" i="1" dirty="0">
                <a:solidFill>
                  <a:srgbClr val="000000"/>
                </a:solidFill>
                <a:latin typeface="Arial"/>
                <a:ea typeface="Arial"/>
                <a:cs typeface="Arial"/>
                <a:sym typeface="Arial"/>
              </a:rPr>
              <a:t>La conoscenza scientifica.</a:t>
            </a:r>
            <a:r>
              <a:rPr lang="it-IT" sz="1500" dirty="0">
                <a:solidFill>
                  <a:srgbClr val="000000"/>
                </a:solidFill>
                <a:latin typeface="Arial"/>
                <a:ea typeface="Arial"/>
                <a:cs typeface="Arial"/>
                <a:sym typeface="Arial"/>
              </a:rPr>
              <a:t> 1998].</a:t>
            </a:r>
            <a:endParaRPr sz="1350" dirty="0"/>
          </a:p>
        </p:txBody>
      </p:sp>
      <p:sp>
        <p:nvSpPr>
          <p:cNvPr id="2" name="CasellaDiTesto 1">
            <a:extLst>
              <a:ext uri="{FF2B5EF4-FFF2-40B4-BE49-F238E27FC236}">
                <a16:creationId xmlns:a16="http://schemas.microsoft.com/office/drawing/2014/main" id="{AF3FE49D-8B19-0482-FA1F-1BBD481231C2}"/>
              </a:ext>
            </a:extLst>
          </p:cNvPr>
          <p:cNvSpPr txBox="1"/>
          <p:nvPr/>
        </p:nvSpPr>
        <p:spPr>
          <a:xfrm>
            <a:off x="179512" y="4299942"/>
            <a:ext cx="8072438" cy="553998"/>
          </a:xfrm>
          <a:prstGeom prst="rect">
            <a:avLst/>
          </a:prstGeom>
          <a:noFill/>
        </p:spPr>
        <p:txBody>
          <a:bodyPr wrap="square" rtlCol="0">
            <a:spAutoFit/>
          </a:bodyPr>
          <a:lstStyle/>
          <a:p>
            <a:r>
              <a:rPr lang="it-IT" sz="1500" dirty="0"/>
              <a:t>Ma chi è stato il primo a parlare di caos? La triste storia della povera Mary Cecilia Rogers, uccisa (?) a 21 anni nel 1841 a New York.</a:t>
            </a:r>
          </a:p>
        </p:txBody>
      </p:sp>
      <p:sp>
        <p:nvSpPr>
          <p:cNvPr id="4" name="Pulsante di azione: Avanti o successivo 3">
            <a:hlinkClick r:id="rId3" action="ppaction://hlinksldjump" highlightClick="1"/>
            <a:extLst>
              <a:ext uri="{FF2B5EF4-FFF2-40B4-BE49-F238E27FC236}">
                <a16:creationId xmlns:a16="http://schemas.microsoft.com/office/drawing/2014/main" id="{63D3EDBD-B1E6-38C6-F26C-854C24FD42A3}"/>
              </a:ext>
            </a:extLst>
          </p:cNvPr>
          <p:cNvSpPr/>
          <p:nvPr/>
        </p:nvSpPr>
        <p:spPr>
          <a:xfrm>
            <a:off x="4139952" y="4731990"/>
            <a:ext cx="360040" cy="28803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2A6B7-7834-FD11-5E6E-FC52B0D81EB9}"/>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AA4EDF0C-ADEC-6FD3-1252-4AADD37DEFA2}"/>
              </a:ext>
            </a:extLst>
          </p:cNvPr>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a:extLst>
              <a:ext uri="{FF2B5EF4-FFF2-40B4-BE49-F238E27FC236}">
                <a16:creationId xmlns:a16="http://schemas.microsoft.com/office/drawing/2014/main" id="{D69CA417-8469-6AE9-6F2A-C8C94E4A1FEF}"/>
              </a:ext>
            </a:extLst>
          </p:cNvPr>
          <p:cNvSpPr>
            <a:spLocks noGrp="1"/>
          </p:cNvSpPr>
          <p:nvPr>
            <p:ph type="sldNum" sz="quarter" idx="12"/>
          </p:nvPr>
        </p:nvSpPr>
        <p:spPr>
          <a:xfrm>
            <a:off x="8748464" y="4803998"/>
            <a:ext cx="298376" cy="252759"/>
          </a:xfrm>
        </p:spPr>
        <p:txBody>
          <a:bodyPr/>
          <a:lstStyle/>
          <a:p>
            <a:fld id="{2BFC0026-57C0-4FBE-A77A-58B0CFCFBA7E}" type="slidenum">
              <a:rPr lang="it-IT" sz="1000" smtClean="0">
                <a:solidFill>
                  <a:schemeClr val="tx1"/>
                </a:solidFill>
              </a:rPr>
              <a:pPr/>
              <a:t>3</a:t>
            </a:fld>
            <a:endParaRPr lang="it-IT" sz="1000" dirty="0">
              <a:solidFill>
                <a:schemeClr val="tx1"/>
              </a:solidFill>
            </a:endParaRPr>
          </a:p>
        </p:txBody>
      </p:sp>
      <p:sp>
        <p:nvSpPr>
          <p:cNvPr id="14" name="Titolo 1">
            <a:extLst>
              <a:ext uri="{FF2B5EF4-FFF2-40B4-BE49-F238E27FC236}">
                <a16:creationId xmlns:a16="http://schemas.microsoft.com/office/drawing/2014/main" id="{CC50622D-63B3-E350-49E1-44B225040E41}"/>
              </a:ext>
            </a:extLst>
          </p:cNvPr>
          <p:cNvSpPr>
            <a:spLocks noGrp="1"/>
          </p:cNvSpPr>
          <p:nvPr>
            <p:ph type="ctrTitle"/>
          </p:nvPr>
        </p:nvSpPr>
        <p:spPr>
          <a:xfrm>
            <a:off x="11956" y="-3447"/>
            <a:ext cx="6936308" cy="486966"/>
          </a:xfrm>
        </p:spPr>
        <p:txBody>
          <a:bodyPr>
            <a:noAutofit/>
          </a:bodyPr>
          <a:lstStyle/>
          <a:p>
            <a:pPr algn="l"/>
            <a:r>
              <a:rPr lang="it-IT" sz="2000" b="1" dirty="0">
                <a:latin typeface="+mn-lt"/>
                <a:ea typeface="Gungsuh" pitchFamily="18" charset="-127"/>
              </a:rPr>
              <a:t>La Scienza fino al XX secolo</a:t>
            </a:r>
            <a:endParaRPr lang="it-IT" sz="2400" b="1" dirty="0"/>
          </a:p>
        </p:txBody>
      </p:sp>
      <p:sp>
        <p:nvSpPr>
          <p:cNvPr id="13" name="Rettangolo 12">
            <a:extLst>
              <a:ext uri="{FF2B5EF4-FFF2-40B4-BE49-F238E27FC236}">
                <a16:creationId xmlns:a16="http://schemas.microsoft.com/office/drawing/2014/main" id="{5F79FA6E-FECF-B5DC-59E2-9B3BC3133FE0}"/>
              </a:ext>
            </a:extLst>
          </p:cNvPr>
          <p:cNvSpPr/>
          <p:nvPr/>
        </p:nvSpPr>
        <p:spPr>
          <a:xfrm>
            <a:off x="-36512" y="1419622"/>
            <a:ext cx="9073008" cy="2468368"/>
          </a:xfrm>
          <a:prstGeom prst="rect">
            <a:avLst/>
          </a:prstGeom>
        </p:spPr>
        <p:txBody>
          <a:bodyPr wrap="square">
            <a:spAutoFit/>
          </a:bodyPr>
          <a:lstStyle/>
          <a:p>
            <a:pPr marL="273050" lvl="2">
              <a:lnSpc>
                <a:spcPct val="150000"/>
              </a:lnSpc>
              <a:spcAft>
                <a:spcPts val="300"/>
              </a:spcAft>
              <a:buClr>
                <a:srgbClr val="C00000"/>
              </a:buClr>
              <a:buSzPct val="80000"/>
            </a:pPr>
            <a:r>
              <a:rPr lang="it-IT" sz="2000" dirty="0"/>
              <a:t>La descrizione fatta da Galilei,  Newton e tanti altri è ‘’quasi’’ naturale.</a:t>
            </a:r>
          </a:p>
          <a:p>
            <a:pPr marL="273050" lvl="2">
              <a:lnSpc>
                <a:spcPct val="150000"/>
              </a:lnSpc>
              <a:spcAft>
                <a:spcPts val="300"/>
              </a:spcAft>
              <a:buClr>
                <a:srgbClr val="C00000"/>
              </a:buClr>
              <a:buSzPct val="80000"/>
            </a:pPr>
            <a:r>
              <a:rPr lang="it-IT" sz="2000" dirty="0"/>
              <a:t>Descrive la realtà con leggi semplici, in parte intuitive.</a:t>
            </a:r>
          </a:p>
          <a:p>
            <a:pPr marL="273050" lvl="2">
              <a:lnSpc>
                <a:spcPct val="150000"/>
              </a:lnSpc>
              <a:spcAft>
                <a:spcPts val="300"/>
              </a:spcAft>
              <a:buClr>
                <a:srgbClr val="C00000"/>
              </a:buClr>
              <a:buSzPct val="80000"/>
            </a:pPr>
            <a:r>
              <a:rPr lang="it-IT" sz="2000" dirty="0"/>
              <a:t>Questa descrizione avviene formalmente tramite la matematica [Galilei      ]</a:t>
            </a:r>
          </a:p>
          <a:p>
            <a:pPr marL="273050" lvl="2">
              <a:lnSpc>
                <a:spcPct val="150000"/>
              </a:lnSpc>
              <a:spcAft>
                <a:spcPts val="300"/>
              </a:spcAft>
              <a:buClr>
                <a:srgbClr val="C00000"/>
              </a:buClr>
              <a:buSzPct val="80000"/>
            </a:pPr>
            <a:r>
              <a:rPr lang="it-IT" sz="2000" dirty="0"/>
              <a:t>E’ deterministica, oppure probabilistica, ma molto precisa, per un sistema composto da tantissimi oggetti uguali [Termodinamica]</a:t>
            </a:r>
          </a:p>
        </p:txBody>
      </p:sp>
      <p:sp>
        <p:nvSpPr>
          <p:cNvPr id="2" name="Pulsante di azione: Avanti o successivo 1">
            <a:hlinkClick r:id="rId3" action="ppaction://hlinksldjump" highlightClick="1"/>
            <a:extLst>
              <a:ext uri="{FF2B5EF4-FFF2-40B4-BE49-F238E27FC236}">
                <a16:creationId xmlns:a16="http://schemas.microsoft.com/office/drawing/2014/main" id="{30E91F40-F66B-5CE8-9DB2-BB23DE814DFE}"/>
              </a:ext>
            </a:extLst>
          </p:cNvPr>
          <p:cNvSpPr/>
          <p:nvPr/>
        </p:nvSpPr>
        <p:spPr>
          <a:xfrm>
            <a:off x="7740352" y="2643758"/>
            <a:ext cx="216024" cy="216024"/>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368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8"/>
          <p:cNvSpPr txBox="1">
            <a:spLocks noGrp="1"/>
          </p:cNvSpPr>
          <p:nvPr>
            <p:ph type="sldNum" idx="12"/>
          </p:nvPr>
        </p:nvSpPr>
        <p:spPr>
          <a:xfrm>
            <a:off x="7723212" y="4893655"/>
            <a:ext cx="277788"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100"/>
            </a:pPr>
            <a:fld id="{00000000-1234-1234-1234-123412341234}" type="slidenum">
              <a:rPr lang="it-IT" sz="825">
                <a:solidFill>
                  <a:schemeClr val="dk1"/>
                </a:solidFill>
                <a:latin typeface="Arial"/>
                <a:ea typeface="Arial"/>
                <a:cs typeface="Arial"/>
                <a:sym typeface="Arial"/>
              </a:rPr>
              <a:pPr>
                <a:buClr>
                  <a:schemeClr val="dk1"/>
                </a:buClr>
                <a:buSzPts val="1100"/>
              </a:pPr>
              <a:t>30</a:t>
            </a:fld>
            <a:endParaRPr sz="825">
              <a:solidFill>
                <a:schemeClr val="dk1"/>
              </a:solidFill>
              <a:latin typeface="Arial"/>
              <a:ea typeface="Arial"/>
              <a:cs typeface="Arial"/>
              <a:sym typeface="Arial"/>
            </a:endParaRPr>
          </a:p>
        </p:txBody>
      </p:sp>
      <p:sp>
        <p:nvSpPr>
          <p:cNvPr id="343" name="Google Shape;343;p18"/>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344" name="Google Shape;344;p18"/>
          <p:cNvSpPr txBox="1">
            <a:spLocks noGrp="1"/>
          </p:cNvSpPr>
          <p:nvPr>
            <p:ph type="title" idx="4294967295"/>
          </p:nvPr>
        </p:nvSpPr>
        <p:spPr>
          <a:xfrm>
            <a:off x="143508" y="0"/>
            <a:ext cx="2862318"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4a1. Cosa è il caos </a:t>
            </a:r>
            <a:endParaRPr dirty="0"/>
          </a:p>
        </p:txBody>
      </p:sp>
      <p:sp>
        <p:nvSpPr>
          <p:cNvPr id="345" name="Google Shape;345;p18"/>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346" name="Google Shape;346;p18"/>
          <p:cNvSpPr txBox="1"/>
          <p:nvPr/>
        </p:nvSpPr>
        <p:spPr>
          <a:xfrm>
            <a:off x="197515" y="666384"/>
            <a:ext cx="8802977" cy="4094937"/>
          </a:xfrm>
          <a:prstGeom prst="rect">
            <a:avLst/>
          </a:prstGeom>
          <a:noFill/>
          <a:ln>
            <a:noFill/>
          </a:ln>
        </p:spPr>
        <p:txBody>
          <a:bodyPr spcFirstLastPara="1" wrap="square" lIns="68569" tIns="34275" rIns="68569" bIns="34275" anchor="t" anchorCtr="0">
            <a:spAutoFit/>
          </a:bodyPr>
          <a:lstStyle/>
          <a:p>
            <a:pPr indent="-85725">
              <a:lnSpc>
                <a:spcPct val="130000"/>
              </a:lnSpc>
              <a:buClr>
                <a:srgbClr val="822433"/>
              </a:buClr>
              <a:buSzPts val="1800"/>
              <a:buFont typeface="Noto Sans Symbols"/>
              <a:buChar char="❖"/>
            </a:pPr>
            <a:r>
              <a:rPr lang="it-IT" sz="1500" dirty="0">
                <a:solidFill>
                  <a:srgbClr val="000000"/>
                </a:solidFill>
                <a:latin typeface="Arial"/>
                <a:ea typeface="Arial"/>
                <a:cs typeface="Arial"/>
                <a:sym typeface="Arial"/>
              </a:rPr>
              <a:t> Può essere caotico un sistema dinamico </a:t>
            </a:r>
            <a:r>
              <a:rPr lang="it-IT" sz="1500" b="1" dirty="0">
                <a:solidFill>
                  <a:srgbClr val="CC0000"/>
                </a:solidFill>
                <a:latin typeface="Arial"/>
                <a:ea typeface="Arial"/>
                <a:cs typeface="Arial"/>
                <a:sym typeface="Arial"/>
              </a:rPr>
              <a:t>non lineare</a:t>
            </a:r>
            <a:r>
              <a:rPr lang="it-IT" sz="1500" dirty="0">
                <a:solidFill>
                  <a:srgbClr val="000000"/>
                </a:solidFill>
                <a:latin typeface="Arial"/>
                <a:ea typeface="Arial"/>
                <a:cs typeface="Arial"/>
                <a:sym typeface="Arial"/>
              </a:rPr>
              <a:t>, in cui piccole differenze nelle condizioni iniziali danno luogo a evoluzioni temporali molto diverse; per esempio una palla lanciata in aria non è un fenomeno caotico.</a:t>
            </a:r>
            <a:endParaRPr sz="1350" dirty="0"/>
          </a:p>
          <a:p>
            <a:pPr>
              <a:lnSpc>
                <a:spcPct val="110000"/>
              </a:lnSpc>
              <a:buClr>
                <a:srgbClr val="822433"/>
              </a:buClr>
              <a:buSzPts val="1800"/>
            </a:pPr>
            <a:endParaRPr sz="1500" dirty="0">
              <a:solidFill>
                <a:srgbClr val="000000"/>
              </a:solidFill>
              <a:latin typeface="Arial"/>
              <a:ea typeface="Arial"/>
              <a:cs typeface="Arial"/>
              <a:sym typeface="Arial"/>
            </a:endParaRPr>
          </a:p>
          <a:p>
            <a:pPr indent="-85725">
              <a:lnSpc>
                <a:spcPct val="130000"/>
              </a:lnSpc>
              <a:buClr>
                <a:srgbClr val="822433"/>
              </a:buClr>
              <a:buSzPts val="1800"/>
              <a:buFont typeface="Noto Sans Symbols"/>
              <a:buChar char="❖"/>
            </a:pPr>
            <a:r>
              <a:rPr lang="it-IT" sz="1500" dirty="0">
                <a:solidFill>
                  <a:srgbClr val="000000"/>
                </a:solidFill>
                <a:latin typeface="Arial"/>
                <a:ea typeface="Arial"/>
                <a:cs typeface="Arial"/>
                <a:sym typeface="Arial"/>
              </a:rPr>
              <a:t> </a:t>
            </a:r>
            <a:r>
              <a:rPr lang="it-IT" sz="1500" dirty="0">
                <a:solidFill>
                  <a:srgbClr val="CC0000"/>
                </a:solidFill>
                <a:latin typeface="Arial"/>
                <a:ea typeface="Arial"/>
                <a:cs typeface="Arial"/>
                <a:sym typeface="Arial"/>
              </a:rPr>
              <a:t>Sistema non lineare</a:t>
            </a:r>
            <a:r>
              <a:rPr lang="it-IT" sz="1500" dirty="0">
                <a:solidFill>
                  <a:srgbClr val="000000"/>
                </a:solidFill>
                <a:latin typeface="Arial"/>
                <a:ea typeface="Arial"/>
                <a:cs typeface="Arial"/>
                <a:sym typeface="Arial"/>
              </a:rPr>
              <a:t>: f(x+y) ≠ f(x)+f(y) , f(kx) ≠ k f(x) </a:t>
            </a:r>
            <a:endParaRPr sz="1350" dirty="0"/>
          </a:p>
          <a:p>
            <a:pPr marL="342900" lvl="1" indent="-85725">
              <a:lnSpc>
                <a:spcPct val="130000"/>
              </a:lnSpc>
              <a:buClr>
                <a:srgbClr val="822433"/>
              </a:buClr>
              <a:buSzPts val="1800"/>
              <a:buFont typeface="Noto Sans Symbols"/>
              <a:buChar char="❖"/>
            </a:pPr>
            <a:r>
              <a:rPr lang="it-IT" sz="1500" dirty="0">
                <a:solidFill>
                  <a:srgbClr val="000000"/>
                </a:solidFill>
                <a:latin typeface="Arial"/>
                <a:ea typeface="Arial"/>
                <a:cs typeface="Arial"/>
                <a:sym typeface="Arial"/>
              </a:rPr>
              <a:t> raddoppiando le cause non raddoppiano gli effetti. L’evoluzione di un sistema composto non è a priori scomponibile nell’evoluzione dei suoi sottosistemi. Non è riducibile. [3 corpi celesti + gravità]</a:t>
            </a:r>
            <a:endParaRPr sz="1350" dirty="0"/>
          </a:p>
          <a:p>
            <a:pPr marL="342900" lvl="1" indent="-85725">
              <a:lnSpc>
                <a:spcPct val="130000"/>
              </a:lnSpc>
              <a:buClr>
                <a:srgbClr val="822433"/>
              </a:buClr>
              <a:buSzPts val="1800"/>
              <a:buFont typeface="Noto Sans Symbols"/>
              <a:buChar char="❖"/>
            </a:pPr>
            <a:r>
              <a:rPr lang="it-IT" sz="1500" dirty="0">
                <a:solidFill>
                  <a:srgbClr val="000000"/>
                </a:solidFill>
                <a:latin typeface="Arial"/>
                <a:ea typeface="Arial"/>
                <a:cs typeface="Arial"/>
                <a:sym typeface="Arial"/>
              </a:rPr>
              <a:t> Un sistema caotico non è necessariamente un sistema puramente casuale: spesso il caos nasce da leggi deterministiche. </a:t>
            </a:r>
            <a:endParaRPr sz="1350" dirty="0"/>
          </a:p>
          <a:p>
            <a:pPr marL="342900" lvl="1" algn="ctr">
              <a:lnSpc>
                <a:spcPct val="110000"/>
              </a:lnSpc>
              <a:buClr>
                <a:srgbClr val="822433"/>
              </a:buClr>
              <a:buSzPts val="2160"/>
            </a:pPr>
            <a:r>
              <a:rPr lang="it-IT" b="1" dirty="0">
                <a:solidFill>
                  <a:srgbClr val="CC0000"/>
                </a:solidFill>
                <a:latin typeface="Arial"/>
                <a:ea typeface="Arial"/>
                <a:cs typeface="Arial"/>
                <a:sym typeface="Arial"/>
              </a:rPr>
              <a:t>caos deterministico</a:t>
            </a:r>
            <a:endParaRPr sz="1350" dirty="0"/>
          </a:p>
          <a:p>
            <a:pPr marL="342900" lvl="1" algn="ctr">
              <a:lnSpc>
                <a:spcPct val="110000"/>
              </a:lnSpc>
              <a:buClr>
                <a:srgbClr val="822433"/>
              </a:buClr>
              <a:buSzPts val="2160"/>
            </a:pPr>
            <a:endParaRPr b="1" dirty="0">
              <a:solidFill>
                <a:srgbClr val="000000"/>
              </a:solidFill>
              <a:latin typeface="Arial"/>
              <a:ea typeface="Arial"/>
              <a:cs typeface="Arial"/>
              <a:sym typeface="Arial"/>
            </a:endParaRPr>
          </a:p>
          <a:p>
            <a:pPr marL="685800" lvl="1" indent="-342900">
              <a:lnSpc>
                <a:spcPct val="110000"/>
              </a:lnSpc>
              <a:buClr>
                <a:srgbClr val="822433"/>
              </a:buClr>
              <a:buSzPts val="1800"/>
              <a:buFont typeface="Noto Sans Symbols"/>
              <a:buChar char="❖"/>
            </a:pPr>
            <a:r>
              <a:rPr lang="it-IT" sz="1500" dirty="0">
                <a:solidFill>
                  <a:srgbClr val="000000"/>
                </a:solidFill>
                <a:latin typeface="Arial"/>
                <a:ea typeface="Arial"/>
                <a:cs typeface="Arial"/>
                <a:sym typeface="Arial"/>
              </a:rPr>
              <a:t>Attenzione: posso avere casualità o imprevedibilità, deterministica, ma non caotica.</a:t>
            </a:r>
            <a:endParaRPr sz="1350" dirty="0"/>
          </a:p>
          <a:p>
            <a:pPr marL="342900" lvl="1">
              <a:lnSpc>
                <a:spcPct val="110000"/>
              </a:lnSpc>
              <a:buClr>
                <a:srgbClr val="822433"/>
              </a:buClr>
              <a:buSzPts val="1800"/>
            </a:pPr>
            <a:r>
              <a:rPr lang="it-IT" sz="1500" dirty="0">
                <a:solidFill>
                  <a:srgbClr val="000000"/>
                </a:solidFill>
                <a:latin typeface="Arial"/>
                <a:ea typeface="Arial"/>
                <a:cs typeface="Arial"/>
                <a:sym typeface="Arial"/>
              </a:rPr>
              <a:t> Per esempio le infinite cifre di π, non posso fare nessuna previsione sulla 1563-esima cifra, ma una volta trovata sarà esattamente quella.</a:t>
            </a:r>
            <a:endParaRPr sz="13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9"/>
          <p:cNvSpPr txBox="1">
            <a:spLocks noGrp="1"/>
          </p:cNvSpPr>
          <p:nvPr>
            <p:ph type="sldNum" idx="12"/>
          </p:nvPr>
        </p:nvSpPr>
        <p:spPr>
          <a:xfrm>
            <a:off x="8730462" y="4879405"/>
            <a:ext cx="277788"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100"/>
            </a:pPr>
            <a:fld id="{00000000-1234-1234-1234-123412341234}" type="slidenum">
              <a:rPr lang="it-IT" sz="825">
                <a:solidFill>
                  <a:schemeClr val="dk1"/>
                </a:solidFill>
                <a:latin typeface="Arial"/>
                <a:ea typeface="Arial"/>
                <a:cs typeface="Arial"/>
                <a:sym typeface="Arial"/>
              </a:rPr>
              <a:pPr>
                <a:buClr>
                  <a:schemeClr val="dk1"/>
                </a:buClr>
                <a:buSzPts val="1100"/>
              </a:pPr>
              <a:t>31</a:t>
            </a:fld>
            <a:endParaRPr sz="825">
              <a:solidFill>
                <a:schemeClr val="dk1"/>
              </a:solidFill>
              <a:latin typeface="Arial"/>
              <a:ea typeface="Arial"/>
              <a:cs typeface="Arial"/>
              <a:sym typeface="Arial"/>
            </a:endParaRPr>
          </a:p>
        </p:txBody>
      </p:sp>
      <p:sp>
        <p:nvSpPr>
          <p:cNvPr id="352" name="Google Shape;352;p19"/>
          <p:cNvSpPr/>
          <p:nvPr/>
        </p:nvSpPr>
        <p:spPr>
          <a:xfrm>
            <a:off x="0" y="0"/>
            <a:ext cx="9144000" cy="357504"/>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353" name="Google Shape;353;p19"/>
          <p:cNvSpPr txBox="1">
            <a:spLocks noGrp="1"/>
          </p:cNvSpPr>
          <p:nvPr>
            <p:ph type="title" idx="4294967295"/>
          </p:nvPr>
        </p:nvSpPr>
        <p:spPr>
          <a:xfrm>
            <a:off x="143508" y="1"/>
            <a:ext cx="3466796" cy="357504"/>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800" dirty="0">
                <a:solidFill>
                  <a:schemeClr val="lt1"/>
                </a:solidFill>
              </a:rPr>
              <a:t>4a2. Il caos, come si genera </a:t>
            </a:r>
            <a:endParaRPr dirty="0"/>
          </a:p>
        </p:txBody>
      </p:sp>
      <p:sp>
        <p:nvSpPr>
          <p:cNvPr id="354" name="Google Shape;354;p19"/>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grpSp>
        <p:nvGrpSpPr>
          <p:cNvPr id="355" name="Google Shape;355;p19"/>
          <p:cNvGrpSpPr/>
          <p:nvPr/>
        </p:nvGrpSpPr>
        <p:grpSpPr>
          <a:xfrm>
            <a:off x="359533" y="1761660"/>
            <a:ext cx="7431857" cy="3243162"/>
            <a:chOff x="2063552" y="2326724"/>
            <a:chExt cx="9909143" cy="3991582"/>
          </a:xfrm>
        </p:grpSpPr>
        <p:cxnSp>
          <p:nvCxnSpPr>
            <p:cNvPr id="356" name="Google Shape;356;p19"/>
            <p:cNvCxnSpPr/>
            <p:nvPr/>
          </p:nvCxnSpPr>
          <p:spPr>
            <a:xfrm>
              <a:off x="6660000" y="2996952"/>
              <a:ext cx="0" cy="3168352"/>
            </a:xfrm>
            <a:prstGeom prst="straightConnector1">
              <a:avLst/>
            </a:prstGeom>
            <a:solidFill>
              <a:schemeClr val="accent1"/>
            </a:solidFill>
            <a:ln w="15875" cap="flat" cmpd="sng">
              <a:solidFill>
                <a:schemeClr val="dk1"/>
              </a:solidFill>
              <a:prstDash val="solid"/>
              <a:round/>
              <a:headEnd type="none" w="sm" len="sm"/>
              <a:tailEnd type="none" w="sm" len="sm"/>
            </a:ln>
          </p:spPr>
        </p:cxnSp>
        <p:grpSp>
          <p:nvGrpSpPr>
            <p:cNvPr id="357" name="Google Shape;357;p19"/>
            <p:cNvGrpSpPr/>
            <p:nvPr/>
          </p:nvGrpSpPr>
          <p:grpSpPr>
            <a:xfrm>
              <a:off x="2063552" y="2326724"/>
              <a:ext cx="9909143" cy="3991582"/>
              <a:chOff x="2063552" y="2839772"/>
              <a:chExt cx="9909143" cy="3991582"/>
            </a:xfrm>
          </p:grpSpPr>
          <p:sp>
            <p:nvSpPr>
              <p:cNvPr id="358" name="Google Shape;358;p19"/>
              <p:cNvSpPr/>
              <p:nvPr/>
            </p:nvSpPr>
            <p:spPr>
              <a:xfrm>
                <a:off x="2207568" y="6030280"/>
                <a:ext cx="6372048" cy="443691"/>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grpSp>
            <p:nvGrpSpPr>
              <p:cNvPr id="359" name="Google Shape;359;p19"/>
              <p:cNvGrpSpPr/>
              <p:nvPr/>
            </p:nvGrpSpPr>
            <p:grpSpPr>
              <a:xfrm>
                <a:off x="2063552" y="2839772"/>
                <a:ext cx="9909143" cy="3991582"/>
                <a:chOff x="2063552" y="2686764"/>
                <a:chExt cx="9909143" cy="3991582"/>
              </a:xfrm>
            </p:grpSpPr>
            <p:grpSp>
              <p:nvGrpSpPr>
                <p:cNvPr id="360" name="Google Shape;360;p19"/>
                <p:cNvGrpSpPr/>
                <p:nvPr/>
              </p:nvGrpSpPr>
              <p:grpSpPr>
                <a:xfrm>
                  <a:off x="2063552" y="2686764"/>
                  <a:ext cx="6847036" cy="3888432"/>
                  <a:chOff x="1703512" y="3118812"/>
                  <a:chExt cx="6847036" cy="3888432"/>
                </a:xfrm>
              </p:grpSpPr>
              <p:pic>
                <p:nvPicPr>
                  <p:cNvPr id="361" name="Google Shape;361;p19"/>
                  <p:cNvPicPr preferRelativeResize="0"/>
                  <p:nvPr/>
                </p:nvPicPr>
                <p:blipFill rotWithShape="1">
                  <a:blip r:embed="rId3">
                    <a:alphaModFix/>
                  </a:blip>
                  <a:srcRect/>
                  <a:stretch/>
                </p:blipFill>
                <p:spPr>
                  <a:xfrm>
                    <a:off x="1703512" y="3118812"/>
                    <a:ext cx="6847036" cy="3888432"/>
                  </a:xfrm>
                  <a:prstGeom prst="rect">
                    <a:avLst/>
                  </a:prstGeom>
                  <a:noFill/>
                  <a:ln>
                    <a:noFill/>
                  </a:ln>
                </p:spPr>
              </p:pic>
              <p:sp>
                <p:nvSpPr>
                  <p:cNvPr id="362" name="Google Shape;362;p19"/>
                  <p:cNvSpPr/>
                  <p:nvPr/>
                </p:nvSpPr>
                <p:spPr>
                  <a:xfrm>
                    <a:off x="1775520" y="3118812"/>
                    <a:ext cx="6480720" cy="936104"/>
                  </a:xfrm>
                  <a:prstGeom prst="rect">
                    <a:avLst/>
                  </a:prstGeom>
                  <a:solidFill>
                    <a:schemeClr val="lt1"/>
                  </a:solidFill>
                  <a:ln>
                    <a:noFill/>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grpSp>
            <p:sp>
              <p:nvSpPr>
                <p:cNvPr id="363" name="Google Shape;363;p19"/>
                <p:cNvSpPr txBox="1"/>
                <p:nvPr/>
              </p:nvSpPr>
              <p:spPr>
                <a:xfrm>
                  <a:off x="2207568" y="6209616"/>
                  <a:ext cx="6480720" cy="468730"/>
                </a:xfrm>
                <a:prstGeom prst="rect">
                  <a:avLst/>
                </a:prstGeom>
                <a:noFill/>
                <a:ln>
                  <a:noFill/>
                </a:ln>
              </p:spPr>
              <p:txBody>
                <a:bodyPr spcFirstLastPara="1" wrap="square" lIns="68569" tIns="34275" rIns="68569" bIns="34275" anchor="t" anchorCtr="0">
                  <a:spAutoFit/>
                </a:bodyPr>
                <a:lstStyle/>
                <a:p>
                  <a:pPr marL="27000">
                    <a:lnSpc>
                      <a:spcPct val="150000"/>
                    </a:lnSpc>
                  </a:pPr>
                  <a:r>
                    <a:rPr lang="it-IT" sz="1350" b="1" dirty="0">
                      <a:solidFill>
                        <a:srgbClr val="000000"/>
                      </a:solidFill>
                      <a:latin typeface="Arial Narrow"/>
                      <a:ea typeface="Arial Narrow"/>
                      <a:cs typeface="Arial Narrow"/>
                      <a:sym typeface="Arial Narrow"/>
                    </a:rPr>
                    <a:t>Tempo atmosferico                                                      qualche giorno</a:t>
                  </a:r>
                  <a:endParaRPr sz="1350" b="1" dirty="0"/>
                </a:p>
              </p:txBody>
            </p:sp>
            <p:sp>
              <p:nvSpPr>
                <p:cNvPr id="364" name="Google Shape;364;p19"/>
                <p:cNvSpPr txBox="1"/>
                <p:nvPr/>
              </p:nvSpPr>
              <p:spPr>
                <a:xfrm>
                  <a:off x="9992695" y="3664394"/>
                  <a:ext cx="1980000" cy="2073902"/>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endParaRPr sz="1200" dirty="0">
                    <a:solidFill>
                      <a:srgbClr val="000000"/>
                    </a:solidFill>
                    <a:latin typeface="Arial"/>
                    <a:ea typeface="Arial"/>
                    <a:cs typeface="Arial"/>
                    <a:sym typeface="Arial"/>
                  </a:endParaRPr>
                </a:p>
                <a:p>
                  <a:pPr algn="ctr"/>
                  <a:r>
                    <a:rPr lang="it-IT" sz="1350" dirty="0">
                      <a:solidFill>
                        <a:srgbClr val="000000"/>
                      </a:solidFill>
                      <a:latin typeface="Arial"/>
                      <a:ea typeface="Arial"/>
                      <a:cs typeface="Arial"/>
                      <a:sym typeface="Arial"/>
                    </a:rPr>
                    <a:t>La forza di gravità che si esercita fra almeno tre corpi dà origine al caos!!!</a:t>
                  </a:r>
                  <a:endParaRPr sz="1350" dirty="0"/>
                </a:p>
                <a:p>
                  <a:endParaRPr sz="1200" dirty="0">
                    <a:solidFill>
                      <a:srgbClr val="000000"/>
                    </a:solidFill>
                    <a:latin typeface="Arial"/>
                    <a:ea typeface="Arial"/>
                    <a:cs typeface="Arial"/>
                    <a:sym typeface="Arial"/>
                  </a:endParaRPr>
                </a:p>
              </p:txBody>
            </p:sp>
          </p:grpSp>
        </p:grpSp>
      </p:grpSp>
      <p:sp>
        <p:nvSpPr>
          <p:cNvPr id="365" name="Google Shape;365;p19"/>
          <p:cNvSpPr txBox="1"/>
          <p:nvPr/>
        </p:nvSpPr>
        <p:spPr>
          <a:xfrm>
            <a:off x="197515" y="357504"/>
            <a:ext cx="8802977" cy="2192716"/>
          </a:xfrm>
          <a:prstGeom prst="rect">
            <a:avLst/>
          </a:prstGeom>
          <a:blipFill rotWithShape="1">
            <a:blip r:embed="rId4">
              <a:alphaModFix/>
            </a:blip>
            <a:stretch>
              <a:fillRect l="-517" r="-1037" b="-2706"/>
            </a:stretch>
          </a:blipFill>
          <a:ln>
            <a:noFill/>
          </a:ln>
        </p:spPr>
        <p:txBody>
          <a:bodyPr spcFirstLastPara="1" wrap="square" lIns="68569" tIns="34275" rIns="68569" bIns="34275" anchor="t" anchorCtr="0">
            <a:noAutofit/>
          </a:bodyPr>
          <a:lstStyle/>
          <a:p>
            <a:r>
              <a:rPr lang="it-IT" sz="2400" dirty="0">
                <a:latin typeface="Georgia"/>
                <a:ea typeface="Georgia"/>
                <a:cs typeface="Georgia"/>
                <a:sym typeface="Georgia"/>
              </a:rPr>
              <a:t> </a:t>
            </a:r>
            <a:endParaRPr sz="1350" dirty="0"/>
          </a:p>
        </p:txBody>
      </p:sp>
      <p:sp>
        <p:nvSpPr>
          <p:cNvPr id="366" name="Google Shape;366;p19"/>
          <p:cNvSpPr txBox="1"/>
          <p:nvPr/>
        </p:nvSpPr>
        <p:spPr>
          <a:xfrm>
            <a:off x="5454870" y="4245936"/>
            <a:ext cx="3405352" cy="392385"/>
          </a:xfrm>
          <a:prstGeom prst="rect">
            <a:avLst/>
          </a:prstGeom>
          <a:noFill/>
          <a:ln>
            <a:noFill/>
          </a:ln>
        </p:spPr>
        <p:txBody>
          <a:bodyPr spcFirstLastPara="1" wrap="square" lIns="68569" tIns="34275" rIns="68569" bIns="34275" anchor="t" anchorCtr="0">
            <a:spAutoFit/>
          </a:bodyPr>
          <a:lstStyle/>
          <a:p>
            <a:r>
              <a:rPr lang="it-IT" sz="1050" dirty="0">
                <a:solidFill>
                  <a:srgbClr val="000000"/>
                </a:solidFill>
                <a:latin typeface="Georgia"/>
                <a:ea typeface="Georgia"/>
                <a:cs typeface="Georgia"/>
                <a:sym typeface="Georgia"/>
              </a:rPr>
              <a:t>https://upload.wikimedia.org/wikipedia/commons/1/1c/Three-body_Problem_Animation_with_COM.gif</a:t>
            </a:r>
            <a:endParaRPr sz="13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0"/>
          <p:cNvSpPr txBox="1">
            <a:spLocks noGrp="1"/>
          </p:cNvSpPr>
          <p:nvPr>
            <p:ph type="sldNum" idx="12"/>
          </p:nvPr>
        </p:nvSpPr>
        <p:spPr>
          <a:xfrm>
            <a:off x="8748464" y="4879405"/>
            <a:ext cx="277788"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100"/>
            </a:pPr>
            <a:fld id="{00000000-1234-1234-1234-123412341234}" type="slidenum">
              <a:rPr lang="it-IT" sz="825">
                <a:solidFill>
                  <a:schemeClr val="dk1"/>
                </a:solidFill>
                <a:latin typeface="Arial"/>
                <a:ea typeface="Arial"/>
                <a:cs typeface="Arial"/>
                <a:sym typeface="Arial"/>
              </a:rPr>
              <a:pPr>
                <a:buClr>
                  <a:schemeClr val="dk1"/>
                </a:buClr>
                <a:buSzPts val="1100"/>
              </a:pPr>
              <a:t>32</a:t>
            </a:fld>
            <a:endParaRPr sz="825" dirty="0">
              <a:solidFill>
                <a:schemeClr val="dk1"/>
              </a:solidFill>
              <a:latin typeface="Arial"/>
              <a:ea typeface="Arial"/>
              <a:cs typeface="Arial"/>
              <a:sym typeface="Arial"/>
            </a:endParaRPr>
          </a:p>
        </p:txBody>
      </p:sp>
      <p:sp>
        <p:nvSpPr>
          <p:cNvPr id="372" name="Google Shape;372;p20"/>
          <p:cNvSpPr/>
          <p:nvPr/>
        </p:nvSpPr>
        <p:spPr>
          <a:xfrm>
            <a:off x="0" y="0"/>
            <a:ext cx="9138237"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373" name="Google Shape;373;p20"/>
          <p:cNvSpPr txBox="1">
            <a:spLocks noGrp="1"/>
          </p:cNvSpPr>
          <p:nvPr>
            <p:ph type="title" idx="4294967295"/>
          </p:nvPr>
        </p:nvSpPr>
        <p:spPr>
          <a:xfrm>
            <a:off x="0" y="0"/>
            <a:ext cx="8001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4a3 esempi di  sistemi caotici</a:t>
            </a:r>
            <a:endParaRPr dirty="0"/>
          </a:p>
        </p:txBody>
      </p:sp>
      <p:sp>
        <p:nvSpPr>
          <p:cNvPr id="375" name="Google Shape;375;p20"/>
          <p:cNvSpPr txBox="1"/>
          <p:nvPr/>
        </p:nvSpPr>
        <p:spPr>
          <a:xfrm>
            <a:off x="251521" y="681540"/>
            <a:ext cx="8802977" cy="3393206"/>
          </a:xfrm>
          <a:prstGeom prst="rect">
            <a:avLst/>
          </a:prstGeom>
          <a:noFill/>
          <a:ln>
            <a:noFill/>
          </a:ln>
        </p:spPr>
        <p:txBody>
          <a:bodyPr spcFirstLastPara="1" wrap="square" lIns="68569" tIns="34275" rIns="68569" bIns="34275" anchor="t" anchorCtr="0">
            <a:spAutoFit/>
          </a:bodyPr>
          <a:lstStyle/>
          <a:p>
            <a:pPr indent="-85725">
              <a:lnSpc>
                <a:spcPct val="150000"/>
              </a:lnSpc>
              <a:buClr>
                <a:srgbClr val="822433"/>
              </a:buClr>
              <a:buSzPts val="1800"/>
              <a:buFont typeface="Noto Sans Symbols"/>
              <a:buChar char="❖"/>
            </a:pPr>
            <a:r>
              <a:rPr lang="it-IT" sz="1500" dirty="0">
                <a:solidFill>
                  <a:srgbClr val="000000"/>
                </a:solidFill>
                <a:latin typeface="Arial"/>
                <a:ea typeface="Arial"/>
                <a:cs typeface="Arial"/>
                <a:sym typeface="Arial"/>
              </a:rPr>
              <a:t> E’ caotico un sistema dinamico </a:t>
            </a:r>
            <a:r>
              <a:rPr lang="it-IT" sz="1500" b="1" dirty="0">
                <a:solidFill>
                  <a:srgbClr val="CC0000"/>
                </a:solidFill>
                <a:latin typeface="Arial"/>
                <a:ea typeface="Arial"/>
                <a:cs typeface="Arial"/>
                <a:sym typeface="Arial"/>
              </a:rPr>
              <a:t>non lineare</a:t>
            </a:r>
            <a:r>
              <a:rPr lang="it-IT" sz="1500" dirty="0">
                <a:solidFill>
                  <a:srgbClr val="000000"/>
                </a:solidFill>
                <a:latin typeface="Arial"/>
                <a:ea typeface="Arial"/>
                <a:cs typeface="Arial"/>
                <a:sym typeface="Arial"/>
              </a:rPr>
              <a:t>, in cui piccole differenze nelle condizioni iniziali danno luogo a evoluzioni temporali molto diverse; per esempio una palla lanciata in aria non è un fenomeno caotico. Un sistema caotico può essere anche un oggetto molto semplice, anche un singolo oggetto. Vedi per esempio il biliardo.</a:t>
            </a:r>
            <a:endParaRPr sz="1350" dirty="0"/>
          </a:p>
          <a:p>
            <a:pPr>
              <a:lnSpc>
                <a:spcPct val="150000"/>
              </a:lnSpc>
              <a:buClr>
                <a:srgbClr val="822433"/>
              </a:buClr>
              <a:buSzPts val="1260"/>
            </a:pPr>
            <a:r>
              <a:rPr lang="it-IT" sz="1050" dirty="0">
                <a:solidFill>
                  <a:srgbClr val="C00000"/>
                </a:solidFill>
                <a:latin typeface="Arial"/>
                <a:ea typeface="Arial"/>
                <a:cs typeface="Arial"/>
                <a:sym typeface="Arial"/>
              </a:rPr>
              <a:t>   </a:t>
            </a:r>
            <a:endParaRPr sz="1350" dirty="0"/>
          </a:p>
          <a:p>
            <a:pPr>
              <a:lnSpc>
                <a:spcPct val="150000"/>
              </a:lnSpc>
              <a:buClr>
                <a:srgbClr val="822433"/>
              </a:buClr>
              <a:buSzPts val="1260"/>
            </a:pPr>
            <a:r>
              <a:rPr lang="it-IT" sz="1050" dirty="0">
                <a:solidFill>
                  <a:srgbClr val="C00000"/>
                </a:solidFill>
                <a:latin typeface="Arial"/>
                <a:ea typeface="Arial"/>
                <a:cs typeface="Arial"/>
                <a:sym typeface="Arial"/>
              </a:rPr>
              <a:t>   </a:t>
            </a:r>
            <a:r>
              <a:rPr lang="it-IT" sz="1350" dirty="0">
                <a:solidFill>
                  <a:srgbClr val="C00000"/>
                </a:solidFill>
                <a:latin typeface="Arial"/>
                <a:ea typeface="Arial"/>
                <a:cs typeface="Arial"/>
                <a:sym typeface="Arial"/>
              </a:rPr>
              <a:t>Biliardo con ostacoli sferici                                               </a:t>
            </a:r>
            <a:r>
              <a:rPr lang="it-IT" sz="1350" b="1" dirty="0">
                <a:solidFill>
                  <a:srgbClr val="C00000"/>
                </a:solidFill>
                <a:latin typeface="Arial"/>
                <a:ea typeface="Arial"/>
                <a:cs typeface="Arial"/>
                <a:sym typeface="Arial"/>
              </a:rPr>
              <a:t>PHET, </a:t>
            </a:r>
            <a:r>
              <a:rPr lang="it-IT" sz="1350" b="1" dirty="0" err="1">
                <a:solidFill>
                  <a:srgbClr val="C00000"/>
                </a:solidFill>
                <a:latin typeface="Arial"/>
                <a:ea typeface="Arial"/>
                <a:cs typeface="Arial"/>
                <a:sym typeface="Arial"/>
              </a:rPr>
              <a:t>electric</a:t>
            </a:r>
            <a:r>
              <a:rPr lang="it-IT" sz="1350" b="1" dirty="0">
                <a:solidFill>
                  <a:srgbClr val="C00000"/>
                </a:solidFill>
                <a:latin typeface="Arial"/>
                <a:ea typeface="Arial"/>
                <a:cs typeface="Arial"/>
                <a:sym typeface="Arial"/>
              </a:rPr>
              <a:t> hockey:           </a:t>
            </a:r>
            <a:endParaRPr sz="1350" dirty="0"/>
          </a:p>
          <a:p>
            <a:pPr>
              <a:lnSpc>
                <a:spcPct val="150000"/>
              </a:lnSpc>
              <a:buClr>
                <a:srgbClr val="822433"/>
              </a:buClr>
              <a:buSzPts val="1800"/>
            </a:pPr>
            <a:endParaRPr sz="1500" dirty="0">
              <a:solidFill>
                <a:srgbClr val="000000"/>
              </a:solidFill>
              <a:latin typeface="Arial"/>
              <a:ea typeface="Arial"/>
              <a:cs typeface="Arial"/>
              <a:sym typeface="Arial"/>
            </a:endParaRPr>
          </a:p>
          <a:p>
            <a:pPr>
              <a:lnSpc>
                <a:spcPct val="150000"/>
              </a:lnSpc>
              <a:buClr>
                <a:srgbClr val="822433"/>
              </a:buClr>
              <a:buSzPts val="1800"/>
            </a:pPr>
            <a:endParaRPr lang="it-IT" sz="1500" dirty="0">
              <a:solidFill>
                <a:srgbClr val="000000"/>
              </a:solidFill>
              <a:latin typeface="Arial"/>
              <a:ea typeface="Arial"/>
              <a:cs typeface="Arial"/>
              <a:sym typeface="Arial"/>
            </a:endParaRPr>
          </a:p>
          <a:p>
            <a:pPr>
              <a:lnSpc>
                <a:spcPct val="150000"/>
              </a:lnSpc>
              <a:buClr>
                <a:srgbClr val="822433"/>
              </a:buClr>
              <a:buSzPts val="1800"/>
            </a:pPr>
            <a:endParaRPr sz="1500" dirty="0">
              <a:solidFill>
                <a:srgbClr val="000000"/>
              </a:solidFill>
              <a:latin typeface="Arial"/>
              <a:ea typeface="Arial"/>
              <a:cs typeface="Arial"/>
              <a:sym typeface="Arial"/>
            </a:endParaRPr>
          </a:p>
          <a:p>
            <a:pPr>
              <a:lnSpc>
                <a:spcPct val="150000"/>
              </a:lnSpc>
              <a:buClr>
                <a:srgbClr val="822433"/>
              </a:buClr>
              <a:buSzPts val="1800"/>
            </a:pPr>
            <a:r>
              <a:rPr lang="it-IT" sz="1500" dirty="0">
                <a:solidFill>
                  <a:srgbClr val="000000"/>
                </a:solidFill>
                <a:latin typeface="Arial"/>
                <a:ea typeface="Arial"/>
                <a:cs typeface="Arial"/>
                <a:sym typeface="Arial"/>
              </a:rPr>
              <a:t>Dati paleoclimatici                         Terremoti                             Diffusione Virus</a:t>
            </a:r>
            <a:endParaRPr sz="1350" dirty="0"/>
          </a:p>
        </p:txBody>
      </p:sp>
      <p:sp>
        <p:nvSpPr>
          <p:cNvPr id="377" name="Google Shape;377;p20">
            <a:hlinkClick r:id="rId3" action="ppaction://hlinksldjump"/>
          </p:cNvPr>
          <p:cNvSpPr/>
          <p:nvPr/>
        </p:nvSpPr>
        <p:spPr>
          <a:xfrm>
            <a:off x="6876256" y="2283718"/>
            <a:ext cx="432197" cy="350044"/>
          </a:xfrm>
          <a:custGeom>
            <a:avLst/>
            <a:gdLst/>
            <a:ahLst/>
            <a:cxnLst/>
            <a:rect l="l" t="t" r="r" b="b"/>
            <a:pathLst>
              <a:path w="120000" h="120000" extrusionOk="0">
                <a:moveTo>
                  <a:pt x="0" y="0"/>
                </a:moveTo>
                <a:lnTo>
                  <a:pt x="120000" y="0"/>
                </a:lnTo>
                <a:lnTo>
                  <a:pt x="120000" y="120000"/>
                </a:lnTo>
                <a:lnTo>
                  <a:pt x="0" y="120000"/>
                </a:lnTo>
                <a:close/>
                <a:moveTo>
                  <a:pt x="96446" y="60000"/>
                </a:moveTo>
                <a:lnTo>
                  <a:pt x="23554" y="15000"/>
                </a:lnTo>
                <a:lnTo>
                  <a:pt x="23554" y="105000"/>
                </a:lnTo>
                <a:close/>
              </a:path>
              <a:path w="120000" h="120000" fill="darken" extrusionOk="0">
                <a:moveTo>
                  <a:pt x="96446" y="60000"/>
                </a:moveTo>
                <a:lnTo>
                  <a:pt x="23554" y="15000"/>
                </a:lnTo>
                <a:lnTo>
                  <a:pt x="23554" y="105000"/>
                </a:lnTo>
                <a:close/>
              </a:path>
              <a:path w="120000" h="120000" fill="none" extrusionOk="0">
                <a:moveTo>
                  <a:pt x="96446" y="60000"/>
                </a:moveTo>
                <a:lnTo>
                  <a:pt x="23554" y="105000"/>
                </a:lnTo>
                <a:lnTo>
                  <a:pt x="23554" y="15000"/>
                </a:lnTo>
                <a:close/>
              </a:path>
              <a:path w="120000" h="120000" fill="none" extrusionOk="0">
                <a:moveTo>
                  <a:pt x="0" y="0"/>
                </a:moveTo>
                <a:lnTo>
                  <a:pt x="120000" y="0"/>
                </a:lnTo>
                <a:lnTo>
                  <a:pt x="120000" y="120000"/>
                </a:lnTo>
                <a:lnTo>
                  <a:pt x="0" y="120000"/>
                </a:lnTo>
                <a:close/>
              </a:path>
            </a:pathLst>
          </a:custGeom>
          <a:solidFill>
            <a:srgbClr val="FFC000"/>
          </a:solidFill>
          <a:ln w="31750" cap="flat" cmpd="sng">
            <a:solidFill>
              <a:srgbClr val="00B050"/>
            </a:solidFill>
            <a:prstDash val="solid"/>
            <a:round/>
            <a:headEnd type="none" w="sm" len="sm"/>
            <a:tailEnd type="none" w="sm" len="sm"/>
          </a:ln>
        </p:spPr>
        <p:txBody>
          <a:bodyPr spcFirstLastPara="1" wrap="square" lIns="68569" tIns="34275" rIns="68569" bIns="34275" anchor="t"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
        <p:nvSpPr>
          <p:cNvPr id="378" name="Google Shape;378;p20">
            <a:hlinkClick r:id="rId4" action="ppaction://hlinksldjump"/>
          </p:cNvPr>
          <p:cNvSpPr/>
          <p:nvPr/>
        </p:nvSpPr>
        <p:spPr>
          <a:xfrm>
            <a:off x="2627635" y="2355726"/>
            <a:ext cx="432197" cy="348854"/>
          </a:xfrm>
          <a:custGeom>
            <a:avLst/>
            <a:gdLst/>
            <a:ahLst/>
            <a:cxnLst/>
            <a:rect l="l" t="t" r="r" b="b"/>
            <a:pathLst>
              <a:path w="120000" h="120000" extrusionOk="0">
                <a:moveTo>
                  <a:pt x="0" y="0"/>
                </a:moveTo>
                <a:lnTo>
                  <a:pt x="120000" y="0"/>
                </a:lnTo>
                <a:lnTo>
                  <a:pt x="120000" y="120000"/>
                </a:lnTo>
                <a:lnTo>
                  <a:pt x="0" y="120000"/>
                </a:lnTo>
                <a:close/>
                <a:moveTo>
                  <a:pt x="96322" y="60000"/>
                </a:moveTo>
                <a:lnTo>
                  <a:pt x="23678" y="15000"/>
                </a:lnTo>
                <a:lnTo>
                  <a:pt x="23678" y="105000"/>
                </a:lnTo>
                <a:close/>
              </a:path>
              <a:path w="120000" h="120000" fill="darken" extrusionOk="0">
                <a:moveTo>
                  <a:pt x="96322" y="60000"/>
                </a:moveTo>
                <a:lnTo>
                  <a:pt x="23678" y="15000"/>
                </a:lnTo>
                <a:lnTo>
                  <a:pt x="23678" y="105000"/>
                </a:lnTo>
                <a:close/>
              </a:path>
              <a:path w="120000" h="120000" fill="none" extrusionOk="0">
                <a:moveTo>
                  <a:pt x="96322" y="60000"/>
                </a:moveTo>
                <a:lnTo>
                  <a:pt x="23678" y="105000"/>
                </a:lnTo>
                <a:lnTo>
                  <a:pt x="23678" y="15000"/>
                </a:lnTo>
                <a:close/>
              </a:path>
              <a:path w="120000" h="120000" fill="none" extrusionOk="0">
                <a:moveTo>
                  <a:pt x="0" y="0"/>
                </a:moveTo>
                <a:lnTo>
                  <a:pt x="120000" y="0"/>
                </a:lnTo>
                <a:lnTo>
                  <a:pt x="120000" y="120000"/>
                </a:lnTo>
                <a:lnTo>
                  <a:pt x="0" y="120000"/>
                </a:lnTo>
                <a:close/>
              </a:path>
            </a:pathLst>
          </a:custGeom>
          <a:solidFill>
            <a:srgbClr val="FFC000"/>
          </a:solidFill>
          <a:ln w="254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
        <p:nvSpPr>
          <p:cNvPr id="379" name="Google Shape;379;p20">
            <a:hlinkClick r:id="rId5" action="ppaction://hlinksldjump"/>
          </p:cNvPr>
          <p:cNvSpPr/>
          <p:nvPr/>
        </p:nvSpPr>
        <p:spPr>
          <a:xfrm>
            <a:off x="1979712" y="3705876"/>
            <a:ext cx="432197" cy="348854"/>
          </a:xfrm>
          <a:custGeom>
            <a:avLst/>
            <a:gdLst/>
            <a:ahLst/>
            <a:cxnLst/>
            <a:rect l="l" t="t" r="r" b="b"/>
            <a:pathLst>
              <a:path w="120000" h="120000" extrusionOk="0">
                <a:moveTo>
                  <a:pt x="0" y="0"/>
                </a:moveTo>
                <a:lnTo>
                  <a:pt x="120000" y="0"/>
                </a:lnTo>
                <a:lnTo>
                  <a:pt x="120000" y="120000"/>
                </a:lnTo>
                <a:lnTo>
                  <a:pt x="0" y="120000"/>
                </a:lnTo>
                <a:close/>
                <a:moveTo>
                  <a:pt x="96322" y="60000"/>
                </a:moveTo>
                <a:lnTo>
                  <a:pt x="23678" y="15000"/>
                </a:lnTo>
                <a:lnTo>
                  <a:pt x="23678" y="105000"/>
                </a:lnTo>
                <a:close/>
              </a:path>
              <a:path w="120000" h="120000" fill="darken" extrusionOk="0">
                <a:moveTo>
                  <a:pt x="96322" y="60000"/>
                </a:moveTo>
                <a:lnTo>
                  <a:pt x="23678" y="15000"/>
                </a:lnTo>
                <a:lnTo>
                  <a:pt x="23678" y="105000"/>
                </a:lnTo>
                <a:close/>
              </a:path>
              <a:path w="120000" h="120000" fill="none" extrusionOk="0">
                <a:moveTo>
                  <a:pt x="96322" y="60000"/>
                </a:moveTo>
                <a:lnTo>
                  <a:pt x="23678" y="105000"/>
                </a:lnTo>
                <a:lnTo>
                  <a:pt x="23678" y="15000"/>
                </a:lnTo>
                <a:close/>
              </a:path>
              <a:path w="120000" h="120000" fill="none" extrusionOk="0">
                <a:moveTo>
                  <a:pt x="0" y="0"/>
                </a:moveTo>
                <a:lnTo>
                  <a:pt x="120000" y="0"/>
                </a:lnTo>
                <a:lnTo>
                  <a:pt x="120000" y="120000"/>
                </a:lnTo>
                <a:lnTo>
                  <a:pt x="0" y="120000"/>
                </a:lnTo>
                <a:close/>
              </a:path>
            </a:pathLst>
          </a:custGeom>
          <a:solidFill>
            <a:srgbClr val="FFC000"/>
          </a:solidFill>
          <a:ln w="254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
        <p:nvSpPr>
          <p:cNvPr id="380" name="Google Shape;380;p20">
            <a:hlinkClick r:id="rId6" action="ppaction://hlinksldjump"/>
          </p:cNvPr>
          <p:cNvSpPr/>
          <p:nvPr/>
        </p:nvSpPr>
        <p:spPr>
          <a:xfrm>
            <a:off x="4085946" y="3705876"/>
            <a:ext cx="432197" cy="348854"/>
          </a:xfrm>
          <a:custGeom>
            <a:avLst/>
            <a:gdLst/>
            <a:ahLst/>
            <a:cxnLst/>
            <a:rect l="l" t="t" r="r" b="b"/>
            <a:pathLst>
              <a:path w="120000" h="120000" extrusionOk="0">
                <a:moveTo>
                  <a:pt x="0" y="0"/>
                </a:moveTo>
                <a:lnTo>
                  <a:pt x="120000" y="0"/>
                </a:lnTo>
                <a:lnTo>
                  <a:pt x="120000" y="120000"/>
                </a:lnTo>
                <a:lnTo>
                  <a:pt x="0" y="120000"/>
                </a:lnTo>
                <a:close/>
                <a:moveTo>
                  <a:pt x="96322" y="60000"/>
                </a:moveTo>
                <a:lnTo>
                  <a:pt x="23678" y="15000"/>
                </a:lnTo>
                <a:lnTo>
                  <a:pt x="23678" y="105000"/>
                </a:lnTo>
                <a:close/>
              </a:path>
              <a:path w="120000" h="120000" fill="darken" extrusionOk="0">
                <a:moveTo>
                  <a:pt x="96322" y="60000"/>
                </a:moveTo>
                <a:lnTo>
                  <a:pt x="23678" y="15000"/>
                </a:lnTo>
                <a:lnTo>
                  <a:pt x="23678" y="105000"/>
                </a:lnTo>
                <a:close/>
              </a:path>
              <a:path w="120000" h="120000" fill="none" extrusionOk="0">
                <a:moveTo>
                  <a:pt x="96322" y="60000"/>
                </a:moveTo>
                <a:lnTo>
                  <a:pt x="23678" y="105000"/>
                </a:lnTo>
                <a:lnTo>
                  <a:pt x="23678" y="15000"/>
                </a:lnTo>
                <a:close/>
              </a:path>
              <a:path w="120000" h="120000" fill="none" extrusionOk="0">
                <a:moveTo>
                  <a:pt x="0" y="0"/>
                </a:moveTo>
                <a:lnTo>
                  <a:pt x="120000" y="0"/>
                </a:lnTo>
                <a:lnTo>
                  <a:pt x="120000" y="120000"/>
                </a:lnTo>
                <a:lnTo>
                  <a:pt x="0" y="120000"/>
                </a:lnTo>
                <a:close/>
              </a:path>
            </a:pathLst>
          </a:custGeom>
          <a:solidFill>
            <a:srgbClr val="FFC000"/>
          </a:solidFill>
          <a:ln w="254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
        <p:nvSpPr>
          <p:cNvPr id="381" name="Google Shape;381;p20">
            <a:hlinkClick r:id="rId7" action="ppaction://hlinksldjump"/>
          </p:cNvPr>
          <p:cNvSpPr/>
          <p:nvPr/>
        </p:nvSpPr>
        <p:spPr>
          <a:xfrm>
            <a:off x="6894258" y="3705876"/>
            <a:ext cx="432197" cy="348854"/>
          </a:xfrm>
          <a:custGeom>
            <a:avLst/>
            <a:gdLst/>
            <a:ahLst/>
            <a:cxnLst/>
            <a:rect l="l" t="t" r="r" b="b"/>
            <a:pathLst>
              <a:path w="120000" h="120000" extrusionOk="0">
                <a:moveTo>
                  <a:pt x="0" y="0"/>
                </a:moveTo>
                <a:lnTo>
                  <a:pt x="120000" y="0"/>
                </a:lnTo>
                <a:lnTo>
                  <a:pt x="120000" y="120000"/>
                </a:lnTo>
                <a:lnTo>
                  <a:pt x="0" y="120000"/>
                </a:lnTo>
                <a:close/>
                <a:moveTo>
                  <a:pt x="96322" y="60000"/>
                </a:moveTo>
                <a:lnTo>
                  <a:pt x="23678" y="15000"/>
                </a:lnTo>
                <a:lnTo>
                  <a:pt x="23678" y="105000"/>
                </a:lnTo>
                <a:close/>
              </a:path>
              <a:path w="120000" h="120000" fill="darken" extrusionOk="0">
                <a:moveTo>
                  <a:pt x="96322" y="60000"/>
                </a:moveTo>
                <a:lnTo>
                  <a:pt x="23678" y="15000"/>
                </a:lnTo>
                <a:lnTo>
                  <a:pt x="23678" y="105000"/>
                </a:lnTo>
                <a:close/>
              </a:path>
              <a:path w="120000" h="120000" fill="none" extrusionOk="0">
                <a:moveTo>
                  <a:pt x="96322" y="60000"/>
                </a:moveTo>
                <a:lnTo>
                  <a:pt x="23678" y="105000"/>
                </a:lnTo>
                <a:lnTo>
                  <a:pt x="23678" y="15000"/>
                </a:lnTo>
                <a:close/>
              </a:path>
              <a:path w="120000" h="120000" fill="none" extrusionOk="0">
                <a:moveTo>
                  <a:pt x="0" y="0"/>
                </a:moveTo>
                <a:lnTo>
                  <a:pt x="120000" y="0"/>
                </a:lnTo>
                <a:lnTo>
                  <a:pt x="120000" y="120000"/>
                </a:lnTo>
                <a:lnTo>
                  <a:pt x="0" y="120000"/>
                </a:lnTo>
                <a:close/>
              </a:path>
            </a:pathLst>
          </a:custGeom>
          <a:solidFill>
            <a:srgbClr val="FFC000"/>
          </a:solidFill>
          <a:ln w="254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85"/>
        <p:cNvGrpSpPr/>
        <p:nvPr/>
      </p:nvGrpSpPr>
      <p:grpSpPr>
        <a:xfrm>
          <a:off x="0" y="0"/>
          <a:ext cx="0" cy="0"/>
          <a:chOff x="0" y="0"/>
          <a:chExt cx="0" cy="0"/>
        </a:xfrm>
      </p:grpSpPr>
      <p:sp>
        <p:nvSpPr>
          <p:cNvPr id="386" name="Google Shape;386;p21"/>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33</a:t>
            </a:fld>
            <a:endParaRPr sz="1050">
              <a:solidFill>
                <a:schemeClr val="dk1"/>
              </a:solidFill>
              <a:latin typeface="Arial"/>
              <a:ea typeface="Arial"/>
              <a:cs typeface="Arial"/>
              <a:sym typeface="Arial"/>
            </a:endParaRPr>
          </a:p>
        </p:txBody>
      </p:sp>
      <p:sp>
        <p:nvSpPr>
          <p:cNvPr id="387" name="Google Shape;387;p21"/>
          <p:cNvSpPr/>
          <p:nvPr/>
        </p:nvSpPr>
        <p:spPr>
          <a:xfrm>
            <a:off x="1143000" y="0"/>
            <a:ext cx="6858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388" name="Google Shape;388;p21"/>
          <p:cNvSpPr txBox="1">
            <a:spLocks noGrp="1"/>
          </p:cNvSpPr>
          <p:nvPr>
            <p:ph type="title" idx="4294967295"/>
          </p:nvPr>
        </p:nvSpPr>
        <p:spPr>
          <a:xfrm>
            <a:off x="1143000" y="1"/>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4a4. Caratteristiche del caos deterministico</a:t>
            </a:r>
            <a:endParaRPr dirty="0"/>
          </a:p>
        </p:txBody>
      </p:sp>
      <p:sp>
        <p:nvSpPr>
          <p:cNvPr id="389" name="Google Shape;389;p21"/>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390" name="Google Shape;390;p21"/>
          <p:cNvSpPr txBox="1"/>
          <p:nvPr/>
        </p:nvSpPr>
        <p:spPr>
          <a:xfrm>
            <a:off x="362087" y="1020109"/>
            <a:ext cx="8532948" cy="2908458"/>
          </a:xfrm>
          <a:prstGeom prst="rect">
            <a:avLst/>
          </a:prstGeom>
          <a:noFill/>
          <a:ln>
            <a:noFill/>
          </a:ln>
        </p:spPr>
        <p:txBody>
          <a:bodyPr spcFirstLastPara="1" wrap="square" lIns="68569" tIns="34275" rIns="68569" bIns="34275" anchor="t" anchorCtr="0">
            <a:spAutoFit/>
          </a:bodyPr>
          <a:lstStyle/>
          <a:p>
            <a:pPr indent="-95250">
              <a:lnSpc>
                <a:spcPct val="150000"/>
              </a:lnSpc>
              <a:buClr>
                <a:srgbClr val="822433"/>
              </a:buClr>
              <a:buSzPts val="2000"/>
              <a:buFont typeface="Noto Sans Symbols"/>
              <a:buChar char="▪"/>
            </a:pPr>
            <a:r>
              <a:rPr lang="it-IT" sz="1500" dirty="0">
                <a:solidFill>
                  <a:schemeClr val="dk1"/>
                </a:solidFill>
                <a:latin typeface="Arial"/>
                <a:ea typeface="Arial"/>
                <a:cs typeface="Arial"/>
                <a:sym typeface="Arial"/>
              </a:rPr>
              <a:t> </a:t>
            </a:r>
            <a:r>
              <a:rPr lang="it-IT" sz="1500" b="1" i="1" dirty="0">
                <a:solidFill>
                  <a:srgbClr val="0033CC"/>
                </a:solidFill>
                <a:latin typeface="Arial"/>
                <a:ea typeface="Arial"/>
                <a:cs typeface="Arial"/>
                <a:sym typeface="Arial"/>
              </a:rPr>
              <a:t>Sensibilità alle condizioni iniziali</a:t>
            </a:r>
            <a:r>
              <a:rPr lang="it-IT" sz="1500" b="1" dirty="0">
                <a:solidFill>
                  <a:srgbClr val="0033CC"/>
                </a:solidFill>
                <a:latin typeface="Arial"/>
                <a:ea typeface="Arial"/>
                <a:cs typeface="Arial"/>
                <a:sym typeface="Arial"/>
              </a:rPr>
              <a:t>:</a:t>
            </a:r>
            <a:r>
              <a:rPr lang="it-IT" sz="1500" dirty="0">
                <a:solidFill>
                  <a:schemeClr val="dk1"/>
                </a:solidFill>
                <a:latin typeface="Arial"/>
                <a:ea typeface="Arial"/>
                <a:cs typeface="Arial"/>
                <a:sym typeface="Arial"/>
              </a:rPr>
              <a:t> a variazioni infinitesime delle condizioni al contorno (o, genericamente, degli </a:t>
            </a:r>
            <a:r>
              <a:rPr lang="it-IT" sz="1500" b="1" dirty="0">
                <a:solidFill>
                  <a:schemeClr val="dk1"/>
                </a:solidFill>
                <a:latin typeface="Arial"/>
                <a:ea typeface="Arial"/>
                <a:cs typeface="Arial"/>
                <a:sym typeface="Arial"/>
              </a:rPr>
              <a:t>ingressi</a:t>
            </a:r>
            <a:r>
              <a:rPr lang="it-IT" sz="1500" dirty="0">
                <a:solidFill>
                  <a:schemeClr val="dk1"/>
                </a:solidFill>
                <a:latin typeface="Arial"/>
                <a:ea typeface="Arial"/>
                <a:cs typeface="Arial"/>
                <a:sym typeface="Arial"/>
              </a:rPr>
              <a:t>) corrispondono variazioni finite in uscita. </a:t>
            </a:r>
            <a:endParaRPr sz="1350" dirty="0"/>
          </a:p>
          <a:p>
            <a:pPr indent="-95250">
              <a:lnSpc>
                <a:spcPct val="150000"/>
              </a:lnSpc>
              <a:buClr>
                <a:srgbClr val="822433"/>
              </a:buClr>
              <a:buSzPts val="2000"/>
              <a:buFont typeface="Noto Sans Symbols"/>
              <a:buChar char="▪"/>
            </a:pPr>
            <a:r>
              <a:rPr lang="it-IT" sz="1500" b="1" dirty="0">
                <a:solidFill>
                  <a:schemeClr val="dk1"/>
                </a:solidFill>
                <a:latin typeface="Arial"/>
                <a:ea typeface="Arial"/>
                <a:cs typeface="Arial"/>
                <a:sym typeface="Arial"/>
              </a:rPr>
              <a:t> </a:t>
            </a:r>
            <a:r>
              <a:rPr lang="it-IT" sz="1500" b="1" i="1" dirty="0">
                <a:solidFill>
                  <a:srgbClr val="0033CC"/>
                </a:solidFill>
                <a:latin typeface="Arial"/>
                <a:ea typeface="Arial"/>
                <a:cs typeface="Arial"/>
                <a:sym typeface="Arial"/>
              </a:rPr>
              <a:t>Imprevedibilità</a:t>
            </a:r>
            <a:r>
              <a:rPr lang="it-IT" sz="1500" dirty="0">
                <a:solidFill>
                  <a:srgbClr val="0033CC"/>
                </a:solidFill>
                <a:latin typeface="Arial"/>
                <a:ea typeface="Arial"/>
                <a:cs typeface="Arial"/>
                <a:sym typeface="Arial"/>
              </a:rPr>
              <a:t>:</a:t>
            </a:r>
            <a:r>
              <a:rPr lang="it-IT" sz="1500" dirty="0">
                <a:solidFill>
                  <a:schemeClr val="dk1"/>
                </a:solidFill>
                <a:latin typeface="Arial"/>
                <a:ea typeface="Arial"/>
                <a:cs typeface="Arial"/>
                <a:sym typeface="Arial"/>
              </a:rPr>
              <a:t> non si può prevedere in anticipo l'andamento del sistema </a:t>
            </a:r>
            <a:r>
              <a:rPr lang="it-IT" sz="1500" b="1" dirty="0">
                <a:solidFill>
                  <a:srgbClr val="C00000"/>
                </a:solidFill>
                <a:latin typeface="Arial"/>
                <a:ea typeface="Arial"/>
                <a:cs typeface="Arial"/>
                <a:sym typeface="Arial"/>
              </a:rPr>
              <a:t>su tempi lunghi </a:t>
            </a:r>
            <a:r>
              <a:rPr lang="it-IT" sz="1500" dirty="0">
                <a:solidFill>
                  <a:schemeClr val="dk1"/>
                </a:solidFill>
                <a:latin typeface="Arial"/>
                <a:ea typeface="Arial"/>
                <a:cs typeface="Arial"/>
                <a:sym typeface="Arial"/>
              </a:rPr>
              <a:t>rapportati al </a:t>
            </a:r>
            <a:r>
              <a:rPr lang="it-IT" sz="1500" dirty="0">
                <a:solidFill>
                  <a:srgbClr val="C00000"/>
                </a:solidFill>
                <a:latin typeface="Arial"/>
                <a:ea typeface="Arial"/>
                <a:cs typeface="Arial"/>
                <a:sym typeface="Arial"/>
              </a:rPr>
              <a:t>tempo caratteristico del sistema  </a:t>
            </a:r>
            <a:r>
              <a:rPr lang="it-IT" sz="1500" dirty="0">
                <a:solidFill>
                  <a:schemeClr val="dk1"/>
                </a:solidFill>
                <a:latin typeface="Arial"/>
                <a:ea typeface="Arial"/>
                <a:cs typeface="Arial"/>
                <a:sym typeface="Arial"/>
              </a:rPr>
              <a:t>a partire da assegnate condizioni al contorno.  </a:t>
            </a:r>
            <a:endParaRPr sz="1350" dirty="0"/>
          </a:p>
          <a:p>
            <a:pPr indent="-95250">
              <a:lnSpc>
                <a:spcPct val="150000"/>
              </a:lnSpc>
              <a:buClr>
                <a:srgbClr val="822433"/>
              </a:buClr>
              <a:buSzPts val="2000"/>
              <a:buFont typeface="Noto Sans Symbols"/>
              <a:buChar char="▪"/>
            </a:pPr>
            <a:r>
              <a:rPr lang="it-IT" sz="1500" dirty="0">
                <a:solidFill>
                  <a:schemeClr val="dk1"/>
                </a:solidFill>
                <a:latin typeface="Arial"/>
                <a:ea typeface="Arial"/>
                <a:cs typeface="Arial"/>
                <a:sym typeface="Arial"/>
              </a:rPr>
              <a:t> </a:t>
            </a:r>
            <a:r>
              <a:rPr lang="it-IT" b="1" i="1" dirty="0">
                <a:solidFill>
                  <a:srgbClr val="0033CC"/>
                </a:solidFill>
                <a:latin typeface="Arial"/>
                <a:ea typeface="Arial"/>
                <a:cs typeface="Arial"/>
                <a:sym typeface="Arial"/>
              </a:rPr>
              <a:t>L' </a:t>
            </a:r>
            <a:r>
              <a:rPr lang="it-IT" sz="1500" b="1" i="1" dirty="0">
                <a:solidFill>
                  <a:srgbClr val="0033CC"/>
                </a:solidFill>
                <a:latin typeface="Arial"/>
                <a:ea typeface="Arial"/>
                <a:cs typeface="Arial"/>
                <a:sym typeface="Arial"/>
              </a:rPr>
              <a:t>evoluzione</a:t>
            </a:r>
            <a:r>
              <a:rPr lang="it-IT" sz="1500" dirty="0">
                <a:solidFill>
                  <a:schemeClr val="dk1"/>
                </a:solidFill>
                <a:latin typeface="Arial"/>
                <a:ea typeface="Arial"/>
                <a:cs typeface="Arial"/>
                <a:sym typeface="Arial"/>
              </a:rPr>
              <a:t> del sistema è descritta, nello spazio delle fasi, da innumerevoli </a:t>
            </a:r>
            <a:r>
              <a:rPr lang="it-IT" sz="1500" i="1" dirty="0">
                <a:solidFill>
                  <a:schemeClr val="dk1"/>
                </a:solidFill>
                <a:latin typeface="Arial"/>
                <a:ea typeface="Arial"/>
                <a:cs typeface="Arial"/>
                <a:sym typeface="Arial"/>
              </a:rPr>
              <a:t>orbite</a:t>
            </a:r>
            <a:r>
              <a:rPr lang="it-IT" sz="1500" dirty="0">
                <a:solidFill>
                  <a:schemeClr val="dk1"/>
                </a:solidFill>
                <a:latin typeface="Arial"/>
                <a:ea typeface="Arial"/>
                <a:cs typeface="Arial"/>
                <a:sym typeface="Arial"/>
              </a:rPr>
              <a:t> ('traiettorie di stato'), diverse tra loro con evidente componente casuale agli occhi di un osservatore esterno, e che restano tutte confinate entro un certo spazio definito: </a:t>
            </a:r>
            <a:r>
              <a:rPr lang="it-IT" sz="1500" dirty="0">
                <a:solidFill>
                  <a:srgbClr val="CC0000"/>
                </a:solidFill>
                <a:latin typeface="Arial"/>
                <a:ea typeface="Arial"/>
                <a:cs typeface="Arial"/>
                <a:sym typeface="Arial"/>
              </a:rPr>
              <a:t>il sistema cioè non evolve verso l'infinito per nessuna variabile. Gli attrattori strani.</a:t>
            </a:r>
            <a:endParaRPr sz="13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955E65DD-DC8D-8531-F107-6067501E03E6}"/>
              </a:ext>
            </a:extLst>
          </p:cNvPr>
          <p:cNvSpPr>
            <a:spLocks noGrp="1"/>
          </p:cNvSpPr>
          <p:nvPr>
            <p:ph type="ftr" sz="quarter" idx="11"/>
          </p:nvPr>
        </p:nvSpPr>
        <p:spPr/>
        <p:txBody>
          <a:bodyPr/>
          <a:lstStyle/>
          <a:p>
            <a:r>
              <a:rPr lang="it-IT"/>
              <a:t>R &amp; MQ - Carlo Cosmelli</a:t>
            </a:r>
          </a:p>
        </p:txBody>
      </p:sp>
      <p:sp>
        <p:nvSpPr>
          <p:cNvPr id="3" name="Segnaposto numero diapositiva 2">
            <a:extLst>
              <a:ext uri="{FF2B5EF4-FFF2-40B4-BE49-F238E27FC236}">
                <a16:creationId xmlns:a16="http://schemas.microsoft.com/office/drawing/2014/main" id="{F0C837DA-0D4C-091D-B218-D4774FDEC952}"/>
              </a:ext>
            </a:extLst>
          </p:cNvPr>
          <p:cNvSpPr>
            <a:spLocks noGrp="1"/>
          </p:cNvSpPr>
          <p:nvPr>
            <p:ph type="sldNum" sz="quarter" idx="12"/>
          </p:nvPr>
        </p:nvSpPr>
        <p:spPr/>
        <p:txBody>
          <a:bodyPr/>
          <a:lstStyle/>
          <a:p>
            <a:fld id="{2BFC0026-57C0-4FBE-A77A-58B0CFCFBA7E}" type="slidenum">
              <a:rPr lang="it-IT" smtClean="0"/>
              <a:pPr/>
              <a:t>34</a:t>
            </a:fld>
            <a:endParaRPr lang="it-IT"/>
          </a:p>
        </p:txBody>
      </p:sp>
      <p:sp>
        <p:nvSpPr>
          <p:cNvPr id="4" name="CasellaDiTesto 3">
            <a:extLst>
              <a:ext uri="{FF2B5EF4-FFF2-40B4-BE49-F238E27FC236}">
                <a16:creationId xmlns:a16="http://schemas.microsoft.com/office/drawing/2014/main" id="{778A863A-0E71-F02E-583E-5105C24FB4C7}"/>
              </a:ext>
            </a:extLst>
          </p:cNvPr>
          <p:cNvSpPr txBox="1"/>
          <p:nvPr/>
        </p:nvSpPr>
        <p:spPr>
          <a:xfrm>
            <a:off x="1619672" y="1635646"/>
            <a:ext cx="5184576" cy="769441"/>
          </a:xfrm>
          <a:prstGeom prst="rect">
            <a:avLst/>
          </a:prstGeom>
          <a:noFill/>
        </p:spPr>
        <p:txBody>
          <a:bodyPr wrap="square" rtlCol="0">
            <a:spAutoFit/>
          </a:bodyPr>
          <a:lstStyle/>
          <a:p>
            <a:r>
              <a:rPr lang="it-IT" sz="4400" dirty="0"/>
              <a:t>Il caos deterministico</a:t>
            </a:r>
          </a:p>
        </p:txBody>
      </p:sp>
    </p:spTree>
    <p:extLst>
      <p:ext uri="{BB962C8B-B14F-4D97-AF65-F5344CB8AC3E}">
        <p14:creationId xmlns:p14="http://schemas.microsoft.com/office/powerpoint/2010/main" val="2272055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2"/>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35</a:t>
            </a:fld>
            <a:endParaRPr sz="1050">
              <a:solidFill>
                <a:schemeClr val="dk1"/>
              </a:solidFill>
              <a:latin typeface="Arial"/>
              <a:ea typeface="Arial"/>
              <a:cs typeface="Arial"/>
              <a:sym typeface="Arial"/>
            </a:endParaRPr>
          </a:p>
        </p:txBody>
      </p:sp>
      <p:sp>
        <p:nvSpPr>
          <p:cNvPr id="397" name="Google Shape;397;p22"/>
          <p:cNvSpPr/>
          <p:nvPr/>
        </p:nvSpPr>
        <p:spPr>
          <a:xfrm>
            <a:off x="0" y="-20538"/>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398" name="Google Shape;398;p22"/>
          <p:cNvSpPr txBox="1">
            <a:spLocks noGrp="1"/>
          </p:cNvSpPr>
          <p:nvPr>
            <p:ph type="title" idx="4294967295"/>
          </p:nvPr>
        </p:nvSpPr>
        <p:spPr>
          <a:xfrm>
            <a:off x="24540" y="0"/>
            <a:ext cx="8001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4a5. Il caos – P.F. </a:t>
            </a:r>
            <a:r>
              <a:rPr lang="it-IT" sz="2250" dirty="0" err="1">
                <a:solidFill>
                  <a:schemeClr val="lt1"/>
                </a:solidFill>
              </a:rPr>
              <a:t>Verhulst</a:t>
            </a:r>
            <a:r>
              <a:rPr lang="it-IT" sz="2250" dirty="0">
                <a:solidFill>
                  <a:schemeClr val="lt1"/>
                </a:solidFill>
              </a:rPr>
              <a:t>, 1838 </a:t>
            </a:r>
            <a:endParaRPr dirty="0"/>
          </a:p>
        </p:txBody>
      </p:sp>
      <p:sp>
        <p:nvSpPr>
          <p:cNvPr id="399" name="Google Shape;399;p22"/>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400" name="Google Shape;400;p22"/>
          <p:cNvSpPr txBox="1"/>
          <p:nvPr/>
        </p:nvSpPr>
        <p:spPr>
          <a:xfrm>
            <a:off x="251520" y="573528"/>
            <a:ext cx="2754306" cy="323135"/>
          </a:xfrm>
          <a:prstGeom prst="rect">
            <a:avLst/>
          </a:prstGeom>
          <a:noFill/>
          <a:ln>
            <a:noFill/>
          </a:ln>
        </p:spPr>
        <p:txBody>
          <a:bodyPr spcFirstLastPara="1" wrap="square" lIns="68569" tIns="34275" rIns="68569" bIns="34275" anchor="t" anchorCtr="0">
            <a:spAutoFit/>
          </a:bodyPr>
          <a:lstStyle/>
          <a:p>
            <a:pPr>
              <a:lnSpc>
                <a:spcPct val="110000"/>
              </a:lnSpc>
              <a:buClr>
                <a:srgbClr val="822433"/>
              </a:buClr>
              <a:buSzPts val="1800"/>
            </a:pPr>
            <a:r>
              <a:rPr lang="it-IT" sz="1500">
                <a:solidFill>
                  <a:srgbClr val="000000"/>
                </a:solidFill>
                <a:latin typeface="Arial"/>
                <a:ea typeface="Arial"/>
                <a:cs typeface="Arial"/>
                <a:sym typeface="Arial"/>
              </a:rPr>
              <a:t>Un esempio storico…il primo?</a:t>
            </a:r>
            <a:endParaRPr sz="2400" b="1">
              <a:solidFill>
                <a:srgbClr val="000000"/>
              </a:solidFill>
              <a:latin typeface="Georgia"/>
              <a:ea typeface="Georgia"/>
              <a:cs typeface="Georgia"/>
              <a:sym typeface="Georgia"/>
            </a:endParaRPr>
          </a:p>
        </p:txBody>
      </p:sp>
      <p:sp>
        <p:nvSpPr>
          <p:cNvPr id="401" name="Google Shape;401;p22"/>
          <p:cNvSpPr txBox="1"/>
          <p:nvPr/>
        </p:nvSpPr>
        <p:spPr>
          <a:xfrm>
            <a:off x="359533" y="1635646"/>
            <a:ext cx="4914509" cy="1338798"/>
          </a:xfrm>
          <a:prstGeom prst="rect">
            <a:avLst/>
          </a:prstGeom>
          <a:noFill/>
          <a:ln>
            <a:noFill/>
          </a:ln>
        </p:spPr>
        <p:txBody>
          <a:bodyPr spcFirstLastPara="1" wrap="square" lIns="68569" tIns="34275" rIns="68569" bIns="34275" anchor="t" anchorCtr="0">
            <a:spAutoFit/>
          </a:bodyPr>
          <a:lstStyle/>
          <a:p>
            <a:pPr>
              <a:lnSpc>
                <a:spcPct val="110000"/>
              </a:lnSpc>
              <a:buClr>
                <a:srgbClr val="822433"/>
              </a:buClr>
              <a:buSzPts val="1800"/>
            </a:pPr>
            <a:r>
              <a:rPr lang="it-IT" sz="1500" b="1" dirty="0">
                <a:solidFill>
                  <a:srgbClr val="C00000"/>
                </a:solidFill>
                <a:latin typeface="Arial"/>
                <a:ea typeface="Arial"/>
                <a:cs typeface="Arial"/>
                <a:sym typeface="Arial"/>
              </a:rPr>
              <a:t>P(t) = Popolazione in funzione del tempo</a:t>
            </a:r>
            <a:endParaRPr sz="1350" dirty="0"/>
          </a:p>
          <a:p>
            <a:pPr>
              <a:lnSpc>
                <a:spcPct val="110000"/>
              </a:lnSpc>
              <a:buClr>
                <a:srgbClr val="822433"/>
              </a:buClr>
              <a:buSzPts val="1800"/>
            </a:pPr>
            <a:endParaRPr sz="1500" b="1" dirty="0">
              <a:solidFill>
                <a:srgbClr val="C00000"/>
              </a:solidFill>
              <a:latin typeface="Arial"/>
              <a:ea typeface="Arial"/>
              <a:cs typeface="Arial"/>
              <a:sym typeface="Arial"/>
            </a:endParaRPr>
          </a:p>
          <a:p>
            <a:pPr>
              <a:lnSpc>
                <a:spcPct val="110000"/>
              </a:lnSpc>
              <a:buClr>
                <a:srgbClr val="822433"/>
              </a:buClr>
              <a:buSzPts val="1800"/>
            </a:pPr>
            <a:r>
              <a:rPr lang="it-IT" sz="1500" dirty="0">
                <a:solidFill>
                  <a:srgbClr val="000000"/>
                </a:solidFill>
                <a:latin typeface="Arial"/>
                <a:ea typeface="Arial"/>
                <a:cs typeface="Arial"/>
                <a:sym typeface="Arial"/>
              </a:rPr>
              <a:t>P(t) dipende da  P</a:t>
            </a:r>
            <a:r>
              <a:rPr lang="it-IT" sz="1500" baseline="-25000" dirty="0">
                <a:solidFill>
                  <a:srgbClr val="000000"/>
                </a:solidFill>
                <a:latin typeface="Arial"/>
                <a:ea typeface="Arial"/>
                <a:cs typeface="Arial"/>
                <a:sym typeface="Arial"/>
              </a:rPr>
              <a:t>0 </a:t>
            </a:r>
            <a:r>
              <a:rPr lang="it-IT" sz="1500" dirty="0">
                <a:solidFill>
                  <a:srgbClr val="000000"/>
                </a:solidFill>
                <a:latin typeface="Arial"/>
                <a:ea typeface="Arial"/>
                <a:cs typeface="Arial"/>
                <a:sym typeface="Arial"/>
              </a:rPr>
              <a:t>= Popolazione iniziale</a:t>
            </a:r>
            <a:endParaRPr sz="1350" dirty="0"/>
          </a:p>
          <a:p>
            <a:pPr>
              <a:lnSpc>
                <a:spcPct val="110000"/>
              </a:lnSpc>
              <a:buClr>
                <a:srgbClr val="822433"/>
              </a:buClr>
              <a:buSzPts val="1800"/>
            </a:pPr>
            <a:r>
              <a:rPr lang="it-IT" sz="1500" dirty="0">
                <a:solidFill>
                  <a:srgbClr val="000000"/>
                </a:solidFill>
                <a:latin typeface="Arial"/>
                <a:ea typeface="Arial"/>
                <a:cs typeface="Arial"/>
                <a:sym typeface="Arial"/>
              </a:rPr>
              <a:t>                    da   r = Tasso  di crescita</a:t>
            </a:r>
          </a:p>
          <a:p>
            <a:pPr>
              <a:lnSpc>
                <a:spcPct val="110000"/>
              </a:lnSpc>
              <a:buClr>
                <a:srgbClr val="822433"/>
              </a:buClr>
              <a:buSzPts val="1800"/>
            </a:pPr>
            <a:r>
              <a:rPr lang="it-IT" sz="1500" b="1" dirty="0">
                <a:solidFill>
                  <a:srgbClr val="000000"/>
                </a:solidFill>
                <a:latin typeface="Arial"/>
                <a:ea typeface="Georgia"/>
                <a:cs typeface="Arial"/>
                <a:sym typeface="Arial"/>
              </a:rPr>
              <a:t>                           </a:t>
            </a:r>
            <a:r>
              <a:rPr lang="it-IT" sz="1500" dirty="0">
                <a:solidFill>
                  <a:srgbClr val="000000"/>
                </a:solidFill>
                <a:latin typeface="Arial"/>
                <a:ea typeface="Georgia"/>
                <a:cs typeface="Arial"/>
                <a:sym typeface="Arial"/>
              </a:rPr>
              <a:t>k =  capacità  sistema (risorse)</a:t>
            </a:r>
            <a:endParaRPr sz="2400" dirty="0">
              <a:solidFill>
                <a:srgbClr val="000000"/>
              </a:solidFill>
              <a:latin typeface="Georgia"/>
              <a:ea typeface="Georgia"/>
              <a:cs typeface="Georgia"/>
              <a:sym typeface="Georgia"/>
            </a:endParaRPr>
          </a:p>
        </p:txBody>
      </p:sp>
      <p:sp>
        <p:nvSpPr>
          <p:cNvPr id="402" name="Google Shape;402;p22"/>
          <p:cNvSpPr txBox="1"/>
          <p:nvPr/>
        </p:nvSpPr>
        <p:spPr>
          <a:xfrm>
            <a:off x="305527" y="2983791"/>
            <a:ext cx="4266473" cy="1774815"/>
          </a:xfrm>
          <a:prstGeom prst="rect">
            <a:avLst/>
          </a:prstGeom>
          <a:noFill/>
          <a:ln>
            <a:noFill/>
          </a:ln>
        </p:spPr>
        <p:txBody>
          <a:bodyPr spcFirstLastPara="1" wrap="square" lIns="68569" tIns="34275" rIns="68569" bIns="34275" anchor="t" anchorCtr="0">
            <a:spAutoFit/>
          </a:bodyPr>
          <a:lstStyle/>
          <a:p>
            <a:pPr>
              <a:buClr>
                <a:srgbClr val="000000"/>
              </a:buClr>
              <a:buSzPts val="2000"/>
            </a:pPr>
            <a:r>
              <a:rPr lang="it-IT" sz="1500" dirty="0">
                <a:solidFill>
                  <a:srgbClr val="000000"/>
                </a:solidFill>
                <a:latin typeface="Arial"/>
                <a:ea typeface="Arial"/>
                <a:cs typeface="Arial"/>
                <a:sym typeface="Arial"/>
              </a:rPr>
              <a:t>Il tasso di crescita r </a:t>
            </a:r>
            <a:r>
              <a:rPr lang="it-IT" sz="1500" dirty="0">
                <a:solidFill>
                  <a:srgbClr val="000000"/>
                </a:solidFill>
                <a:latin typeface="Georgia"/>
                <a:ea typeface="Georgia"/>
                <a:cs typeface="Georgia"/>
                <a:sym typeface="Georgia"/>
              </a:rPr>
              <a:t>∝</a:t>
            </a:r>
            <a:r>
              <a:rPr lang="it-IT" sz="1500" dirty="0">
                <a:solidFill>
                  <a:srgbClr val="000000"/>
                </a:solidFill>
                <a:latin typeface="Arial"/>
                <a:ea typeface="Arial"/>
                <a:cs typeface="Arial"/>
                <a:sym typeface="Arial"/>
              </a:rPr>
              <a:t> Popolazione esistente, e ammontare  delle risorse disponibili (k).</a:t>
            </a:r>
            <a:endParaRPr sz="1350" dirty="0"/>
          </a:p>
          <a:p>
            <a:pPr>
              <a:spcBef>
                <a:spcPts val="750"/>
              </a:spcBef>
              <a:buClr>
                <a:schemeClr val="dk1"/>
              </a:buClr>
              <a:buSzPts val="2000"/>
            </a:pPr>
            <a:endParaRPr sz="1500" dirty="0">
              <a:solidFill>
                <a:srgbClr val="000000"/>
              </a:solidFill>
              <a:latin typeface="Arial"/>
              <a:ea typeface="Arial"/>
              <a:cs typeface="Arial"/>
              <a:sym typeface="Arial"/>
            </a:endParaRPr>
          </a:p>
          <a:p>
            <a:pPr>
              <a:spcBef>
                <a:spcPts val="750"/>
              </a:spcBef>
              <a:buClr>
                <a:srgbClr val="000000"/>
              </a:buClr>
              <a:buSzPts val="2000"/>
            </a:pPr>
            <a:r>
              <a:rPr lang="it-IT" sz="1500" dirty="0">
                <a:solidFill>
                  <a:srgbClr val="000000"/>
                </a:solidFill>
                <a:latin typeface="Arial"/>
                <a:ea typeface="Arial"/>
                <a:cs typeface="Arial"/>
                <a:sym typeface="Arial"/>
              </a:rPr>
              <a:t>P(t) parte da P</a:t>
            </a:r>
            <a:r>
              <a:rPr lang="it-IT" sz="1500" baseline="-25000" dirty="0">
                <a:solidFill>
                  <a:srgbClr val="000000"/>
                </a:solidFill>
                <a:latin typeface="Arial"/>
                <a:ea typeface="Arial"/>
                <a:cs typeface="Arial"/>
                <a:sym typeface="Arial"/>
              </a:rPr>
              <a:t>o</a:t>
            </a:r>
            <a:r>
              <a:rPr lang="it-IT" sz="1500" dirty="0">
                <a:solidFill>
                  <a:srgbClr val="000000"/>
                </a:solidFill>
                <a:latin typeface="Arial"/>
                <a:ea typeface="Arial"/>
                <a:cs typeface="Arial"/>
                <a:sym typeface="Arial"/>
              </a:rPr>
              <a:t> e arriva al massimo a P</a:t>
            </a:r>
            <a:r>
              <a:rPr lang="it-IT" sz="1500" baseline="-25000" dirty="0">
                <a:solidFill>
                  <a:srgbClr val="000000"/>
                </a:solidFill>
                <a:latin typeface="Arial"/>
                <a:ea typeface="Arial"/>
                <a:cs typeface="Arial"/>
                <a:sym typeface="Arial"/>
              </a:rPr>
              <a:t>max</a:t>
            </a:r>
            <a:endParaRPr sz="1350" dirty="0"/>
          </a:p>
          <a:p>
            <a:pPr>
              <a:spcBef>
                <a:spcPts val="900"/>
              </a:spcBef>
              <a:buClr>
                <a:srgbClr val="000000"/>
              </a:buClr>
              <a:buSzPts val="2400"/>
            </a:pPr>
            <a:r>
              <a:rPr lang="it-IT" baseline="-25000" dirty="0">
                <a:solidFill>
                  <a:srgbClr val="000000"/>
                </a:solidFill>
                <a:latin typeface="Arial"/>
                <a:ea typeface="Arial"/>
                <a:cs typeface="Arial"/>
                <a:sym typeface="Arial"/>
              </a:rPr>
              <a:t>Nota: in realtà la crescita di una popolazione è molto più complicata, ma per ora ci interessa solo la funzione.</a:t>
            </a:r>
            <a:endParaRPr dirty="0">
              <a:solidFill>
                <a:srgbClr val="000000"/>
              </a:solidFill>
              <a:latin typeface="Arial"/>
              <a:ea typeface="Arial"/>
              <a:cs typeface="Arial"/>
              <a:sym typeface="Arial"/>
            </a:endParaRPr>
          </a:p>
        </p:txBody>
      </p:sp>
      <p:sp>
        <p:nvSpPr>
          <p:cNvPr id="403" name="Google Shape;403;p22"/>
          <p:cNvSpPr txBox="1"/>
          <p:nvPr/>
        </p:nvSpPr>
        <p:spPr>
          <a:xfrm>
            <a:off x="8406426" y="3759882"/>
            <a:ext cx="486054" cy="300052"/>
          </a:xfrm>
          <a:prstGeom prst="rect">
            <a:avLst/>
          </a:prstGeom>
          <a:noFill/>
          <a:ln>
            <a:noFill/>
          </a:ln>
        </p:spPr>
        <p:txBody>
          <a:bodyPr spcFirstLastPara="1" wrap="square" lIns="68569" tIns="34275" rIns="68569" bIns="34275" anchor="t" anchorCtr="0">
            <a:spAutoFit/>
          </a:bodyPr>
          <a:lstStyle/>
          <a:p>
            <a:r>
              <a:rPr lang="it-IT" sz="1500">
                <a:solidFill>
                  <a:srgbClr val="000000"/>
                </a:solidFill>
                <a:latin typeface="Arial"/>
                <a:ea typeface="Arial"/>
                <a:cs typeface="Arial"/>
                <a:sym typeface="Arial"/>
              </a:rPr>
              <a:t>P</a:t>
            </a:r>
            <a:r>
              <a:rPr lang="it-IT" sz="1500" baseline="-25000">
                <a:solidFill>
                  <a:srgbClr val="000000"/>
                </a:solidFill>
                <a:latin typeface="Arial"/>
                <a:ea typeface="Arial"/>
                <a:cs typeface="Arial"/>
                <a:sym typeface="Arial"/>
              </a:rPr>
              <a:t>o</a:t>
            </a:r>
            <a:endParaRPr sz="1500">
              <a:solidFill>
                <a:srgbClr val="000000"/>
              </a:solidFill>
              <a:latin typeface="Arial"/>
              <a:ea typeface="Arial"/>
              <a:cs typeface="Arial"/>
              <a:sym typeface="Arial"/>
            </a:endParaRPr>
          </a:p>
        </p:txBody>
      </p:sp>
      <p:sp>
        <p:nvSpPr>
          <p:cNvPr id="404" name="Google Shape;404;p22"/>
          <p:cNvSpPr txBox="1"/>
          <p:nvPr/>
        </p:nvSpPr>
        <p:spPr>
          <a:xfrm>
            <a:off x="8100392" y="1563638"/>
            <a:ext cx="648072" cy="300052"/>
          </a:xfrm>
          <a:prstGeom prst="rect">
            <a:avLst/>
          </a:prstGeom>
          <a:noFill/>
          <a:ln>
            <a:noFill/>
          </a:ln>
        </p:spPr>
        <p:txBody>
          <a:bodyPr spcFirstLastPara="1" wrap="square" lIns="68569" tIns="34275" rIns="68569" bIns="34275" anchor="t" anchorCtr="0">
            <a:spAutoFit/>
          </a:bodyPr>
          <a:lstStyle/>
          <a:p>
            <a:r>
              <a:rPr lang="it-IT" sz="1500" dirty="0">
                <a:solidFill>
                  <a:srgbClr val="000000"/>
                </a:solidFill>
                <a:latin typeface="Arial"/>
                <a:ea typeface="Arial"/>
                <a:cs typeface="Arial"/>
                <a:sym typeface="Arial"/>
              </a:rPr>
              <a:t>P</a:t>
            </a:r>
            <a:r>
              <a:rPr lang="it-IT" sz="1500" baseline="-25000" dirty="0">
                <a:solidFill>
                  <a:srgbClr val="000000"/>
                </a:solidFill>
                <a:latin typeface="Arial"/>
                <a:ea typeface="Arial"/>
                <a:cs typeface="Arial"/>
                <a:sym typeface="Arial"/>
              </a:rPr>
              <a:t>max</a:t>
            </a:r>
            <a:endParaRPr sz="1500" dirty="0">
              <a:solidFill>
                <a:srgbClr val="000000"/>
              </a:solidFill>
              <a:latin typeface="Arial"/>
              <a:ea typeface="Arial"/>
              <a:cs typeface="Arial"/>
              <a:sym typeface="Arial"/>
            </a:endParaRPr>
          </a:p>
        </p:txBody>
      </p:sp>
      <p:sp>
        <p:nvSpPr>
          <p:cNvPr id="405" name="Google Shape;405;p22"/>
          <p:cNvSpPr txBox="1"/>
          <p:nvPr/>
        </p:nvSpPr>
        <p:spPr>
          <a:xfrm>
            <a:off x="197514" y="951570"/>
            <a:ext cx="8532948" cy="577051"/>
          </a:xfrm>
          <a:prstGeom prst="rect">
            <a:avLst/>
          </a:prstGeom>
          <a:noFill/>
          <a:ln>
            <a:noFill/>
          </a:ln>
        </p:spPr>
        <p:txBody>
          <a:bodyPr spcFirstLastPara="1" wrap="square" lIns="68569" tIns="34275" rIns="68569" bIns="34275" anchor="t" anchorCtr="0">
            <a:spAutoFit/>
          </a:bodyPr>
          <a:lstStyle/>
          <a:p>
            <a:pPr>
              <a:lnSpc>
                <a:spcPct val="110000"/>
              </a:lnSpc>
              <a:buClr>
                <a:srgbClr val="822433"/>
              </a:buClr>
              <a:buSzPts val="1800"/>
            </a:pPr>
            <a:r>
              <a:rPr lang="it-IT" sz="1500">
                <a:solidFill>
                  <a:srgbClr val="000000"/>
                </a:solidFill>
                <a:latin typeface="Arial"/>
                <a:ea typeface="Arial"/>
                <a:cs typeface="Arial"/>
                <a:sym typeface="Arial"/>
              </a:rPr>
              <a:t>P.F. Verhlust :  la curva logistica per l’andamento di una popolazione con il tempo. Le autolimitazioni nella crescita di una popolazione biologica.</a:t>
            </a:r>
            <a:endParaRPr sz="1350"/>
          </a:p>
        </p:txBody>
      </p:sp>
      <p:grpSp>
        <p:nvGrpSpPr>
          <p:cNvPr id="406" name="Google Shape;406;p22"/>
          <p:cNvGrpSpPr/>
          <p:nvPr/>
        </p:nvGrpSpPr>
        <p:grpSpPr>
          <a:xfrm>
            <a:off x="4755455" y="1860102"/>
            <a:ext cx="3848993" cy="3015904"/>
            <a:chOff x="6240016" y="2000083"/>
            <a:chExt cx="5131990" cy="4021205"/>
          </a:xfrm>
        </p:grpSpPr>
        <p:grpSp>
          <p:nvGrpSpPr>
            <p:cNvPr id="407" name="Google Shape;407;p22"/>
            <p:cNvGrpSpPr/>
            <p:nvPr/>
          </p:nvGrpSpPr>
          <p:grpSpPr>
            <a:xfrm>
              <a:off x="6240016" y="2000083"/>
              <a:ext cx="5131990" cy="4021205"/>
              <a:chOff x="3276" y="1570"/>
              <a:chExt cx="2484" cy="1813"/>
            </a:xfrm>
          </p:grpSpPr>
          <p:pic>
            <p:nvPicPr>
              <p:cNvPr id="408" name="Google Shape;408;p22" descr="Logistic-curve"/>
              <p:cNvPicPr preferRelativeResize="0"/>
              <p:nvPr/>
            </p:nvPicPr>
            <p:blipFill rotWithShape="1">
              <a:blip r:embed="rId3">
                <a:alphaModFix/>
              </a:blip>
              <a:srcRect/>
              <a:stretch/>
            </p:blipFill>
            <p:spPr>
              <a:xfrm>
                <a:off x="3576" y="1570"/>
                <a:ext cx="2184" cy="1638"/>
              </a:xfrm>
              <a:prstGeom prst="rect">
                <a:avLst/>
              </a:prstGeom>
              <a:noFill/>
              <a:ln>
                <a:noFill/>
              </a:ln>
            </p:spPr>
          </p:pic>
          <p:sp>
            <p:nvSpPr>
              <p:cNvPr id="409" name="Google Shape;409;p22"/>
              <p:cNvSpPr txBox="1"/>
              <p:nvPr/>
            </p:nvSpPr>
            <p:spPr>
              <a:xfrm>
                <a:off x="4468" y="3203"/>
                <a:ext cx="590" cy="180"/>
              </a:xfrm>
              <a:prstGeom prst="rect">
                <a:avLst/>
              </a:prstGeom>
              <a:noFill/>
              <a:ln>
                <a:noFill/>
              </a:ln>
            </p:spPr>
            <p:txBody>
              <a:bodyPr spcFirstLastPara="1" wrap="square" lIns="68569" tIns="34275" rIns="68569" bIns="34275" anchor="t" anchorCtr="0">
                <a:spAutoFit/>
              </a:bodyPr>
              <a:lstStyle/>
              <a:p>
                <a:pPr algn="ctr">
                  <a:buClr>
                    <a:srgbClr val="000000"/>
                  </a:buClr>
                  <a:buSzPts val="2000"/>
                </a:pPr>
                <a:r>
                  <a:rPr lang="it-IT" sz="1500">
                    <a:solidFill>
                      <a:srgbClr val="000000"/>
                    </a:solidFill>
                    <a:latin typeface="Arial"/>
                    <a:ea typeface="Arial"/>
                    <a:cs typeface="Arial"/>
                    <a:sym typeface="Arial"/>
                  </a:rPr>
                  <a:t>tempo t</a:t>
                </a:r>
                <a:endParaRPr sz="1350"/>
              </a:p>
            </p:txBody>
          </p:sp>
          <p:sp>
            <p:nvSpPr>
              <p:cNvPr id="410" name="Google Shape;410;p22"/>
              <p:cNvSpPr txBox="1"/>
              <p:nvPr/>
            </p:nvSpPr>
            <p:spPr>
              <a:xfrm>
                <a:off x="3276" y="2221"/>
                <a:ext cx="454" cy="180"/>
              </a:xfrm>
              <a:prstGeom prst="rect">
                <a:avLst/>
              </a:prstGeom>
              <a:noFill/>
              <a:ln>
                <a:noFill/>
              </a:ln>
            </p:spPr>
            <p:txBody>
              <a:bodyPr spcFirstLastPara="1" wrap="square" lIns="68569" tIns="34275" rIns="68569" bIns="34275" anchor="t" anchorCtr="0">
                <a:spAutoFit/>
              </a:bodyPr>
              <a:lstStyle/>
              <a:p>
                <a:pPr algn="ctr">
                  <a:buClr>
                    <a:srgbClr val="C00000"/>
                  </a:buClr>
                  <a:buSzPts val="2000"/>
                </a:pPr>
                <a:r>
                  <a:rPr lang="it-IT" sz="1500" b="1">
                    <a:solidFill>
                      <a:srgbClr val="C00000"/>
                    </a:solidFill>
                    <a:latin typeface="Arial"/>
                    <a:ea typeface="Arial"/>
                    <a:cs typeface="Arial"/>
                    <a:sym typeface="Arial"/>
                  </a:rPr>
                  <a:t>P(t)</a:t>
                </a:r>
                <a:endParaRPr sz="1350"/>
              </a:p>
            </p:txBody>
          </p:sp>
        </p:grpSp>
        <p:sp>
          <p:nvSpPr>
            <p:cNvPr id="411" name="Google Shape;411;p22"/>
            <p:cNvSpPr txBox="1"/>
            <p:nvPr/>
          </p:nvSpPr>
          <p:spPr>
            <a:xfrm>
              <a:off x="7032104" y="5085184"/>
              <a:ext cx="432048" cy="338513"/>
            </a:xfrm>
            <a:prstGeom prst="rect">
              <a:avLst/>
            </a:prstGeom>
            <a:solidFill>
              <a:schemeClr val="lt1"/>
            </a:solidFill>
            <a:ln>
              <a:noFill/>
            </a:ln>
          </p:spPr>
          <p:txBody>
            <a:bodyPr spcFirstLastPara="1" wrap="square" lIns="68569" tIns="34275" rIns="68569" bIns="34275" anchor="t" anchorCtr="0">
              <a:spAutoFit/>
            </a:bodyPr>
            <a:lstStyle/>
            <a:p>
              <a:r>
                <a:rPr lang="it-IT" sz="1200" b="1">
                  <a:solidFill>
                    <a:srgbClr val="000000"/>
                  </a:solidFill>
                  <a:latin typeface="Arial"/>
                  <a:ea typeface="Arial"/>
                  <a:cs typeface="Arial"/>
                  <a:sym typeface="Arial"/>
                </a:rPr>
                <a:t>P</a:t>
              </a:r>
              <a:r>
                <a:rPr lang="it-IT" sz="1200" b="1" baseline="-25000">
                  <a:solidFill>
                    <a:srgbClr val="000000"/>
                  </a:solidFill>
                  <a:latin typeface="Arial"/>
                  <a:ea typeface="Arial"/>
                  <a:cs typeface="Arial"/>
                  <a:sym typeface="Arial"/>
                </a:rPr>
                <a:t>0</a:t>
              </a:r>
              <a:endParaRPr sz="1200" b="1">
                <a:solidFill>
                  <a:srgbClr val="000000"/>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4"/>
          <p:cNvSpPr txBox="1">
            <a:spLocks noGrp="1"/>
          </p:cNvSpPr>
          <p:nvPr>
            <p:ph type="sldNum" idx="12"/>
          </p:nvPr>
        </p:nvSpPr>
        <p:spPr>
          <a:xfrm>
            <a:off x="8809620" y="4942396"/>
            <a:ext cx="334380" cy="201104"/>
          </a:xfrm>
          <a:prstGeom prst="rect">
            <a:avLst/>
          </a:prstGeom>
          <a:noFill/>
          <a:ln>
            <a:noFill/>
          </a:ln>
        </p:spPr>
        <p:txBody>
          <a:bodyPr spcFirstLastPara="1" vert="horz" wrap="square" lIns="68569" tIns="34275" rIns="68569" bIns="34275" rtlCol="0" anchor="t" anchorCtr="0">
            <a:noAutofit/>
          </a:bodyPr>
          <a:lstStyle/>
          <a:p>
            <a:pPr>
              <a:buClr>
                <a:schemeClr val="dk1"/>
              </a:buClr>
              <a:buSzPts val="900"/>
            </a:pPr>
            <a:fld id="{00000000-1234-1234-1234-123412341234}" type="slidenum">
              <a:rPr lang="it-IT" sz="675">
                <a:solidFill>
                  <a:schemeClr val="dk1"/>
                </a:solidFill>
                <a:latin typeface="Arial"/>
                <a:ea typeface="Arial"/>
                <a:cs typeface="Arial"/>
                <a:sym typeface="Arial"/>
              </a:rPr>
              <a:pPr>
                <a:buClr>
                  <a:schemeClr val="dk1"/>
                </a:buClr>
                <a:buSzPts val="900"/>
              </a:pPr>
              <a:t>36</a:t>
            </a:fld>
            <a:endParaRPr sz="675">
              <a:solidFill>
                <a:schemeClr val="dk1"/>
              </a:solidFill>
              <a:latin typeface="Arial"/>
              <a:ea typeface="Arial"/>
              <a:cs typeface="Arial"/>
              <a:sym typeface="Arial"/>
            </a:endParaRPr>
          </a:p>
        </p:txBody>
      </p:sp>
      <p:sp>
        <p:nvSpPr>
          <p:cNvPr id="426" name="Google Shape;426;p24"/>
          <p:cNvSpPr/>
          <p:nvPr/>
        </p:nvSpPr>
        <p:spPr>
          <a:xfrm>
            <a:off x="-26618" y="-51071"/>
            <a:ext cx="9144000" cy="41151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27" name="Google Shape;427;p24"/>
          <p:cNvSpPr txBox="1">
            <a:spLocks noGrp="1"/>
          </p:cNvSpPr>
          <p:nvPr>
            <p:ph type="title" idx="4294967295"/>
          </p:nvPr>
        </p:nvSpPr>
        <p:spPr>
          <a:xfrm>
            <a:off x="21517" y="0"/>
            <a:ext cx="8114879" cy="3780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500" dirty="0">
                <a:solidFill>
                  <a:schemeClr val="lt1"/>
                </a:solidFill>
              </a:rPr>
              <a:t>4a7</a:t>
            </a:r>
            <a:r>
              <a:rPr lang="it-IT" sz="1500" dirty="0">
                <a:solidFill>
                  <a:schemeClr val="lt1"/>
                </a:solidFill>
                <a:latin typeface="Arial"/>
                <a:ea typeface="Arial"/>
                <a:cs typeface="Arial"/>
                <a:sym typeface="Arial"/>
              </a:rPr>
              <a:t>. Curva logistica con P</a:t>
            </a:r>
            <a:r>
              <a:rPr lang="it-IT" sz="1500" baseline="-25000" dirty="0">
                <a:solidFill>
                  <a:schemeClr val="lt1"/>
                </a:solidFill>
                <a:latin typeface="Arial"/>
                <a:ea typeface="Arial"/>
                <a:cs typeface="Arial"/>
                <a:sym typeface="Arial"/>
              </a:rPr>
              <a:t>0</a:t>
            </a:r>
            <a:r>
              <a:rPr lang="it-IT" sz="1500" dirty="0">
                <a:solidFill>
                  <a:schemeClr val="lt1"/>
                </a:solidFill>
                <a:latin typeface="Arial"/>
                <a:ea typeface="Arial"/>
                <a:cs typeface="Arial"/>
                <a:sym typeface="Arial"/>
              </a:rPr>
              <a:t>= 0,2: variando il tasso di crescita R appaiono varie Popolazioni P</a:t>
            </a:r>
            <a:endParaRPr dirty="0"/>
          </a:p>
        </p:txBody>
      </p:sp>
      <p:sp>
        <p:nvSpPr>
          <p:cNvPr id="428" name="Google Shape;428;p24"/>
          <p:cNvSpPr txBox="1"/>
          <p:nvPr/>
        </p:nvSpPr>
        <p:spPr>
          <a:xfrm>
            <a:off x="1331640" y="1653648"/>
            <a:ext cx="2538282" cy="276969"/>
          </a:xfrm>
          <a:prstGeom prst="rect">
            <a:avLst/>
          </a:prstGeom>
          <a:solidFill>
            <a:schemeClr val="lt1"/>
          </a:solidFill>
          <a:ln>
            <a:noFill/>
          </a:ln>
        </p:spPr>
        <p:txBody>
          <a:bodyPr spcFirstLastPara="1" wrap="square" lIns="68569" tIns="34275" rIns="68569" bIns="34275" anchor="t" anchorCtr="0">
            <a:spAutoFit/>
          </a:bodyPr>
          <a:lstStyle/>
          <a:p>
            <a:pPr>
              <a:buClr>
                <a:srgbClr val="000000"/>
              </a:buClr>
              <a:buSzPts val="1800"/>
            </a:pPr>
            <a:r>
              <a:rPr lang="it-IT" sz="1350">
                <a:solidFill>
                  <a:srgbClr val="000000"/>
                </a:solidFill>
                <a:latin typeface="Arial Narrow"/>
                <a:ea typeface="Arial Narrow"/>
                <a:cs typeface="Arial Narrow"/>
                <a:sym typeface="Arial Narrow"/>
              </a:rPr>
              <a:t>1 P = 0 – 0,4737 – 0,6154 </a:t>
            </a:r>
            <a:endParaRPr sz="1350"/>
          </a:p>
        </p:txBody>
      </p:sp>
      <p:sp>
        <p:nvSpPr>
          <p:cNvPr id="429" name="Google Shape;429;p24"/>
          <p:cNvSpPr txBox="1"/>
          <p:nvPr/>
        </p:nvSpPr>
        <p:spPr>
          <a:xfrm>
            <a:off x="5598114" y="627535"/>
            <a:ext cx="1512168" cy="253885"/>
          </a:xfrm>
          <a:prstGeom prst="rect">
            <a:avLst/>
          </a:prstGeom>
          <a:solidFill>
            <a:schemeClr val="lt1"/>
          </a:solidFill>
          <a:ln>
            <a:noFill/>
          </a:ln>
        </p:spPr>
        <p:txBody>
          <a:bodyPr spcFirstLastPara="1" wrap="square" lIns="68569" tIns="34275" rIns="68569" bIns="34275" anchor="t" anchorCtr="0">
            <a:spAutoFit/>
          </a:bodyPr>
          <a:lstStyle/>
          <a:p>
            <a:pPr>
              <a:buClr>
                <a:srgbClr val="000000"/>
              </a:buClr>
              <a:buSzPts val="1600"/>
            </a:pPr>
            <a:r>
              <a:rPr lang="it-IT" sz="1200">
                <a:solidFill>
                  <a:srgbClr val="000000"/>
                </a:solidFill>
                <a:latin typeface="Arial Narrow"/>
                <a:ea typeface="Arial Narrow"/>
                <a:cs typeface="Arial Narrow"/>
                <a:sym typeface="Arial Narrow"/>
              </a:rPr>
              <a:t>2 P= 0,5140 – 0,7646</a:t>
            </a:r>
            <a:endParaRPr sz="1350"/>
          </a:p>
        </p:txBody>
      </p:sp>
      <p:sp>
        <p:nvSpPr>
          <p:cNvPr id="430" name="Google Shape;430;p24"/>
          <p:cNvSpPr txBox="1"/>
          <p:nvPr/>
        </p:nvSpPr>
        <p:spPr>
          <a:xfrm>
            <a:off x="1169622" y="2895787"/>
            <a:ext cx="3024336" cy="253885"/>
          </a:xfrm>
          <a:prstGeom prst="rect">
            <a:avLst/>
          </a:prstGeom>
          <a:solidFill>
            <a:schemeClr val="lt1"/>
          </a:solidFill>
          <a:ln>
            <a:noFill/>
          </a:ln>
        </p:spPr>
        <p:txBody>
          <a:bodyPr spcFirstLastPara="1" wrap="square" lIns="68569" tIns="34275" rIns="68569" bIns="34275" anchor="t" anchorCtr="0">
            <a:spAutoFit/>
          </a:bodyPr>
          <a:lstStyle/>
          <a:p>
            <a:pPr>
              <a:buClr>
                <a:srgbClr val="000000"/>
              </a:buClr>
              <a:buSzPts val="1600"/>
            </a:pPr>
            <a:r>
              <a:rPr lang="it-IT" sz="1200">
                <a:solidFill>
                  <a:srgbClr val="000000"/>
                </a:solidFill>
                <a:latin typeface="Arial Narrow"/>
                <a:ea typeface="Arial Narrow"/>
                <a:cs typeface="Arial Narrow"/>
                <a:sym typeface="Arial Narrow"/>
              </a:rPr>
              <a:t>4 P = 0,3828 -0,5009 – 0,8269 – 0,8750</a:t>
            </a:r>
            <a:endParaRPr sz="1350"/>
          </a:p>
        </p:txBody>
      </p:sp>
      <p:graphicFrame>
        <p:nvGraphicFramePr>
          <p:cNvPr id="431" name="Google Shape;431;p24"/>
          <p:cNvGraphicFramePr/>
          <p:nvPr/>
        </p:nvGraphicFramePr>
        <p:xfrm>
          <a:off x="197514" y="411510"/>
          <a:ext cx="3618402" cy="2322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2" name="Google Shape;432;p24"/>
          <p:cNvGraphicFramePr/>
          <p:nvPr/>
        </p:nvGraphicFramePr>
        <p:xfrm>
          <a:off x="4626006" y="573528"/>
          <a:ext cx="3834426" cy="22682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3" name="Google Shape;433;p24"/>
          <p:cNvGraphicFramePr/>
          <p:nvPr/>
        </p:nvGraphicFramePr>
        <p:xfrm>
          <a:off x="143508" y="2787774"/>
          <a:ext cx="3537012" cy="22682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4" name="Google Shape;434;p24"/>
          <p:cNvGraphicFramePr/>
          <p:nvPr/>
        </p:nvGraphicFramePr>
        <p:xfrm>
          <a:off x="4085947" y="2949792"/>
          <a:ext cx="4669544" cy="2034479"/>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5"/>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37</a:t>
            </a:fld>
            <a:endParaRPr sz="1050">
              <a:solidFill>
                <a:schemeClr val="dk1"/>
              </a:solidFill>
              <a:latin typeface="Arial"/>
              <a:ea typeface="Arial"/>
              <a:cs typeface="Arial"/>
              <a:sym typeface="Arial"/>
            </a:endParaRPr>
          </a:p>
        </p:txBody>
      </p:sp>
      <p:sp>
        <p:nvSpPr>
          <p:cNvPr id="440" name="Google Shape;440;p25"/>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4a8. Curva logistica – altre simulazioni, P</a:t>
            </a:r>
            <a:r>
              <a:rPr lang="it-IT" sz="2250" baseline="-25000" dirty="0">
                <a:solidFill>
                  <a:schemeClr val="lt1"/>
                </a:solidFill>
              </a:rPr>
              <a:t>0</a:t>
            </a:r>
            <a:r>
              <a:rPr lang="it-IT" sz="2250" dirty="0">
                <a:solidFill>
                  <a:schemeClr val="lt1"/>
                </a:solidFill>
              </a:rPr>
              <a:t>=0,1</a:t>
            </a:r>
            <a:endParaRPr dirty="0"/>
          </a:p>
        </p:txBody>
      </p:sp>
      <p:sp>
        <p:nvSpPr>
          <p:cNvPr id="442" name="Google Shape;442;p25"/>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443" name="Google Shape;443;p25" descr="popolazioni001"/>
          <p:cNvPicPr preferRelativeResize="0"/>
          <p:nvPr/>
        </p:nvPicPr>
        <p:blipFill rotWithShape="1">
          <a:blip r:embed="rId3">
            <a:alphaModFix/>
          </a:blip>
          <a:srcRect/>
          <a:stretch/>
        </p:blipFill>
        <p:spPr>
          <a:xfrm>
            <a:off x="1709737" y="844155"/>
            <a:ext cx="5225654" cy="4107656"/>
          </a:xfrm>
          <a:prstGeom prst="rect">
            <a:avLst/>
          </a:prstGeom>
          <a:noFill/>
          <a:ln>
            <a:noFill/>
          </a:ln>
        </p:spPr>
      </p:pic>
      <p:grpSp>
        <p:nvGrpSpPr>
          <p:cNvPr id="444" name="Google Shape;444;p25"/>
          <p:cNvGrpSpPr/>
          <p:nvPr/>
        </p:nvGrpSpPr>
        <p:grpSpPr>
          <a:xfrm>
            <a:off x="4552951" y="1243012"/>
            <a:ext cx="2612231" cy="566738"/>
            <a:chOff x="2864" y="1094"/>
            <a:chExt cx="2194" cy="476"/>
          </a:xfrm>
        </p:grpSpPr>
        <p:cxnSp>
          <p:nvCxnSpPr>
            <p:cNvPr id="445" name="Google Shape;445;p25"/>
            <p:cNvCxnSpPr/>
            <p:nvPr/>
          </p:nvCxnSpPr>
          <p:spPr>
            <a:xfrm>
              <a:off x="2864" y="1094"/>
              <a:ext cx="2178" cy="0"/>
            </a:xfrm>
            <a:prstGeom prst="straightConnector1">
              <a:avLst/>
            </a:prstGeom>
            <a:noFill/>
            <a:ln w="9525" cap="flat" cmpd="sng">
              <a:solidFill>
                <a:srgbClr val="FF0000"/>
              </a:solidFill>
              <a:prstDash val="solid"/>
              <a:round/>
              <a:headEnd type="none" w="med" len="med"/>
              <a:tailEnd type="none" w="med" len="med"/>
            </a:ln>
          </p:spPr>
        </p:cxnSp>
        <p:cxnSp>
          <p:nvCxnSpPr>
            <p:cNvPr id="446" name="Google Shape;446;p25"/>
            <p:cNvCxnSpPr/>
            <p:nvPr/>
          </p:nvCxnSpPr>
          <p:spPr>
            <a:xfrm>
              <a:off x="2880" y="1570"/>
              <a:ext cx="2178" cy="0"/>
            </a:xfrm>
            <a:prstGeom prst="straightConnector1">
              <a:avLst/>
            </a:prstGeom>
            <a:noFill/>
            <a:ln w="9525" cap="flat" cmpd="sng">
              <a:solidFill>
                <a:srgbClr val="FF0000"/>
              </a:solidFill>
              <a:prstDash val="solid"/>
              <a:round/>
              <a:headEnd type="none" w="med" len="med"/>
              <a:tailEnd type="none" w="med" len="med"/>
            </a:ln>
          </p:spPr>
        </p:cxnSp>
      </p:grpSp>
      <p:grpSp>
        <p:nvGrpSpPr>
          <p:cNvPr id="447" name="Google Shape;447;p25"/>
          <p:cNvGrpSpPr/>
          <p:nvPr/>
        </p:nvGrpSpPr>
        <p:grpSpPr>
          <a:xfrm>
            <a:off x="1980011" y="3206355"/>
            <a:ext cx="2396728" cy="772715"/>
            <a:chOff x="703" y="2735"/>
            <a:chExt cx="2013" cy="649"/>
          </a:xfrm>
        </p:grpSpPr>
        <p:cxnSp>
          <p:nvCxnSpPr>
            <p:cNvPr id="448" name="Google Shape;448;p25"/>
            <p:cNvCxnSpPr/>
            <p:nvPr/>
          </p:nvCxnSpPr>
          <p:spPr>
            <a:xfrm>
              <a:off x="703" y="2735"/>
              <a:ext cx="1996" cy="0"/>
            </a:xfrm>
            <a:prstGeom prst="straightConnector1">
              <a:avLst/>
            </a:prstGeom>
            <a:noFill/>
            <a:ln w="9525" cap="flat" cmpd="sng">
              <a:solidFill>
                <a:srgbClr val="FF0000"/>
              </a:solidFill>
              <a:prstDash val="solid"/>
              <a:round/>
              <a:headEnd type="none" w="med" len="med"/>
              <a:tailEnd type="none" w="med" len="med"/>
            </a:ln>
          </p:spPr>
        </p:cxnSp>
        <p:cxnSp>
          <p:nvCxnSpPr>
            <p:cNvPr id="449" name="Google Shape;449;p25"/>
            <p:cNvCxnSpPr/>
            <p:nvPr/>
          </p:nvCxnSpPr>
          <p:spPr>
            <a:xfrm>
              <a:off x="720" y="2808"/>
              <a:ext cx="1996" cy="0"/>
            </a:xfrm>
            <a:prstGeom prst="straightConnector1">
              <a:avLst/>
            </a:prstGeom>
            <a:noFill/>
            <a:ln w="9525" cap="flat" cmpd="sng">
              <a:solidFill>
                <a:srgbClr val="FF0000"/>
              </a:solidFill>
              <a:prstDash val="solid"/>
              <a:round/>
              <a:headEnd type="none" w="med" len="med"/>
              <a:tailEnd type="none" w="med" len="med"/>
            </a:ln>
          </p:spPr>
        </p:cxnSp>
        <p:cxnSp>
          <p:nvCxnSpPr>
            <p:cNvPr id="450" name="Google Shape;450;p25"/>
            <p:cNvCxnSpPr/>
            <p:nvPr/>
          </p:nvCxnSpPr>
          <p:spPr>
            <a:xfrm>
              <a:off x="720" y="3226"/>
              <a:ext cx="1996" cy="0"/>
            </a:xfrm>
            <a:prstGeom prst="straightConnector1">
              <a:avLst/>
            </a:prstGeom>
            <a:noFill/>
            <a:ln w="9525" cap="flat" cmpd="sng">
              <a:solidFill>
                <a:srgbClr val="FF0000"/>
              </a:solidFill>
              <a:prstDash val="solid"/>
              <a:round/>
              <a:headEnd type="none" w="med" len="med"/>
              <a:tailEnd type="none" w="med" len="med"/>
            </a:ln>
          </p:spPr>
        </p:cxnSp>
        <p:cxnSp>
          <p:nvCxnSpPr>
            <p:cNvPr id="451" name="Google Shape;451;p25"/>
            <p:cNvCxnSpPr/>
            <p:nvPr/>
          </p:nvCxnSpPr>
          <p:spPr>
            <a:xfrm>
              <a:off x="720" y="3384"/>
              <a:ext cx="1996" cy="0"/>
            </a:xfrm>
            <a:prstGeom prst="straightConnector1">
              <a:avLst/>
            </a:prstGeom>
            <a:noFill/>
            <a:ln w="9525" cap="flat" cmpd="sng">
              <a:solidFill>
                <a:srgbClr val="FF0000"/>
              </a:solidFill>
              <a:prstDash val="solid"/>
              <a:round/>
              <a:headEnd type="none" w="med" len="med"/>
              <a:tailEnd type="none" w="med" len="med"/>
            </a:ln>
          </p:spPr>
        </p:cxnSp>
      </p:grpSp>
      <p:sp>
        <p:nvSpPr>
          <p:cNvPr id="452" name="Google Shape;452;p25"/>
          <p:cNvSpPr txBox="1"/>
          <p:nvPr/>
        </p:nvSpPr>
        <p:spPr>
          <a:xfrm>
            <a:off x="2465785" y="789385"/>
            <a:ext cx="1079897" cy="276969"/>
          </a:xfrm>
          <a:prstGeom prst="rect">
            <a:avLst/>
          </a:prstGeom>
          <a:solidFill>
            <a:schemeClr val="lt1"/>
          </a:solidFill>
          <a:ln>
            <a:noFill/>
          </a:ln>
        </p:spPr>
        <p:txBody>
          <a:bodyPr spcFirstLastPara="1" wrap="square" lIns="68569" tIns="34275" rIns="68569" bIns="34275" anchor="t" anchorCtr="0">
            <a:spAutoFit/>
          </a:bodyPr>
          <a:lstStyle/>
          <a:p>
            <a:pPr algn="ctr">
              <a:buClr>
                <a:srgbClr val="000000"/>
              </a:buClr>
              <a:buSzPts val="1800"/>
            </a:pPr>
            <a:r>
              <a:rPr lang="it-IT" sz="1350">
                <a:solidFill>
                  <a:srgbClr val="000000"/>
                </a:solidFill>
                <a:latin typeface="Arial Narrow"/>
                <a:ea typeface="Arial Narrow"/>
                <a:cs typeface="Arial Narrow"/>
                <a:sym typeface="Arial Narrow"/>
              </a:rPr>
              <a:t>1 popolazione</a:t>
            </a:r>
            <a:endParaRPr sz="1350"/>
          </a:p>
        </p:txBody>
      </p:sp>
      <p:sp>
        <p:nvSpPr>
          <p:cNvPr id="453" name="Google Shape;453;p25"/>
          <p:cNvSpPr txBox="1"/>
          <p:nvPr/>
        </p:nvSpPr>
        <p:spPr>
          <a:xfrm>
            <a:off x="5112545" y="789385"/>
            <a:ext cx="1079897" cy="276969"/>
          </a:xfrm>
          <a:prstGeom prst="rect">
            <a:avLst/>
          </a:prstGeom>
          <a:solidFill>
            <a:schemeClr val="lt1"/>
          </a:solidFill>
          <a:ln>
            <a:noFill/>
          </a:ln>
        </p:spPr>
        <p:txBody>
          <a:bodyPr spcFirstLastPara="1" wrap="square" lIns="68569" tIns="34275" rIns="68569" bIns="34275" anchor="t" anchorCtr="0">
            <a:spAutoFit/>
          </a:bodyPr>
          <a:lstStyle/>
          <a:p>
            <a:pPr algn="ctr">
              <a:buClr>
                <a:srgbClr val="000000"/>
              </a:buClr>
              <a:buSzPts val="1800"/>
            </a:pPr>
            <a:r>
              <a:rPr lang="it-IT" sz="1350">
                <a:solidFill>
                  <a:srgbClr val="000000"/>
                </a:solidFill>
                <a:latin typeface="Arial Narrow"/>
                <a:ea typeface="Arial Narrow"/>
                <a:cs typeface="Arial Narrow"/>
                <a:sym typeface="Arial Narrow"/>
              </a:rPr>
              <a:t>2 popolazioni</a:t>
            </a:r>
            <a:endParaRPr sz="1350"/>
          </a:p>
        </p:txBody>
      </p:sp>
      <p:sp>
        <p:nvSpPr>
          <p:cNvPr id="454" name="Google Shape;454;p25"/>
          <p:cNvSpPr txBox="1"/>
          <p:nvPr/>
        </p:nvSpPr>
        <p:spPr>
          <a:xfrm>
            <a:off x="2844403" y="2787253"/>
            <a:ext cx="1079897" cy="276969"/>
          </a:xfrm>
          <a:prstGeom prst="rect">
            <a:avLst/>
          </a:prstGeom>
          <a:solidFill>
            <a:schemeClr val="lt1"/>
          </a:solidFill>
          <a:ln>
            <a:noFill/>
          </a:ln>
        </p:spPr>
        <p:txBody>
          <a:bodyPr spcFirstLastPara="1" wrap="square" lIns="68569" tIns="34275" rIns="68569" bIns="34275" anchor="t" anchorCtr="0">
            <a:spAutoFit/>
          </a:bodyPr>
          <a:lstStyle/>
          <a:p>
            <a:pPr algn="ctr">
              <a:buClr>
                <a:srgbClr val="000000"/>
              </a:buClr>
              <a:buSzPts val="1800"/>
            </a:pPr>
            <a:r>
              <a:rPr lang="it-IT" sz="1350">
                <a:solidFill>
                  <a:srgbClr val="000000"/>
                </a:solidFill>
                <a:latin typeface="Arial Narrow"/>
                <a:ea typeface="Arial Narrow"/>
                <a:cs typeface="Arial Narrow"/>
                <a:sym typeface="Arial Narrow"/>
              </a:rPr>
              <a:t>4 popolazioni</a:t>
            </a:r>
            <a:endParaRPr sz="1350"/>
          </a:p>
        </p:txBody>
      </p:sp>
      <p:sp>
        <p:nvSpPr>
          <p:cNvPr id="455" name="Google Shape;455;p25"/>
          <p:cNvSpPr txBox="1"/>
          <p:nvPr/>
        </p:nvSpPr>
        <p:spPr>
          <a:xfrm>
            <a:off x="5381626" y="2733676"/>
            <a:ext cx="1079897" cy="276969"/>
          </a:xfrm>
          <a:prstGeom prst="rect">
            <a:avLst/>
          </a:prstGeom>
          <a:solidFill>
            <a:schemeClr val="lt1"/>
          </a:solidFill>
          <a:ln>
            <a:noFill/>
          </a:ln>
        </p:spPr>
        <p:txBody>
          <a:bodyPr spcFirstLastPara="1" wrap="square" lIns="68569" tIns="34275" rIns="68569" bIns="34275" anchor="t" anchorCtr="0">
            <a:spAutoFit/>
          </a:bodyPr>
          <a:lstStyle/>
          <a:p>
            <a:pPr algn="ctr">
              <a:buClr>
                <a:srgbClr val="000000"/>
              </a:buClr>
              <a:buSzPts val="1800"/>
            </a:pPr>
            <a:r>
              <a:rPr lang="it-IT" sz="1350">
                <a:solidFill>
                  <a:srgbClr val="000000"/>
                </a:solidFill>
                <a:latin typeface="Arial Narrow"/>
                <a:ea typeface="Arial Narrow"/>
                <a:cs typeface="Arial Narrow"/>
                <a:sym typeface="Arial Narrow"/>
              </a:rPr>
              <a:t>&gt;8 popolazioni</a:t>
            </a:r>
            <a:endParaRPr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500"/>
                                        <p:tgtEl>
                                          <p:spTgt spid="4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7"/>
                                        </p:tgtEl>
                                        <p:attrNameLst>
                                          <p:attrName>style.visibility</p:attrName>
                                        </p:attrNameLst>
                                      </p:cBhvr>
                                      <p:to>
                                        <p:strVal val="visible"/>
                                      </p:to>
                                    </p:set>
                                    <p:animEffect transition="in" filter="fade">
                                      <p:cBhvr>
                                        <p:cTn id="12"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6"/>
          <p:cNvSpPr txBox="1">
            <a:spLocks noGrp="1"/>
          </p:cNvSpPr>
          <p:nvPr>
            <p:ph type="sldNum" idx="12"/>
          </p:nvPr>
        </p:nvSpPr>
        <p:spPr>
          <a:xfrm>
            <a:off x="112007" y="4809891"/>
            <a:ext cx="334380"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100"/>
            </a:pPr>
            <a:fld id="{00000000-1234-1234-1234-123412341234}" type="slidenum">
              <a:rPr lang="it-IT" sz="825">
                <a:solidFill>
                  <a:schemeClr val="dk1"/>
                </a:solidFill>
                <a:latin typeface="Arial"/>
                <a:ea typeface="Arial"/>
                <a:cs typeface="Arial"/>
                <a:sym typeface="Arial"/>
              </a:rPr>
              <a:pPr>
                <a:buClr>
                  <a:schemeClr val="dk1"/>
                </a:buClr>
                <a:buSzPts val="1100"/>
              </a:pPr>
              <a:t>38</a:t>
            </a:fld>
            <a:endParaRPr sz="825" dirty="0">
              <a:solidFill>
                <a:schemeClr val="dk1"/>
              </a:solidFill>
              <a:latin typeface="Arial"/>
              <a:ea typeface="Arial"/>
              <a:cs typeface="Arial"/>
              <a:sym typeface="Arial"/>
            </a:endParaRPr>
          </a:p>
        </p:txBody>
      </p:sp>
      <p:sp>
        <p:nvSpPr>
          <p:cNvPr id="461" name="Google Shape;461;p26"/>
          <p:cNvSpPr/>
          <p:nvPr/>
        </p:nvSpPr>
        <p:spPr>
          <a:xfrm>
            <a:off x="-7492" y="0"/>
            <a:ext cx="9151492" cy="41151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62" name="Google Shape;462;p26"/>
          <p:cNvSpPr txBox="1">
            <a:spLocks noGrp="1"/>
          </p:cNvSpPr>
          <p:nvPr>
            <p:ph type="title" idx="4294967295"/>
          </p:nvPr>
        </p:nvSpPr>
        <p:spPr>
          <a:xfrm>
            <a:off x="0" y="14605"/>
            <a:ext cx="4517994" cy="357503"/>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350" dirty="0">
                <a:solidFill>
                  <a:schemeClr val="lt1"/>
                </a:solidFill>
              </a:rPr>
              <a:t>4a9. Il caos 3 – per ogni r calcolo P per tempi lunghi</a:t>
            </a:r>
            <a:endParaRPr dirty="0"/>
          </a:p>
        </p:txBody>
      </p:sp>
      <p:sp>
        <p:nvSpPr>
          <p:cNvPr id="463" name="Google Shape;463;p26"/>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464" name="Google Shape;464;p26"/>
          <p:cNvSpPr txBox="1"/>
          <p:nvPr/>
        </p:nvSpPr>
        <p:spPr>
          <a:xfrm>
            <a:off x="89502" y="1113588"/>
            <a:ext cx="3059832" cy="2331377"/>
          </a:xfrm>
          <a:prstGeom prst="rect">
            <a:avLst/>
          </a:prstGeom>
          <a:noFill/>
          <a:ln>
            <a:noFill/>
          </a:ln>
        </p:spPr>
        <p:txBody>
          <a:bodyPr spcFirstLastPara="1" wrap="square" lIns="68569" tIns="34275" rIns="68569" bIns="34275" anchor="t" anchorCtr="0">
            <a:spAutoFit/>
          </a:bodyPr>
          <a:lstStyle/>
          <a:p>
            <a:r>
              <a:rPr lang="it-IT" sz="1350" dirty="0">
                <a:solidFill>
                  <a:srgbClr val="000000"/>
                </a:solidFill>
                <a:latin typeface="Arial"/>
                <a:ea typeface="Arial"/>
                <a:cs typeface="Arial"/>
                <a:sym typeface="Arial"/>
              </a:rPr>
              <a:t>- Il numero di popolazioni raddoppia al crescere di r</a:t>
            </a:r>
            <a:endParaRPr sz="1350" dirty="0"/>
          </a:p>
          <a:p>
            <a:pPr indent="-85725">
              <a:buClr>
                <a:srgbClr val="000000"/>
              </a:buClr>
              <a:buSzPts val="1800"/>
              <a:buFont typeface="Arial"/>
              <a:buChar char="-"/>
            </a:pPr>
            <a:r>
              <a:rPr lang="it-IT" sz="1350" dirty="0">
                <a:solidFill>
                  <a:srgbClr val="000000"/>
                </a:solidFill>
                <a:latin typeface="Arial"/>
                <a:ea typeface="Arial"/>
                <a:cs typeface="Arial"/>
                <a:sym typeface="Arial"/>
              </a:rPr>
              <a:t> Per un certo r inizia la regione del caos: non posso fare previsioni.</a:t>
            </a:r>
            <a:endParaRPr sz="1350" dirty="0"/>
          </a:p>
          <a:p>
            <a:pPr indent="-85725">
              <a:buClr>
                <a:srgbClr val="000000"/>
              </a:buClr>
              <a:buSzPts val="1800"/>
              <a:buFont typeface="Arial"/>
              <a:buChar char="-"/>
            </a:pPr>
            <a:r>
              <a:rPr lang="it-IT" sz="1350" dirty="0">
                <a:solidFill>
                  <a:srgbClr val="000000"/>
                </a:solidFill>
                <a:latin typeface="Arial"/>
                <a:ea typeface="Arial"/>
                <a:cs typeface="Arial"/>
                <a:sym typeface="Arial"/>
              </a:rPr>
              <a:t> Il grafico presenta autosomiglianza, è un frattale</a:t>
            </a:r>
            <a:endParaRPr sz="1350" dirty="0"/>
          </a:p>
          <a:p>
            <a:pPr indent="-85725">
              <a:buClr>
                <a:srgbClr val="000000"/>
              </a:buClr>
              <a:buSzPts val="1800"/>
              <a:buFont typeface="Arial"/>
              <a:buChar char="-"/>
            </a:pPr>
            <a:r>
              <a:rPr lang="it-IT" sz="1350" dirty="0">
                <a:solidFill>
                  <a:srgbClr val="000000"/>
                </a:solidFill>
                <a:latin typeface="Arial"/>
                <a:ea typeface="Arial"/>
                <a:cs typeface="Arial"/>
                <a:sym typeface="Arial"/>
              </a:rPr>
              <a:t> Ogni tanto ci sono finestre di «ordine»</a:t>
            </a:r>
            <a:endParaRPr sz="1350" dirty="0"/>
          </a:p>
          <a:p>
            <a:pPr indent="-85725">
              <a:buClr>
                <a:srgbClr val="000000"/>
              </a:buClr>
              <a:buSzPts val="1800"/>
              <a:buFont typeface="Arial"/>
              <a:buChar char="-"/>
            </a:pPr>
            <a:r>
              <a:rPr lang="it-IT" sz="1350" dirty="0">
                <a:solidFill>
                  <a:srgbClr val="000000"/>
                </a:solidFill>
                <a:latin typeface="Arial"/>
                <a:ea typeface="Arial"/>
                <a:cs typeface="Arial"/>
                <a:sym typeface="Arial"/>
              </a:rPr>
              <a:t> La curva è descritta da alcune costanti universali</a:t>
            </a:r>
            <a:endParaRPr sz="1350" dirty="0"/>
          </a:p>
          <a:p>
            <a:pPr marL="214313" indent="-138113">
              <a:buClr>
                <a:srgbClr val="000000"/>
              </a:buClr>
              <a:buSzPts val="1600"/>
            </a:pPr>
            <a:endParaRPr sz="1200" dirty="0">
              <a:solidFill>
                <a:srgbClr val="000000"/>
              </a:solidFill>
              <a:latin typeface="Arial"/>
              <a:ea typeface="Arial"/>
              <a:cs typeface="Arial"/>
              <a:sym typeface="Arial"/>
            </a:endParaRPr>
          </a:p>
        </p:txBody>
      </p:sp>
      <p:grpSp>
        <p:nvGrpSpPr>
          <p:cNvPr id="5" name="Gruppo 4">
            <a:extLst>
              <a:ext uri="{FF2B5EF4-FFF2-40B4-BE49-F238E27FC236}">
                <a16:creationId xmlns:a16="http://schemas.microsoft.com/office/drawing/2014/main" id="{59B55A6A-A778-5C84-2249-E5A51BC7A99A}"/>
              </a:ext>
            </a:extLst>
          </p:cNvPr>
          <p:cNvGrpSpPr/>
          <p:nvPr/>
        </p:nvGrpSpPr>
        <p:grpSpPr>
          <a:xfrm>
            <a:off x="3005826" y="422714"/>
            <a:ext cx="6072371" cy="4590823"/>
            <a:chOff x="4007768" y="563618"/>
            <a:chExt cx="8096494" cy="6121098"/>
          </a:xfrm>
        </p:grpSpPr>
        <p:grpSp>
          <p:nvGrpSpPr>
            <p:cNvPr id="465" name="Google Shape;465;p26"/>
            <p:cNvGrpSpPr/>
            <p:nvPr/>
          </p:nvGrpSpPr>
          <p:grpSpPr>
            <a:xfrm>
              <a:off x="4007768" y="563618"/>
              <a:ext cx="8096494" cy="6121098"/>
              <a:chOff x="4007768" y="657888"/>
              <a:chExt cx="8096494" cy="6121098"/>
            </a:xfrm>
          </p:grpSpPr>
          <p:grpSp>
            <p:nvGrpSpPr>
              <p:cNvPr id="466" name="Google Shape;466;p26"/>
              <p:cNvGrpSpPr/>
              <p:nvPr/>
            </p:nvGrpSpPr>
            <p:grpSpPr>
              <a:xfrm>
                <a:off x="4007768" y="657888"/>
                <a:ext cx="8096494" cy="6121098"/>
                <a:chOff x="1199456" y="664084"/>
                <a:chExt cx="8096494" cy="6121098"/>
              </a:xfrm>
            </p:grpSpPr>
            <p:grpSp>
              <p:nvGrpSpPr>
                <p:cNvPr id="467" name="Google Shape;467;p26"/>
                <p:cNvGrpSpPr/>
                <p:nvPr/>
              </p:nvGrpSpPr>
              <p:grpSpPr>
                <a:xfrm>
                  <a:off x="1199456" y="664084"/>
                  <a:ext cx="8096494" cy="6121098"/>
                  <a:chOff x="3359696" y="476672"/>
                  <a:chExt cx="8096494" cy="6121098"/>
                </a:xfrm>
              </p:grpSpPr>
              <p:sp>
                <p:nvSpPr>
                  <p:cNvPr id="468" name="Google Shape;468;p26"/>
                  <p:cNvSpPr/>
                  <p:nvPr/>
                </p:nvSpPr>
                <p:spPr>
                  <a:xfrm>
                    <a:off x="3611736" y="1916832"/>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grpSp>
                <p:nvGrpSpPr>
                  <p:cNvPr id="469" name="Google Shape;469;p26"/>
                  <p:cNvGrpSpPr/>
                  <p:nvPr/>
                </p:nvGrpSpPr>
                <p:grpSpPr>
                  <a:xfrm>
                    <a:off x="3359696" y="476672"/>
                    <a:ext cx="8096494" cy="6121098"/>
                    <a:chOff x="2927648" y="476672"/>
                    <a:chExt cx="8096494" cy="6121098"/>
                  </a:xfrm>
                </p:grpSpPr>
                <p:grpSp>
                  <p:nvGrpSpPr>
                    <p:cNvPr id="470" name="Google Shape;470;p26"/>
                    <p:cNvGrpSpPr/>
                    <p:nvPr/>
                  </p:nvGrpSpPr>
                  <p:grpSpPr>
                    <a:xfrm>
                      <a:off x="2927648" y="476672"/>
                      <a:ext cx="8096494" cy="6121098"/>
                      <a:chOff x="2927648" y="476672"/>
                      <a:chExt cx="8096494" cy="6121098"/>
                    </a:xfrm>
                  </p:grpSpPr>
                  <p:grpSp>
                    <p:nvGrpSpPr>
                      <p:cNvPr id="471" name="Google Shape;471;p26"/>
                      <p:cNvGrpSpPr/>
                      <p:nvPr/>
                    </p:nvGrpSpPr>
                    <p:grpSpPr>
                      <a:xfrm>
                        <a:off x="2927648" y="476672"/>
                        <a:ext cx="8096494" cy="6121098"/>
                        <a:chOff x="2927648" y="476672"/>
                        <a:chExt cx="8096494" cy="6121098"/>
                      </a:xfrm>
                    </p:grpSpPr>
                    <p:grpSp>
                      <p:nvGrpSpPr>
                        <p:cNvPr id="472" name="Google Shape;472;p26"/>
                        <p:cNvGrpSpPr/>
                        <p:nvPr/>
                      </p:nvGrpSpPr>
                      <p:grpSpPr>
                        <a:xfrm>
                          <a:off x="2960460" y="476672"/>
                          <a:ext cx="8063682" cy="6121098"/>
                          <a:chOff x="360" y="527"/>
                          <a:chExt cx="4989" cy="3633"/>
                        </a:xfrm>
                      </p:grpSpPr>
                      <p:pic>
                        <p:nvPicPr>
                          <p:cNvPr id="473" name="Google Shape;473;p26" descr="popolazioni002"/>
                          <p:cNvPicPr preferRelativeResize="0"/>
                          <p:nvPr/>
                        </p:nvPicPr>
                        <p:blipFill rotWithShape="1">
                          <a:blip r:embed="rId3">
                            <a:alphaModFix/>
                          </a:blip>
                          <a:srcRect/>
                          <a:stretch/>
                        </p:blipFill>
                        <p:spPr>
                          <a:xfrm>
                            <a:off x="433" y="527"/>
                            <a:ext cx="4894" cy="3469"/>
                          </a:xfrm>
                          <a:prstGeom prst="rect">
                            <a:avLst/>
                          </a:prstGeom>
                          <a:noFill/>
                          <a:ln>
                            <a:noFill/>
                          </a:ln>
                        </p:spPr>
                      </p:pic>
                      <p:sp>
                        <p:nvSpPr>
                          <p:cNvPr id="474" name="Google Shape;474;p26"/>
                          <p:cNvSpPr txBox="1"/>
                          <p:nvPr/>
                        </p:nvSpPr>
                        <p:spPr>
                          <a:xfrm>
                            <a:off x="360" y="3923"/>
                            <a:ext cx="4989" cy="237"/>
                          </a:xfrm>
                          <a:prstGeom prst="rect">
                            <a:avLst/>
                          </a:prstGeom>
                          <a:solidFill>
                            <a:schemeClr val="bg1"/>
                          </a:solidFill>
                          <a:ln>
                            <a:noFill/>
                          </a:ln>
                        </p:spPr>
                        <p:txBody>
                          <a:bodyPr spcFirstLastPara="1" wrap="square" lIns="68569" tIns="34275" rIns="68569" bIns="34275" anchor="t" anchorCtr="0">
                            <a:spAutoFit/>
                          </a:bodyPr>
                          <a:lstStyle/>
                          <a:p>
                            <a:pPr>
                              <a:buClr>
                                <a:srgbClr val="FF0000"/>
                              </a:buClr>
                              <a:buSzPts val="2000"/>
                            </a:pPr>
                            <a:r>
                              <a:rPr lang="it-IT" sz="1350" b="1" dirty="0">
                                <a:solidFill>
                                  <a:srgbClr val="FF0000"/>
                                </a:solidFill>
                                <a:latin typeface="Arial"/>
                                <a:ea typeface="Arial"/>
                                <a:cs typeface="Arial"/>
                                <a:sym typeface="Arial"/>
                              </a:rPr>
                              <a:t>1,9       2                                              2,43</a:t>
                            </a:r>
                            <a:r>
                              <a:rPr lang="it-IT" sz="1500" b="1" dirty="0">
                                <a:solidFill>
                                  <a:srgbClr val="000000"/>
                                </a:solidFill>
                                <a:latin typeface="Arial"/>
                                <a:ea typeface="Arial"/>
                                <a:cs typeface="Arial"/>
                                <a:sym typeface="Arial"/>
                              </a:rPr>
                              <a:t>    </a:t>
                            </a:r>
                            <a:r>
                              <a:rPr lang="it-IT" sz="1500" b="1" dirty="0">
                                <a:solidFill>
                                  <a:srgbClr val="FF0000"/>
                                </a:solidFill>
                                <a:latin typeface="Arial"/>
                                <a:ea typeface="Arial"/>
                                <a:cs typeface="Arial"/>
                                <a:sym typeface="Arial"/>
                              </a:rPr>
                              <a:t>r = tasso di crescita           </a:t>
                            </a:r>
                            <a:r>
                              <a:rPr lang="it-IT" sz="1350" b="1" dirty="0">
                                <a:solidFill>
                                  <a:srgbClr val="FF0000"/>
                                </a:solidFill>
                                <a:latin typeface="Arial"/>
                                <a:ea typeface="Arial"/>
                                <a:cs typeface="Arial"/>
                                <a:sym typeface="Arial"/>
                              </a:rPr>
                              <a:t>3</a:t>
                            </a:r>
                            <a:endParaRPr sz="1350" dirty="0"/>
                          </a:p>
                        </p:txBody>
                      </p:sp>
                    </p:grpSp>
                    <p:sp>
                      <p:nvSpPr>
                        <p:cNvPr id="475" name="Google Shape;475;p26"/>
                        <p:cNvSpPr txBox="1"/>
                        <p:nvPr/>
                      </p:nvSpPr>
                      <p:spPr>
                        <a:xfrm>
                          <a:off x="2927648" y="2959752"/>
                          <a:ext cx="865188" cy="584735"/>
                        </a:xfrm>
                        <a:prstGeom prst="rect">
                          <a:avLst/>
                        </a:prstGeom>
                        <a:noFill/>
                        <a:ln>
                          <a:noFill/>
                        </a:ln>
                      </p:spPr>
                      <p:txBody>
                        <a:bodyPr spcFirstLastPara="1" wrap="square" lIns="68569" tIns="34275" rIns="68569" bIns="34275" anchor="t" anchorCtr="0">
                          <a:spAutoFit/>
                        </a:bodyPr>
                        <a:lstStyle/>
                        <a:p>
                          <a:pPr algn="ctr">
                            <a:buClr>
                              <a:srgbClr val="FF0000"/>
                            </a:buClr>
                            <a:buSzPts val="3200"/>
                          </a:pPr>
                          <a:r>
                            <a:rPr lang="it-IT" sz="2400" b="1">
                              <a:solidFill>
                                <a:srgbClr val="FF0000"/>
                              </a:solidFill>
                              <a:latin typeface="Georgia"/>
                              <a:ea typeface="Georgia"/>
                              <a:cs typeface="Georgia"/>
                              <a:sym typeface="Georgia"/>
                            </a:rPr>
                            <a:t>P</a:t>
                          </a:r>
                          <a:endParaRPr sz="1350"/>
                        </a:p>
                      </p:txBody>
                    </p:sp>
                    <p:sp>
                      <p:nvSpPr>
                        <p:cNvPr id="476" name="Google Shape;476;p26"/>
                        <p:cNvSpPr txBox="1"/>
                        <p:nvPr/>
                      </p:nvSpPr>
                      <p:spPr>
                        <a:xfrm>
                          <a:off x="3215680" y="1628800"/>
                          <a:ext cx="503237" cy="400069"/>
                        </a:xfrm>
                        <a:prstGeom prst="rect">
                          <a:avLst/>
                        </a:prstGeom>
                        <a:noFill/>
                        <a:ln>
                          <a:noFill/>
                        </a:ln>
                      </p:spPr>
                      <p:txBody>
                        <a:bodyPr spcFirstLastPara="1" wrap="square" lIns="68569" tIns="34275" rIns="68569" bIns="34275" anchor="t" anchorCtr="0">
                          <a:spAutoFit/>
                        </a:bodyPr>
                        <a:lstStyle/>
                        <a:p>
                          <a:pPr algn="ctr">
                            <a:buClr>
                              <a:srgbClr val="FF0000"/>
                            </a:buClr>
                            <a:buSzPts val="2000"/>
                          </a:pPr>
                          <a:r>
                            <a:rPr lang="it-IT" sz="1500">
                              <a:solidFill>
                                <a:srgbClr val="FF0000"/>
                              </a:solidFill>
                              <a:latin typeface="Arial"/>
                              <a:ea typeface="Arial"/>
                              <a:cs typeface="Arial"/>
                              <a:sym typeface="Arial"/>
                            </a:rPr>
                            <a:t>1P</a:t>
                          </a:r>
                          <a:endParaRPr sz="1350"/>
                        </a:p>
                      </p:txBody>
                    </p:sp>
                    <p:sp>
                      <p:nvSpPr>
                        <p:cNvPr id="477" name="Google Shape;477;p26"/>
                        <p:cNvSpPr txBox="1"/>
                        <p:nvPr/>
                      </p:nvSpPr>
                      <p:spPr>
                        <a:xfrm>
                          <a:off x="5015880" y="1988840"/>
                          <a:ext cx="503239" cy="400069"/>
                        </a:xfrm>
                        <a:prstGeom prst="rect">
                          <a:avLst/>
                        </a:prstGeom>
                        <a:noFill/>
                        <a:ln>
                          <a:noFill/>
                        </a:ln>
                      </p:spPr>
                      <p:txBody>
                        <a:bodyPr spcFirstLastPara="1" wrap="square" lIns="68569" tIns="34275" rIns="68569" bIns="34275" anchor="t" anchorCtr="0">
                          <a:spAutoFit/>
                        </a:bodyPr>
                        <a:lstStyle/>
                        <a:p>
                          <a:pPr algn="ctr">
                            <a:buClr>
                              <a:srgbClr val="FF0000"/>
                            </a:buClr>
                            <a:buSzPts val="2000"/>
                          </a:pPr>
                          <a:r>
                            <a:rPr lang="it-IT" sz="1500">
                              <a:solidFill>
                                <a:srgbClr val="FF0000"/>
                              </a:solidFill>
                              <a:latin typeface="Arial"/>
                              <a:ea typeface="Arial"/>
                              <a:cs typeface="Arial"/>
                              <a:sym typeface="Arial"/>
                            </a:rPr>
                            <a:t>2P</a:t>
                          </a:r>
                          <a:endParaRPr sz="1350"/>
                        </a:p>
                      </p:txBody>
                    </p:sp>
                    <p:sp>
                      <p:nvSpPr>
                        <p:cNvPr id="478" name="Google Shape;478;p26"/>
                        <p:cNvSpPr txBox="1"/>
                        <p:nvPr/>
                      </p:nvSpPr>
                      <p:spPr>
                        <a:xfrm>
                          <a:off x="6888088" y="2060848"/>
                          <a:ext cx="503239" cy="400069"/>
                        </a:xfrm>
                        <a:prstGeom prst="rect">
                          <a:avLst/>
                        </a:prstGeom>
                        <a:noFill/>
                        <a:ln>
                          <a:noFill/>
                        </a:ln>
                      </p:spPr>
                      <p:txBody>
                        <a:bodyPr spcFirstLastPara="1" wrap="square" lIns="68569" tIns="34275" rIns="68569" bIns="34275" anchor="t" anchorCtr="0">
                          <a:spAutoFit/>
                        </a:bodyPr>
                        <a:lstStyle/>
                        <a:p>
                          <a:pPr algn="ctr">
                            <a:buClr>
                              <a:srgbClr val="FF0000"/>
                            </a:buClr>
                            <a:buSzPts val="2000"/>
                          </a:pPr>
                          <a:r>
                            <a:rPr lang="it-IT" sz="1500">
                              <a:solidFill>
                                <a:srgbClr val="FF0000"/>
                              </a:solidFill>
                              <a:latin typeface="Arial"/>
                              <a:ea typeface="Arial"/>
                              <a:cs typeface="Arial"/>
                              <a:sym typeface="Arial"/>
                            </a:rPr>
                            <a:t>4P</a:t>
                          </a:r>
                          <a:endParaRPr sz="1350"/>
                        </a:p>
                      </p:txBody>
                    </p:sp>
                    <p:sp>
                      <p:nvSpPr>
                        <p:cNvPr id="479" name="Google Shape;479;p26"/>
                        <p:cNvSpPr txBox="1"/>
                        <p:nvPr/>
                      </p:nvSpPr>
                      <p:spPr>
                        <a:xfrm>
                          <a:off x="7320136" y="5336017"/>
                          <a:ext cx="1079500" cy="830956"/>
                        </a:xfrm>
                        <a:prstGeom prst="rect">
                          <a:avLst/>
                        </a:prstGeom>
                        <a:noFill/>
                        <a:ln>
                          <a:noFill/>
                        </a:ln>
                      </p:spPr>
                      <p:txBody>
                        <a:bodyPr spcFirstLastPara="1" wrap="square" lIns="68569" tIns="34275" rIns="68569" bIns="34275" anchor="t" anchorCtr="0">
                          <a:spAutoFit/>
                        </a:bodyPr>
                        <a:lstStyle/>
                        <a:p>
                          <a:pPr algn="ctr">
                            <a:buClr>
                              <a:srgbClr val="FF0000"/>
                            </a:buClr>
                            <a:buSzPts val="2400"/>
                          </a:pPr>
                          <a:r>
                            <a:rPr lang="it-IT" b="1">
                              <a:solidFill>
                                <a:srgbClr val="FF0000"/>
                              </a:solidFill>
                              <a:latin typeface="Arial"/>
                              <a:ea typeface="Arial"/>
                              <a:cs typeface="Arial"/>
                              <a:sym typeface="Arial"/>
                            </a:rPr>
                            <a:t>InizioCaos</a:t>
                          </a:r>
                          <a:endParaRPr b="1">
                            <a:solidFill>
                              <a:srgbClr val="FF0000"/>
                            </a:solidFill>
                            <a:latin typeface="Arial"/>
                            <a:ea typeface="Arial"/>
                            <a:cs typeface="Arial"/>
                            <a:sym typeface="Arial"/>
                          </a:endParaRPr>
                        </a:p>
                      </p:txBody>
                    </p:sp>
                    <p:cxnSp>
                      <p:nvCxnSpPr>
                        <p:cNvPr id="480" name="Google Shape;480;p26"/>
                        <p:cNvCxnSpPr/>
                        <p:nvPr/>
                      </p:nvCxnSpPr>
                      <p:spPr>
                        <a:xfrm flipH="1">
                          <a:off x="7104112" y="3356992"/>
                          <a:ext cx="2520950" cy="1296987"/>
                        </a:xfrm>
                        <a:prstGeom prst="straightConnector1">
                          <a:avLst/>
                        </a:prstGeom>
                        <a:noFill/>
                        <a:ln w="19050" cap="flat" cmpd="sng">
                          <a:solidFill>
                            <a:srgbClr val="FF0000"/>
                          </a:solidFill>
                          <a:prstDash val="solid"/>
                          <a:round/>
                          <a:headEnd type="none" w="med" len="med"/>
                          <a:tailEnd type="triangle" w="med" len="med"/>
                        </a:ln>
                      </p:spPr>
                    </p:cxnSp>
                    <p:sp>
                      <p:nvSpPr>
                        <p:cNvPr id="481" name="Google Shape;481;p26"/>
                        <p:cNvSpPr/>
                        <p:nvPr/>
                      </p:nvSpPr>
                      <p:spPr>
                        <a:xfrm>
                          <a:off x="7752185" y="4399912"/>
                          <a:ext cx="216024" cy="1008112"/>
                        </a:xfrm>
                        <a:prstGeom prst="upArrow">
                          <a:avLst>
                            <a:gd name="adj1" fmla="val 50000"/>
                            <a:gd name="adj2" fmla="val 56044"/>
                          </a:avLst>
                        </a:prstGeom>
                        <a:solidFill>
                          <a:srgbClr val="FF000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
                      <p:nvSpPr>
                        <p:cNvPr id="482" name="Google Shape;482;p26"/>
                        <p:cNvSpPr txBox="1"/>
                        <p:nvPr/>
                      </p:nvSpPr>
                      <p:spPr>
                        <a:xfrm>
                          <a:off x="3359696" y="4005064"/>
                          <a:ext cx="1800225" cy="369292"/>
                        </a:xfrm>
                        <a:prstGeom prst="rect">
                          <a:avLst/>
                        </a:prstGeom>
                        <a:solidFill>
                          <a:schemeClr val="lt1"/>
                        </a:solidFill>
                        <a:ln>
                          <a:noFill/>
                        </a:ln>
                      </p:spPr>
                      <p:txBody>
                        <a:bodyPr spcFirstLastPara="1" wrap="square" lIns="68569" tIns="34275" rIns="68569" bIns="34275" anchor="t" anchorCtr="0">
                          <a:spAutoFit/>
                        </a:bodyPr>
                        <a:lstStyle/>
                        <a:p>
                          <a:pPr algn="ctr">
                            <a:buClr>
                              <a:srgbClr val="FF0000"/>
                            </a:buClr>
                            <a:buSzPts val="1800"/>
                          </a:pPr>
                          <a:r>
                            <a:rPr lang="it-IT" sz="1350" b="1">
                              <a:solidFill>
                                <a:srgbClr val="FF0000"/>
                              </a:solidFill>
                              <a:latin typeface="Arial Narrow"/>
                              <a:ea typeface="Arial Narrow"/>
                              <a:cs typeface="Arial Narrow"/>
                              <a:sym typeface="Arial Narrow"/>
                            </a:rPr>
                            <a:t>Autosomiglianza</a:t>
                          </a:r>
                          <a:endParaRPr sz="1350"/>
                        </a:p>
                      </p:txBody>
                    </p:sp>
                  </p:grpSp>
                  <p:sp>
                    <p:nvSpPr>
                      <p:cNvPr id="483" name="Google Shape;483;p26"/>
                      <p:cNvSpPr/>
                      <p:nvPr/>
                    </p:nvSpPr>
                    <p:spPr>
                      <a:xfrm>
                        <a:off x="5447928" y="1196752"/>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484" name="Google Shape;484;p26"/>
                      <p:cNvSpPr/>
                      <p:nvPr/>
                    </p:nvSpPr>
                    <p:spPr>
                      <a:xfrm>
                        <a:off x="5447928" y="3068960"/>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485" name="Google Shape;485;p26"/>
                      <p:cNvSpPr/>
                      <p:nvPr/>
                    </p:nvSpPr>
                    <p:spPr>
                      <a:xfrm>
                        <a:off x="7248128" y="980728"/>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486" name="Google Shape;486;p26"/>
                      <p:cNvSpPr/>
                      <p:nvPr/>
                    </p:nvSpPr>
                    <p:spPr>
                      <a:xfrm>
                        <a:off x="7248128" y="1268760"/>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487" name="Google Shape;487;p26"/>
                      <p:cNvSpPr/>
                      <p:nvPr/>
                    </p:nvSpPr>
                    <p:spPr>
                      <a:xfrm>
                        <a:off x="7248128" y="3861048"/>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488" name="Google Shape;488;p26"/>
                      <p:cNvSpPr/>
                      <p:nvPr/>
                    </p:nvSpPr>
                    <p:spPr>
                      <a:xfrm>
                        <a:off x="7248128" y="3248992"/>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grpSp>
                <p:cxnSp>
                  <p:nvCxnSpPr>
                    <p:cNvPr id="489" name="Google Shape;489;p26"/>
                    <p:cNvCxnSpPr/>
                    <p:nvPr/>
                  </p:nvCxnSpPr>
                  <p:spPr>
                    <a:xfrm>
                      <a:off x="5519936" y="692696"/>
                      <a:ext cx="0" cy="3096344"/>
                    </a:xfrm>
                    <a:prstGeom prst="straightConnector1">
                      <a:avLst/>
                    </a:prstGeom>
                    <a:solidFill>
                      <a:schemeClr val="accent1"/>
                    </a:solidFill>
                    <a:ln w="9525" cap="flat" cmpd="sng">
                      <a:solidFill>
                        <a:schemeClr val="dk1"/>
                      </a:solidFill>
                      <a:prstDash val="solid"/>
                      <a:round/>
                      <a:headEnd type="none" w="sm" len="sm"/>
                      <a:tailEnd type="none" w="sm" len="sm"/>
                    </a:ln>
                  </p:spPr>
                </p:cxnSp>
                <p:cxnSp>
                  <p:nvCxnSpPr>
                    <p:cNvPr id="490" name="Google Shape;490;p26"/>
                    <p:cNvCxnSpPr/>
                    <p:nvPr/>
                  </p:nvCxnSpPr>
                  <p:spPr>
                    <a:xfrm>
                      <a:off x="7320136" y="720000"/>
                      <a:ext cx="0" cy="3456000"/>
                    </a:xfrm>
                    <a:prstGeom prst="straightConnector1">
                      <a:avLst/>
                    </a:prstGeom>
                    <a:solidFill>
                      <a:schemeClr val="accent1"/>
                    </a:solidFill>
                    <a:ln w="9525" cap="flat" cmpd="sng">
                      <a:solidFill>
                        <a:schemeClr val="dk1"/>
                      </a:solidFill>
                      <a:prstDash val="solid"/>
                      <a:round/>
                      <a:headEnd type="none" w="sm" len="sm"/>
                      <a:tailEnd type="none" w="sm" len="sm"/>
                    </a:ln>
                  </p:spPr>
                </p:cxnSp>
              </p:grpSp>
            </p:grpSp>
            <p:sp>
              <p:nvSpPr>
                <p:cNvPr id="491" name="Google Shape;491;p26"/>
                <p:cNvSpPr/>
                <p:nvPr/>
              </p:nvSpPr>
              <p:spPr>
                <a:xfrm>
                  <a:off x="1487488" y="2096864"/>
                  <a:ext cx="108000" cy="1080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grpSp>
          <p:sp>
            <p:nvSpPr>
              <p:cNvPr id="492" name="Google Shape;492;p26"/>
              <p:cNvSpPr txBox="1"/>
              <p:nvPr/>
            </p:nvSpPr>
            <p:spPr>
              <a:xfrm>
                <a:off x="9985052" y="5805265"/>
                <a:ext cx="1079500" cy="584735"/>
              </a:xfrm>
              <a:prstGeom prst="rect">
                <a:avLst/>
              </a:prstGeom>
              <a:noFill/>
              <a:ln>
                <a:noFill/>
              </a:ln>
            </p:spPr>
            <p:txBody>
              <a:bodyPr spcFirstLastPara="1" wrap="square" lIns="68569" tIns="34275" rIns="68569" bIns="34275" anchor="t" anchorCtr="0">
                <a:spAutoFit/>
              </a:bodyPr>
              <a:lstStyle/>
              <a:p>
                <a:pPr algn="ctr">
                  <a:buClr>
                    <a:srgbClr val="00B050"/>
                  </a:buClr>
                  <a:buSzPts val="1600"/>
                </a:pPr>
                <a:r>
                  <a:rPr lang="it-IT" sz="1200">
                    <a:solidFill>
                      <a:srgbClr val="00B050"/>
                    </a:solidFill>
                    <a:latin typeface="Arial"/>
                    <a:ea typeface="Arial"/>
                    <a:cs typeface="Arial"/>
                    <a:sym typeface="Arial"/>
                  </a:rPr>
                  <a:t>Finestra di ordine</a:t>
                </a:r>
                <a:endParaRPr sz="1200">
                  <a:solidFill>
                    <a:srgbClr val="00B050"/>
                  </a:solidFill>
                  <a:latin typeface="Arial"/>
                  <a:ea typeface="Arial"/>
                  <a:cs typeface="Arial"/>
                  <a:sym typeface="Arial"/>
                </a:endParaRPr>
              </a:p>
            </p:txBody>
          </p:sp>
          <p:sp>
            <p:nvSpPr>
              <p:cNvPr id="493" name="Google Shape;493;p26"/>
              <p:cNvSpPr/>
              <p:nvPr/>
            </p:nvSpPr>
            <p:spPr>
              <a:xfrm>
                <a:off x="10705132" y="5517232"/>
                <a:ext cx="144015" cy="360000"/>
              </a:xfrm>
              <a:prstGeom prst="upArrow">
                <a:avLst>
                  <a:gd name="adj1" fmla="val 50000"/>
                  <a:gd name="adj2" fmla="val 56044"/>
                </a:avLst>
              </a:prstGeom>
              <a:solidFill>
                <a:srgbClr val="00B050"/>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grpSp>
        <p:cxnSp>
          <p:nvCxnSpPr>
            <p:cNvPr id="3" name="Connettore diritto 2">
              <a:extLst>
                <a:ext uri="{FF2B5EF4-FFF2-40B4-BE49-F238E27FC236}">
                  <a16:creationId xmlns:a16="http://schemas.microsoft.com/office/drawing/2014/main" id="{0AF3782A-444E-D437-CEA9-0D4AB182968E}"/>
                </a:ext>
              </a:extLst>
            </p:cNvPr>
            <p:cNvCxnSpPr/>
            <p:nvPr/>
          </p:nvCxnSpPr>
          <p:spPr>
            <a:xfrm>
              <a:off x="4939748" y="1441175"/>
              <a:ext cx="0" cy="491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Connettore diritto 3">
              <a:extLst>
                <a:ext uri="{FF2B5EF4-FFF2-40B4-BE49-F238E27FC236}">
                  <a16:creationId xmlns:a16="http://schemas.microsoft.com/office/drawing/2014/main" id="{4064B9CA-5881-98D0-039E-4D86C5839910}"/>
                </a:ext>
              </a:extLst>
            </p:cNvPr>
            <p:cNvCxnSpPr/>
            <p:nvPr/>
          </p:nvCxnSpPr>
          <p:spPr>
            <a:xfrm>
              <a:off x="8054009" y="1126440"/>
              <a:ext cx="0" cy="528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uppo 7">
            <a:extLst>
              <a:ext uri="{FF2B5EF4-FFF2-40B4-BE49-F238E27FC236}">
                <a16:creationId xmlns:a16="http://schemas.microsoft.com/office/drawing/2014/main" id="{6451F6C6-AAA6-41DF-8CBA-D80D64A8BBD8}"/>
              </a:ext>
            </a:extLst>
          </p:cNvPr>
          <p:cNvGrpSpPr/>
          <p:nvPr/>
        </p:nvGrpSpPr>
        <p:grpSpPr>
          <a:xfrm>
            <a:off x="539552" y="3651870"/>
            <a:ext cx="2880320" cy="369332"/>
            <a:chOff x="539552" y="3651870"/>
            <a:chExt cx="2880320" cy="369332"/>
          </a:xfrm>
        </p:grpSpPr>
        <p:sp>
          <p:nvSpPr>
            <p:cNvPr id="2" name="CasellaDiTesto 1">
              <a:extLst>
                <a:ext uri="{FF2B5EF4-FFF2-40B4-BE49-F238E27FC236}">
                  <a16:creationId xmlns:a16="http://schemas.microsoft.com/office/drawing/2014/main" id="{C83DC70B-2EA9-1AB2-7EB1-6DAD9C85996D}"/>
                </a:ext>
              </a:extLst>
            </p:cNvPr>
            <p:cNvSpPr txBox="1"/>
            <p:nvPr/>
          </p:nvSpPr>
          <p:spPr>
            <a:xfrm>
              <a:off x="539552" y="3651870"/>
              <a:ext cx="2520280" cy="369332"/>
            </a:xfrm>
            <a:prstGeom prst="rect">
              <a:avLst/>
            </a:prstGeom>
            <a:noFill/>
          </p:spPr>
          <p:txBody>
            <a:bodyPr wrap="square" rtlCol="0">
              <a:spAutoFit/>
            </a:bodyPr>
            <a:lstStyle/>
            <a:p>
              <a:r>
                <a:rPr lang="it-IT" b="1" dirty="0">
                  <a:solidFill>
                    <a:srgbClr val="C00000"/>
                  </a:solidFill>
                </a:rPr>
                <a:t>AUTOSOMIGLIANZA!</a:t>
              </a:r>
            </a:p>
          </p:txBody>
        </p:sp>
        <p:cxnSp>
          <p:nvCxnSpPr>
            <p:cNvPr id="7" name="Connettore 2 6">
              <a:extLst>
                <a:ext uri="{FF2B5EF4-FFF2-40B4-BE49-F238E27FC236}">
                  <a16:creationId xmlns:a16="http://schemas.microsoft.com/office/drawing/2014/main" id="{21D7959C-B899-1518-81EB-D3DD3B0DEB07}"/>
                </a:ext>
              </a:extLst>
            </p:cNvPr>
            <p:cNvCxnSpPr/>
            <p:nvPr/>
          </p:nvCxnSpPr>
          <p:spPr>
            <a:xfrm>
              <a:off x="2699872" y="3795886"/>
              <a:ext cx="72000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65"/>
          <p:cNvSpPr txBox="1"/>
          <p:nvPr/>
        </p:nvSpPr>
        <p:spPr>
          <a:xfrm>
            <a:off x="1143000" y="1"/>
            <a:ext cx="4806554" cy="346218"/>
          </a:xfrm>
          <a:prstGeom prst="rect">
            <a:avLst/>
          </a:prstGeom>
          <a:noFill/>
          <a:ln>
            <a:noFill/>
          </a:ln>
        </p:spPr>
        <p:txBody>
          <a:bodyPr spcFirstLastPara="1" wrap="square" lIns="68569" tIns="34275" rIns="68569" bIns="34275" anchor="t" anchorCtr="0">
            <a:spAutoFit/>
          </a:bodyPr>
          <a:lstStyle/>
          <a:p>
            <a:r>
              <a:rPr lang="it-IT" b="1">
                <a:solidFill>
                  <a:srgbClr val="CC0000"/>
                </a:solidFill>
                <a:latin typeface="Calibri"/>
                <a:ea typeface="Calibri"/>
                <a:cs typeface="Calibri"/>
                <a:sym typeface="Calibri"/>
              </a:rPr>
              <a:t>Qualcosa che Galileo non aveva previsto:</a:t>
            </a:r>
            <a:endParaRPr sz="1350"/>
          </a:p>
        </p:txBody>
      </p:sp>
      <p:sp>
        <p:nvSpPr>
          <p:cNvPr id="898" name="Google Shape;898;p65"/>
          <p:cNvSpPr txBox="1"/>
          <p:nvPr/>
        </p:nvSpPr>
        <p:spPr>
          <a:xfrm>
            <a:off x="1455877" y="2212001"/>
            <a:ext cx="6007874" cy="989984"/>
          </a:xfrm>
          <a:prstGeom prst="rect">
            <a:avLst/>
          </a:prstGeom>
          <a:noFill/>
          <a:ln>
            <a:noFill/>
          </a:ln>
        </p:spPr>
        <p:txBody>
          <a:bodyPr spcFirstLastPara="1" wrap="square" lIns="68569" tIns="34275" rIns="68569" bIns="34275" anchor="t" anchorCtr="0">
            <a:spAutoFit/>
          </a:bodyPr>
          <a:lstStyle/>
          <a:p>
            <a:r>
              <a:rPr lang="it-IT" sz="1350">
                <a:solidFill>
                  <a:srgbClr val="000000"/>
                </a:solidFill>
                <a:latin typeface="Arial"/>
                <a:ea typeface="Arial"/>
                <a:cs typeface="Arial"/>
                <a:sym typeface="Arial"/>
              </a:rPr>
              <a:t>«Le nuvole non sono sfere, le montagne non sono coni, le coste di un’isola non sono cerchi e le cortecce non sono lisce, e nemmeno i fulmini viaggiano secondo una linea dritta».</a:t>
            </a:r>
            <a:r>
              <a:rPr lang="it-IT" sz="1350">
                <a:solidFill>
                  <a:srgbClr val="000000"/>
                </a:solidFill>
                <a:latin typeface="Calibri"/>
                <a:ea typeface="Calibri"/>
                <a:cs typeface="Calibri"/>
                <a:sym typeface="Calibri"/>
              </a:rPr>
              <a:t> Benoit Mandelbrot (1924-2010)</a:t>
            </a:r>
            <a:endParaRPr sz="1350"/>
          </a:p>
          <a:p>
            <a:pPr algn="ctr">
              <a:spcBef>
                <a:spcPts val="675"/>
              </a:spcBef>
            </a:pPr>
            <a:r>
              <a:rPr lang="it-IT" sz="1350">
                <a:solidFill>
                  <a:srgbClr val="000000"/>
                </a:solidFill>
                <a:latin typeface="Arial"/>
                <a:ea typeface="Arial"/>
                <a:cs typeface="Arial"/>
                <a:sym typeface="Arial"/>
              </a:rPr>
              <a:t>Non riesco a descrivere in formule le nuvole, il fuoco...</a:t>
            </a:r>
            <a:endParaRPr sz="1350"/>
          </a:p>
        </p:txBody>
      </p:sp>
      <p:sp>
        <p:nvSpPr>
          <p:cNvPr id="899" name="Google Shape;899;p65"/>
          <p:cNvSpPr txBox="1"/>
          <p:nvPr/>
        </p:nvSpPr>
        <p:spPr>
          <a:xfrm>
            <a:off x="1561506" y="3394871"/>
            <a:ext cx="5940028" cy="1038716"/>
          </a:xfrm>
          <a:prstGeom prst="rect">
            <a:avLst/>
          </a:prstGeom>
          <a:noFill/>
          <a:ln>
            <a:noFill/>
          </a:ln>
        </p:spPr>
        <p:txBody>
          <a:bodyPr spcFirstLastPara="1" wrap="square" lIns="68569" tIns="34275" rIns="68569" bIns="34275" anchor="t" anchorCtr="0">
            <a:spAutoFit/>
          </a:bodyPr>
          <a:lstStyle/>
          <a:p>
            <a:pPr algn="ctr"/>
            <a:r>
              <a:rPr lang="it-IT" sz="1350">
                <a:solidFill>
                  <a:schemeClr val="dk1"/>
                </a:solidFill>
                <a:latin typeface="Calibri"/>
                <a:ea typeface="Calibri"/>
                <a:cs typeface="Calibri"/>
                <a:sym typeface="Calibri"/>
              </a:rPr>
              <a:t>L’idea è di Benoit Mandelbrot, lavora all’IBM, nel 1975 “crea” l’idea dei</a:t>
            </a:r>
            <a:endParaRPr sz="1350"/>
          </a:p>
          <a:p>
            <a:pPr algn="ctr">
              <a:spcBef>
                <a:spcPts val="1050"/>
              </a:spcBef>
            </a:pPr>
            <a:r>
              <a:rPr lang="it-IT" sz="2100" b="1">
                <a:solidFill>
                  <a:srgbClr val="CC0000"/>
                </a:solidFill>
                <a:latin typeface="Calibri"/>
                <a:ea typeface="Calibri"/>
                <a:cs typeface="Calibri"/>
                <a:sym typeface="Calibri"/>
              </a:rPr>
              <a:t>FRATTALI</a:t>
            </a:r>
            <a:endParaRPr sz="1350"/>
          </a:p>
          <a:p>
            <a:pPr algn="ctr">
              <a:spcBef>
                <a:spcPts val="675"/>
              </a:spcBef>
            </a:pPr>
            <a:r>
              <a:rPr lang="it-IT" sz="1350">
                <a:solidFill>
                  <a:schemeClr val="dk1"/>
                </a:solidFill>
                <a:latin typeface="Calibri"/>
                <a:ea typeface="Calibri"/>
                <a:cs typeface="Calibri"/>
                <a:sym typeface="Calibri"/>
              </a:rPr>
              <a:t>oggetti geometrici con dimensioni frazionarie (?!)</a:t>
            </a:r>
            <a:endParaRPr sz="1350"/>
          </a:p>
        </p:txBody>
      </p:sp>
      <p:sp>
        <p:nvSpPr>
          <p:cNvPr id="900" name="Google Shape;900;p65"/>
          <p:cNvSpPr txBox="1"/>
          <p:nvPr/>
        </p:nvSpPr>
        <p:spPr>
          <a:xfrm>
            <a:off x="3329863" y="4569973"/>
            <a:ext cx="2808685" cy="346218"/>
          </a:xfrm>
          <a:prstGeom prst="rect">
            <a:avLst/>
          </a:prstGeom>
          <a:noFill/>
          <a:ln>
            <a:noFill/>
          </a:ln>
        </p:spPr>
        <p:txBody>
          <a:bodyPr spcFirstLastPara="1" wrap="square" lIns="68569" tIns="34275" rIns="68569" bIns="34275" anchor="t" anchorCtr="0">
            <a:spAutoFit/>
          </a:bodyPr>
          <a:lstStyle/>
          <a:p>
            <a:r>
              <a:rPr lang="it-IT" b="1">
                <a:solidFill>
                  <a:schemeClr val="dk1"/>
                </a:solidFill>
                <a:latin typeface="Calibri"/>
                <a:ea typeface="Calibri"/>
                <a:cs typeface="Calibri"/>
                <a:sym typeface="Calibri"/>
              </a:rPr>
              <a:t>Un problema del cavolo!</a:t>
            </a:r>
            <a:endParaRPr sz="1350"/>
          </a:p>
        </p:txBody>
      </p:sp>
      <p:sp>
        <p:nvSpPr>
          <p:cNvPr id="902" name="Google Shape;902;p65"/>
          <p:cNvSpPr txBox="1"/>
          <p:nvPr/>
        </p:nvSpPr>
        <p:spPr>
          <a:xfrm>
            <a:off x="1439466" y="475060"/>
            <a:ext cx="6318888" cy="1685046"/>
          </a:xfrm>
          <a:prstGeom prst="rect">
            <a:avLst/>
          </a:prstGeom>
          <a:noFill/>
          <a:ln>
            <a:noFill/>
          </a:ln>
        </p:spPr>
        <p:txBody>
          <a:bodyPr spcFirstLastPara="1" wrap="square" lIns="68569" tIns="34275" rIns="68569" bIns="34275" anchor="t" anchorCtr="0">
            <a:spAutoFit/>
          </a:bodyPr>
          <a:lstStyle/>
          <a:p>
            <a:r>
              <a:rPr lang="it-IT" sz="1350">
                <a:solidFill>
                  <a:srgbClr val="000000"/>
                </a:solidFill>
                <a:latin typeface="Arial"/>
                <a:ea typeface="Arial"/>
                <a:cs typeface="Arial"/>
                <a:sym typeface="Arial"/>
              </a:rPr>
              <a:t>"La filosofia naturale è scritta in questo grandissimo libro che continuamente ci sta aperto innanzi agli occhi, io dico l’universo, ma non si può intendere se prima non s’impara a intender la lingua e conoscer i caratteri nei quali è scritto. Egli è scritto in lingua matematica, </a:t>
            </a:r>
            <a:r>
              <a:rPr lang="it-IT" sz="1350">
                <a:solidFill>
                  <a:srgbClr val="C00000"/>
                </a:solidFill>
                <a:latin typeface="Arial"/>
                <a:ea typeface="Arial"/>
                <a:cs typeface="Arial"/>
                <a:sym typeface="Arial"/>
              </a:rPr>
              <a:t>e i caratteri son triangoli, cerchi ed altre figure geometriche,</a:t>
            </a:r>
            <a:r>
              <a:rPr lang="it-IT" sz="1350">
                <a:solidFill>
                  <a:srgbClr val="000000"/>
                </a:solidFill>
                <a:latin typeface="Arial"/>
                <a:ea typeface="Arial"/>
                <a:cs typeface="Arial"/>
                <a:sym typeface="Arial"/>
              </a:rPr>
              <a:t> senza i quali mezzi è impossibile a intenderne umanamente parola; senza questi è un aggirarsi vanamente per un oscuro labirinto.” </a:t>
            </a:r>
            <a:endParaRPr sz="1350"/>
          </a:p>
          <a:p>
            <a:r>
              <a:rPr lang="it-IT" sz="1350">
                <a:solidFill>
                  <a:srgbClr val="000000"/>
                </a:solidFill>
                <a:latin typeface="Arial"/>
                <a:ea typeface="Arial"/>
                <a:cs typeface="Arial"/>
                <a:sym typeface="Arial"/>
              </a:rPr>
              <a:t>Il Saggiatore (1624), Galileo Galilei.</a:t>
            </a:r>
            <a:r>
              <a:rPr lang="it-IT" sz="2400">
                <a:solidFill>
                  <a:srgbClr val="000000"/>
                </a:solidFill>
                <a:latin typeface="Georgia"/>
                <a:ea typeface="Georgia"/>
                <a:cs typeface="Georgia"/>
                <a:sym typeface="Georgia"/>
              </a:rPr>
              <a:t> </a:t>
            </a:r>
            <a:endParaRPr sz="1350"/>
          </a:p>
        </p:txBody>
      </p:sp>
      <p:pic>
        <p:nvPicPr>
          <p:cNvPr id="901" name="Google Shape;901;p65" descr="Frattale Broccoli"/>
          <p:cNvPicPr preferRelativeResize="0"/>
          <p:nvPr/>
        </p:nvPicPr>
        <p:blipFill rotWithShape="1">
          <a:blip r:embed="rId3">
            <a:alphaModFix/>
          </a:blip>
          <a:srcRect/>
          <a:stretch/>
        </p:blipFill>
        <p:spPr>
          <a:xfrm>
            <a:off x="1680252" y="475060"/>
            <a:ext cx="5454253" cy="40921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01"/>
                                        </p:tgtEl>
                                        <p:attrNameLst>
                                          <p:attrName>style.visibility</p:attrName>
                                        </p:attrNameLst>
                                      </p:cBhvr>
                                      <p:to>
                                        <p:strVal val="visible"/>
                                      </p:to>
                                    </p:set>
                                    <p:animEffect transition="in" filter="fade">
                                      <p:cBhvr>
                                        <p:cTn id="23" dur="1000"/>
                                        <p:tgtEl>
                                          <p:spTgt spid="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ctrTitle"/>
          </p:nvPr>
        </p:nvSpPr>
        <p:spPr>
          <a:xfrm>
            <a:off x="0" y="25735"/>
            <a:ext cx="7236296" cy="432048"/>
          </a:xfrm>
        </p:spPr>
        <p:txBody>
          <a:bodyPr>
            <a:noAutofit/>
          </a:bodyPr>
          <a:lstStyle/>
          <a:p>
            <a:pPr algn="l"/>
            <a:r>
              <a:rPr lang="it-IT" sz="2000" b="1" dirty="0">
                <a:latin typeface="+mn-lt"/>
                <a:ea typeface="Gungsuh" pitchFamily="18" charset="-127"/>
              </a:rPr>
              <a:t>Il punto della situazione alla fine del XIX secolo</a:t>
            </a:r>
            <a:endParaRPr lang="it-IT" sz="2400" b="1" dirty="0"/>
          </a:p>
        </p:txBody>
      </p:sp>
      <p:sp>
        <p:nvSpPr>
          <p:cNvPr id="7" name="Segnaposto numero diapositiva 6"/>
          <p:cNvSpPr>
            <a:spLocks noGrp="1"/>
          </p:cNvSpPr>
          <p:nvPr>
            <p:ph type="sldNum" sz="quarter" idx="12"/>
          </p:nvPr>
        </p:nvSpPr>
        <p:spPr>
          <a:xfrm>
            <a:off x="8815300" y="4869656"/>
            <a:ext cx="298376" cy="252759"/>
          </a:xfrm>
        </p:spPr>
        <p:txBody>
          <a:bodyPr/>
          <a:lstStyle/>
          <a:p>
            <a:fld id="{2BFC0026-57C0-4FBE-A77A-58B0CFCFBA7E}" type="slidenum">
              <a:rPr lang="it-IT" sz="900" smtClean="0">
                <a:solidFill>
                  <a:schemeClr val="tx1"/>
                </a:solidFill>
              </a:rPr>
              <a:pPr/>
              <a:t>4</a:t>
            </a:fld>
            <a:endParaRPr lang="it-IT" sz="900" dirty="0">
              <a:solidFill>
                <a:schemeClr val="tx1"/>
              </a:solidFill>
            </a:endParaRPr>
          </a:p>
        </p:txBody>
      </p:sp>
      <p:sp>
        <p:nvSpPr>
          <p:cNvPr id="8" name="Segnaposto piè di pagina 7"/>
          <p:cNvSpPr>
            <a:spLocks noGrp="1"/>
          </p:cNvSpPr>
          <p:nvPr>
            <p:ph type="ftr" sz="quarter" idx="11"/>
          </p:nvPr>
        </p:nvSpPr>
        <p:spPr>
          <a:xfrm>
            <a:off x="6300192" y="4931566"/>
            <a:ext cx="3744416" cy="273844"/>
          </a:xfrm>
        </p:spPr>
        <p:txBody>
          <a:bodyPr/>
          <a:lstStyle/>
          <a:p>
            <a:pPr algn="l"/>
            <a:r>
              <a:rPr lang="it-IT" sz="900" dirty="0">
                <a:solidFill>
                  <a:schemeClr val="tx1"/>
                </a:solidFill>
              </a:rPr>
              <a:t>Relatività &amp; Meccanica Quantistica - Carlo Cosmelli</a:t>
            </a:r>
          </a:p>
        </p:txBody>
      </p:sp>
      <p:pic>
        <p:nvPicPr>
          <p:cNvPr id="9"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101" y="-20538"/>
            <a:ext cx="1994411" cy="113051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504" y="627534"/>
            <a:ext cx="8496944" cy="4244752"/>
          </a:xfrm>
          <a:prstGeom prst="rect">
            <a:avLst/>
          </a:prstGeom>
        </p:spPr>
        <p:txBody>
          <a:bodyPr wrap="square">
            <a:spAutoFit/>
          </a:bodyPr>
          <a:lstStyle/>
          <a:p>
            <a:pPr marL="179388" indent="-179388">
              <a:lnSpc>
                <a:spcPct val="150000"/>
              </a:lnSpc>
              <a:buClr>
                <a:srgbClr val="C00000"/>
              </a:buClr>
              <a:buSzPct val="70000"/>
              <a:buFont typeface="Wingdings" pitchFamily="2" charset="2"/>
              <a:buChar char="v"/>
              <a:defRPr/>
            </a:pPr>
            <a:r>
              <a:rPr lang="it-IT" sz="1600" dirty="0"/>
              <a:t>1600/1700 (</a:t>
            </a:r>
            <a:r>
              <a:rPr lang="it-IT" sz="1600" b="1" dirty="0">
                <a:solidFill>
                  <a:srgbClr val="C00000"/>
                </a:solidFill>
              </a:rPr>
              <a:t>ri</a:t>
            </a:r>
            <a:r>
              <a:rPr lang="it-IT" sz="1600" dirty="0"/>
              <a:t>)nasce la scienza. Nasce la scienza moderna</a:t>
            </a:r>
          </a:p>
          <a:p>
            <a:pPr marL="179388" indent="-179388">
              <a:lnSpc>
                <a:spcPct val="150000"/>
              </a:lnSpc>
              <a:buClr>
                <a:srgbClr val="C00000"/>
              </a:buClr>
              <a:buSzPct val="70000"/>
              <a:buFont typeface="Wingdings" pitchFamily="2" charset="2"/>
              <a:buChar char="v"/>
              <a:defRPr/>
            </a:pPr>
            <a:r>
              <a:rPr lang="it-IT" sz="1600" dirty="0"/>
              <a:t>1815… La Termodinamica </a:t>
            </a:r>
            <a:r>
              <a:rPr lang="it-IT" sz="1600" dirty="0">
                <a:sym typeface="Symbol"/>
              </a:rPr>
              <a:t>ci fornisce la direzione dei fenomeni naturali. Il Tempo.</a:t>
            </a:r>
          </a:p>
          <a:p>
            <a:pPr marL="179388" lvl="1" indent="-179388">
              <a:spcBef>
                <a:spcPts val="500"/>
              </a:spcBef>
              <a:buClr>
                <a:srgbClr val="C00000"/>
              </a:buClr>
              <a:buSzPct val="70000"/>
              <a:buFont typeface="Wingdings" pitchFamily="2" charset="2"/>
              <a:buChar char="v"/>
              <a:defRPr/>
            </a:pPr>
            <a:r>
              <a:rPr lang="it-IT" sz="1600" dirty="0">
                <a:sym typeface="Symbol"/>
              </a:rPr>
              <a:t>1859 C. Darwin – nasce la teoria dell’evoluzione, </a:t>
            </a:r>
            <a:r>
              <a:rPr lang="it-IT" sz="1600" i="1" dirty="0">
                <a:sym typeface="Symbol"/>
              </a:rPr>
              <a:t>L’origine delle specie</a:t>
            </a:r>
            <a:r>
              <a:rPr lang="it-IT" sz="1600" dirty="0">
                <a:sym typeface="Symbol"/>
              </a:rPr>
              <a:t>.</a:t>
            </a:r>
          </a:p>
          <a:p>
            <a:pPr marL="179388" lvl="1" indent="-179388">
              <a:spcBef>
                <a:spcPts val="500"/>
              </a:spcBef>
              <a:buClr>
                <a:srgbClr val="C00000"/>
              </a:buClr>
              <a:buSzPct val="70000"/>
              <a:buFont typeface="Wingdings" pitchFamily="2" charset="2"/>
              <a:buChar char="v"/>
              <a:defRPr/>
            </a:pPr>
            <a:r>
              <a:rPr lang="it-IT" sz="1600" dirty="0">
                <a:sym typeface="Symbol"/>
              </a:rPr>
              <a:t>1863 M</a:t>
            </a:r>
            <a:r>
              <a:rPr lang="it-IT" sz="1600" dirty="0"/>
              <a:t>öbius: l’anello ad una sola superficie (… J. S. Bach).</a:t>
            </a:r>
          </a:p>
          <a:p>
            <a:pPr marL="179388" lvl="1" indent="-179388">
              <a:spcBef>
                <a:spcPts val="500"/>
              </a:spcBef>
              <a:buClr>
                <a:srgbClr val="C00000"/>
              </a:buClr>
              <a:buSzPct val="70000"/>
              <a:buFont typeface="Wingdings" pitchFamily="2" charset="2"/>
              <a:buChar char="v"/>
              <a:defRPr/>
            </a:pPr>
            <a:r>
              <a:rPr lang="it-IT" sz="1600" dirty="0">
                <a:sym typeface="Symbol"/>
              </a:rPr>
              <a:t>1864 Maxwell, Faraday…: Elettricità + Magnetismo =  (onde e.m. con velocità c).</a:t>
            </a:r>
          </a:p>
          <a:p>
            <a:pPr marL="179388" lvl="1" indent="-179388">
              <a:spcBef>
                <a:spcPts val="500"/>
              </a:spcBef>
              <a:buClr>
                <a:srgbClr val="C00000"/>
              </a:buClr>
              <a:buSzPct val="70000"/>
              <a:buFont typeface="Wingdings" pitchFamily="2" charset="2"/>
              <a:buChar char="v"/>
              <a:defRPr/>
            </a:pPr>
            <a:r>
              <a:rPr lang="it-IT" sz="1600" dirty="0">
                <a:sym typeface="Symbol"/>
              </a:rPr>
              <a:t>1866 Mendel: nasce la genetica.</a:t>
            </a:r>
          </a:p>
          <a:p>
            <a:pPr marL="179388" lvl="1" indent="-179388">
              <a:spcBef>
                <a:spcPts val="500"/>
              </a:spcBef>
              <a:buClr>
                <a:srgbClr val="C00000"/>
              </a:buClr>
              <a:buSzPct val="70000"/>
              <a:buFont typeface="Wingdings" pitchFamily="2" charset="2"/>
              <a:buChar char="v"/>
              <a:defRPr/>
            </a:pPr>
            <a:r>
              <a:rPr lang="it-IT" sz="1600" dirty="0">
                <a:sym typeface="Symbol"/>
              </a:rPr>
              <a:t>1869 Mendeleev – Il sistema periodico degli elementi.</a:t>
            </a:r>
          </a:p>
          <a:p>
            <a:pPr marL="179388" lvl="1" indent="-179388">
              <a:spcBef>
                <a:spcPts val="500"/>
              </a:spcBef>
              <a:buClr>
                <a:srgbClr val="C00000"/>
              </a:buClr>
              <a:buSzPct val="70000"/>
              <a:buFont typeface="Wingdings" pitchFamily="2" charset="2"/>
              <a:buChar char="v"/>
              <a:defRPr/>
            </a:pPr>
            <a:r>
              <a:rPr lang="it-IT" sz="1600" dirty="0">
                <a:sym typeface="Symbol"/>
              </a:rPr>
              <a:t>1873 Levi Strauss brevetta i (blue)jeans con i rivetti di rame.</a:t>
            </a:r>
          </a:p>
          <a:p>
            <a:pPr marL="179388" lvl="1" indent="-179388">
              <a:spcBef>
                <a:spcPts val="500"/>
              </a:spcBef>
              <a:buClr>
                <a:srgbClr val="C00000"/>
              </a:buClr>
              <a:buSzPct val="70000"/>
              <a:buFont typeface="Wingdings" pitchFamily="2" charset="2"/>
              <a:buChar char="v"/>
              <a:defRPr/>
            </a:pPr>
            <a:r>
              <a:rPr lang="it-IT" sz="1600" dirty="0">
                <a:sym typeface="Symbol"/>
              </a:rPr>
              <a:t>1874 Scade il brevetto sul telefono di Meucci. Due anni dopo Bell deposita il suo.</a:t>
            </a:r>
          </a:p>
          <a:p>
            <a:pPr marL="179388" lvl="1" indent="-179388">
              <a:spcBef>
                <a:spcPts val="500"/>
              </a:spcBef>
              <a:buClr>
                <a:srgbClr val="C00000"/>
              </a:buClr>
              <a:buSzPct val="70000"/>
              <a:buFont typeface="Wingdings" pitchFamily="2" charset="2"/>
              <a:buChar char="v"/>
              <a:defRPr/>
            </a:pPr>
            <a:r>
              <a:rPr lang="it-IT" sz="1600" dirty="0">
                <a:sym typeface="Symbol"/>
              </a:rPr>
              <a:t>1874…1927 Parigi, Salon des Indépendentes: </a:t>
            </a:r>
            <a:r>
              <a:rPr lang="it-IT" sz="1600" spc="-100" dirty="0">
                <a:sym typeface="Symbol"/>
              </a:rPr>
              <a:t>Braque, Cezanne, Duchamp, Léger, Matisse, Van Gogh.</a:t>
            </a:r>
          </a:p>
          <a:p>
            <a:pPr marL="179388" lvl="1" indent="-179388">
              <a:spcBef>
                <a:spcPts val="500"/>
              </a:spcBef>
              <a:buClr>
                <a:srgbClr val="C00000"/>
              </a:buClr>
              <a:buSzPct val="70000"/>
              <a:buFont typeface="Wingdings" pitchFamily="2" charset="2"/>
              <a:buChar char="v"/>
              <a:defRPr/>
            </a:pPr>
            <a:r>
              <a:rPr lang="it-IT" sz="1600" dirty="0">
                <a:sym typeface="Symbol"/>
              </a:rPr>
              <a:t>1887 Michelson &amp; Morley provano a misurare </a:t>
            </a:r>
            <a:r>
              <a:rPr lang="it-IT" sz="1600" b="1" dirty="0">
                <a:sym typeface="Symbol"/>
              </a:rPr>
              <a:t>l’etere:</a:t>
            </a:r>
            <a:r>
              <a:rPr lang="it-IT" sz="1600" b="1" dirty="0">
                <a:solidFill>
                  <a:srgbClr val="C00000"/>
                </a:solidFill>
                <a:sym typeface="Symbol"/>
              </a:rPr>
              <a:t> …che non c’è (!).</a:t>
            </a:r>
          </a:p>
          <a:p>
            <a:pPr marL="179388" lvl="1" indent="-179388">
              <a:spcBef>
                <a:spcPts val="500"/>
              </a:spcBef>
              <a:buClr>
                <a:srgbClr val="C00000"/>
              </a:buClr>
              <a:buSzPct val="70000"/>
              <a:buFont typeface="Wingdings" pitchFamily="2" charset="2"/>
              <a:buChar char="v"/>
              <a:defRPr/>
            </a:pPr>
            <a:r>
              <a:rPr lang="it-IT" sz="1600" dirty="0">
                <a:sym typeface="Symbol"/>
              </a:rPr>
              <a:t>1895 I fratelli Lumière – nasce il cinema.</a:t>
            </a:r>
          </a:p>
          <a:p>
            <a:pPr marL="179388" lvl="1" indent="-179388">
              <a:spcBef>
                <a:spcPts val="500"/>
              </a:spcBef>
              <a:buClr>
                <a:srgbClr val="C00000"/>
              </a:buClr>
              <a:buSzPct val="70000"/>
              <a:buFont typeface="Wingdings" pitchFamily="2" charset="2"/>
              <a:buChar char="v"/>
              <a:defRPr/>
            </a:pPr>
            <a:r>
              <a:rPr lang="it-IT" sz="1600" dirty="0">
                <a:sym typeface="Symbol"/>
              </a:rPr>
              <a:t>1895 Marconi: nasce la radio.</a:t>
            </a:r>
            <a:endParaRPr lang="it-IT" sz="1600" dirty="0"/>
          </a:p>
        </p:txBody>
      </p:sp>
    </p:spTree>
    <p:extLst>
      <p:ext uri="{BB962C8B-B14F-4D97-AF65-F5344CB8AC3E}">
        <p14:creationId xmlns:p14="http://schemas.microsoft.com/office/powerpoint/2010/main" val="29346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A95C0C-DC9C-93B7-7C39-E9ABE667CE89}"/>
              </a:ext>
            </a:extLst>
          </p:cNvPr>
          <p:cNvSpPr>
            <a:spLocks noGrp="1"/>
          </p:cNvSpPr>
          <p:nvPr>
            <p:ph type="title"/>
          </p:nvPr>
        </p:nvSpPr>
        <p:spPr>
          <a:xfrm>
            <a:off x="1" y="1"/>
            <a:ext cx="1245476" cy="252248"/>
          </a:xfrm>
        </p:spPr>
        <p:txBody>
          <a:bodyPr>
            <a:normAutofit fontScale="90000"/>
          </a:bodyPr>
          <a:lstStyle/>
          <a:p>
            <a:r>
              <a:rPr lang="it-IT" sz="1500" dirty="0"/>
              <a:t>Frattali </a:t>
            </a:r>
          </a:p>
        </p:txBody>
      </p:sp>
      <p:sp>
        <p:nvSpPr>
          <p:cNvPr id="3" name="Segnaposto numero diapositiva 2">
            <a:extLst>
              <a:ext uri="{FF2B5EF4-FFF2-40B4-BE49-F238E27FC236}">
                <a16:creationId xmlns:a16="http://schemas.microsoft.com/office/drawing/2014/main" id="{C5B6E875-A1C0-847F-59D5-0909C8F746E1}"/>
              </a:ext>
            </a:extLst>
          </p:cNvPr>
          <p:cNvSpPr>
            <a:spLocks noGrp="1"/>
          </p:cNvSpPr>
          <p:nvPr>
            <p:ph type="sldNum" idx="12"/>
          </p:nvPr>
        </p:nvSpPr>
        <p:spPr>
          <a:xfrm>
            <a:off x="8244409" y="4683919"/>
            <a:ext cx="442392" cy="357188"/>
          </a:xfrm>
        </p:spPr>
        <p:txBody>
          <a:bodyPr/>
          <a:lstStyle/>
          <a:p>
            <a:fld id="{00000000-1234-1234-1234-123412341234}" type="slidenum">
              <a:rPr lang="it-IT" smtClean="0"/>
              <a:pPr/>
              <a:t>40</a:t>
            </a:fld>
            <a:endParaRPr lang="it-IT" dirty="0"/>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91CE2E63-2D7C-08C5-4342-DDF31D4ADECD}"/>
                  </a:ext>
                </a:extLst>
              </p:cNvPr>
              <p:cNvSpPr txBox="1"/>
              <p:nvPr/>
            </p:nvSpPr>
            <p:spPr>
              <a:xfrm>
                <a:off x="126124" y="378373"/>
                <a:ext cx="8749862" cy="1892441"/>
              </a:xfrm>
              <a:prstGeom prst="rect">
                <a:avLst/>
              </a:prstGeom>
              <a:noFill/>
            </p:spPr>
            <p:txBody>
              <a:bodyPr wrap="square" rtlCol="0">
                <a:spAutoFit/>
              </a:bodyPr>
              <a:lstStyle/>
              <a:p>
                <a:r>
                  <a:rPr lang="it-IT" sz="1500" dirty="0"/>
                  <a:t>Il mondo non è ‘’liscio’’, la frontiera degli oggetti reali non è una curva continua classica (non ha derivata definita), la dimensione di una linea frattale non è 1, ma è fra 1 e 2.</a:t>
                </a:r>
              </a:p>
              <a:p>
                <a:endParaRPr lang="it-IT" sz="1500" dirty="0"/>
              </a:p>
              <a:p>
                <a:r>
                  <a:rPr lang="it-IT" sz="1350" dirty="0"/>
                  <a:t>[Definizione: un frattale è un oggetto matematico con dimensione frazionaria pari a </a:t>
                </a:r>
                <a14:m>
                  <m:oMath xmlns:m="http://schemas.openxmlformats.org/officeDocument/2006/math">
                    <m:r>
                      <a:rPr lang="it-IT" sz="1350" i="1">
                        <a:latin typeface="Cambria Math" panose="02040503050406030204" pitchFamily="18" charset="0"/>
                      </a:rPr>
                      <m:t>𝑑</m:t>
                    </m:r>
                    <m:r>
                      <a:rPr lang="it-IT" sz="1350" i="1">
                        <a:latin typeface="Cambria Math" panose="02040503050406030204" pitchFamily="18" charset="0"/>
                      </a:rPr>
                      <m:t>=</m:t>
                    </m:r>
                    <m:f>
                      <m:fPr>
                        <m:ctrlPr>
                          <a:rPr lang="it-IT" sz="1350" i="1">
                            <a:latin typeface="Cambria Math" panose="02040503050406030204" pitchFamily="18" charset="0"/>
                          </a:rPr>
                        </m:ctrlPr>
                      </m:fPr>
                      <m:num>
                        <m:func>
                          <m:funcPr>
                            <m:ctrlPr>
                              <a:rPr lang="it-IT" sz="1350" i="1">
                                <a:latin typeface="Cambria Math" panose="02040503050406030204" pitchFamily="18" charset="0"/>
                              </a:rPr>
                            </m:ctrlPr>
                          </m:funcPr>
                          <m:fName>
                            <m:r>
                              <m:rPr>
                                <m:sty m:val="p"/>
                              </m:rPr>
                              <a:rPr lang="it-IT" sz="1350">
                                <a:latin typeface="Cambria Math" panose="02040503050406030204" pitchFamily="18" charset="0"/>
                              </a:rPr>
                              <m:t>log</m:t>
                            </m:r>
                          </m:fName>
                          <m:e>
                            <m:r>
                              <a:rPr lang="it-IT" sz="1350" i="1">
                                <a:latin typeface="Cambria Math" panose="02040503050406030204" pitchFamily="18" charset="0"/>
                              </a:rPr>
                              <m:t>𝑁</m:t>
                            </m:r>
                          </m:e>
                        </m:func>
                      </m:num>
                      <m:den>
                        <m:func>
                          <m:funcPr>
                            <m:ctrlPr>
                              <a:rPr lang="it-IT" sz="1350" i="1">
                                <a:latin typeface="Cambria Math" panose="02040503050406030204" pitchFamily="18" charset="0"/>
                              </a:rPr>
                            </m:ctrlPr>
                          </m:funcPr>
                          <m:fName>
                            <m:r>
                              <m:rPr>
                                <m:sty m:val="p"/>
                              </m:rPr>
                              <a:rPr lang="it-IT" sz="1350">
                                <a:latin typeface="Cambria Math" panose="02040503050406030204" pitchFamily="18" charset="0"/>
                              </a:rPr>
                              <m:t>log</m:t>
                            </m:r>
                          </m:fName>
                          <m:e>
                            <m:f>
                              <m:fPr>
                                <m:type m:val="skw"/>
                                <m:ctrlPr>
                                  <a:rPr lang="it-IT" sz="1350" i="1">
                                    <a:latin typeface="Cambria Math" panose="02040503050406030204" pitchFamily="18" charset="0"/>
                                  </a:rPr>
                                </m:ctrlPr>
                              </m:fPr>
                              <m:num>
                                <m:r>
                                  <a:rPr lang="it-IT" sz="1350" i="1">
                                    <a:latin typeface="Cambria Math" panose="02040503050406030204" pitchFamily="18" charset="0"/>
                                  </a:rPr>
                                  <m:t>1</m:t>
                                </m:r>
                              </m:num>
                              <m:den>
                                <m:r>
                                  <a:rPr lang="it-IT" sz="1350" i="1">
                                    <a:latin typeface="Cambria Math" panose="02040503050406030204" pitchFamily="18" charset="0"/>
                                  </a:rPr>
                                  <m:t>𝑘</m:t>
                                </m:r>
                              </m:den>
                            </m:f>
                          </m:e>
                        </m:func>
                      </m:den>
                    </m:f>
                  </m:oMath>
                </a14:m>
                <a:endParaRPr lang="it-IT" sz="1350" dirty="0"/>
              </a:p>
              <a:p>
                <a:r>
                  <a:rPr lang="it-IT" sz="1350" dirty="0"/>
                  <a:t>Dove N sono le parti simili all’oggetto intero in cui questo può essere suddiviso e k è il rapporto di omotetia]</a:t>
                </a:r>
              </a:p>
              <a:p>
                <a:endParaRPr lang="it-IT" sz="1500" dirty="0"/>
              </a:p>
              <a:p>
                <a:r>
                  <a:rPr lang="it-IT" sz="1500" dirty="0"/>
                  <a:t>Mandelbrot, 1967: </a:t>
                </a:r>
                <a:r>
                  <a:rPr lang="en-US" sz="1350" i="1" dirty="0">
                    <a:solidFill>
                      <a:srgbClr val="202122"/>
                    </a:solidFill>
                    <a:highlight>
                      <a:srgbClr val="FFFFFF"/>
                    </a:highlight>
                    <a:latin typeface="Arial" panose="020B0604020202020204" pitchFamily="34" charset="0"/>
                  </a:rPr>
                  <a:t>How Long Is the Coast of Britain? Statistical Self-Similarity and Fractional Dimension</a:t>
                </a:r>
                <a:r>
                  <a:rPr lang="en-US" sz="1350" dirty="0">
                    <a:solidFill>
                      <a:srgbClr val="202122"/>
                    </a:solidFill>
                    <a:highlight>
                      <a:srgbClr val="FFFFFF"/>
                    </a:highlight>
                    <a:latin typeface="Arial" panose="020B0604020202020204" pitchFamily="34" charset="0"/>
                  </a:rPr>
                  <a:t> </a:t>
                </a:r>
                <a:r>
                  <a:rPr lang="en-US" sz="2100" dirty="0">
                    <a:solidFill>
                      <a:srgbClr val="202122"/>
                    </a:solidFill>
                    <a:highlight>
                      <a:srgbClr val="FFFFFF"/>
                    </a:highlight>
                    <a:latin typeface="Arial" panose="020B0604020202020204" pitchFamily="34" charset="0"/>
                  </a:rPr>
                  <a:t>, </a:t>
                </a:r>
                <a:endParaRPr lang="it-IT" sz="1350" dirty="0"/>
              </a:p>
            </p:txBody>
          </p:sp>
        </mc:Choice>
        <mc:Fallback xmlns="">
          <p:sp>
            <p:nvSpPr>
              <p:cNvPr id="4" name="CasellaDiTesto 3">
                <a:extLst>
                  <a:ext uri="{FF2B5EF4-FFF2-40B4-BE49-F238E27FC236}">
                    <a16:creationId xmlns:a16="http://schemas.microsoft.com/office/drawing/2014/main" id="{91CE2E63-2D7C-08C5-4342-DDF31D4ADECD}"/>
                  </a:ext>
                </a:extLst>
              </p:cNvPr>
              <p:cNvSpPr txBox="1">
                <a:spLocks noRot="1" noChangeAspect="1" noMove="1" noResize="1" noEditPoints="1" noAdjustHandles="1" noChangeArrowheads="1" noChangeShapeType="1" noTextEdit="1"/>
              </p:cNvSpPr>
              <p:nvPr/>
            </p:nvSpPr>
            <p:spPr>
              <a:xfrm>
                <a:off x="126124" y="378373"/>
                <a:ext cx="8749862" cy="1892441"/>
              </a:xfrm>
              <a:prstGeom prst="rect">
                <a:avLst/>
              </a:prstGeom>
              <a:blipFill>
                <a:blip r:embed="rId2"/>
                <a:stretch>
                  <a:fillRect l="-279" t="-643" b="-4823"/>
                </a:stretch>
              </a:blipFill>
            </p:spPr>
            <p:txBody>
              <a:bodyPr/>
              <a:lstStyle/>
              <a:p>
                <a:r>
                  <a:rPr lang="it-IT">
                    <a:noFill/>
                  </a:rPr>
                  <a:t> </a:t>
                </a:r>
              </a:p>
            </p:txBody>
          </p:sp>
        </mc:Fallback>
      </mc:AlternateContent>
      <p:pic>
        <p:nvPicPr>
          <p:cNvPr id="10" name="Immagine 9" descr="Immagine che contiene diagramma, schizzo, disegno, modello&#10;&#10;Descrizione generata automaticamente">
            <a:extLst>
              <a:ext uri="{FF2B5EF4-FFF2-40B4-BE49-F238E27FC236}">
                <a16:creationId xmlns:a16="http://schemas.microsoft.com/office/drawing/2014/main" id="{82C5B86A-ADC4-62DB-6B0E-58219BE32A84}"/>
              </a:ext>
            </a:extLst>
          </p:cNvPr>
          <p:cNvPicPr>
            <a:picLocks noChangeAspect="1"/>
          </p:cNvPicPr>
          <p:nvPr/>
        </p:nvPicPr>
        <p:blipFill>
          <a:blip r:embed="rId3"/>
          <a:stretch>
            <a:fillRect/>
          </a:stretch>
        </p:blipFill>
        <p:spPr>
          <a:xfrm>
            <a:off x="4804010" y="2358737"/>
            <a:ext cx="2098715" cy="2717759"/>
          </a:xfrm>
          <a:prstGeom prst="rect">
            <a:avLst/>
          </a:prstGeom>
        </p:spPr>
      </p:pic>
      <p:sp>
        <p:nvSpPr>
          <p:cNvPr id="11" name="CasellaDiTesto 10">
            <a:extLst>
              <a:ext uri="{FF2B5EF4-FFF2-40B4-BE49-F238E27FC236}">
                <a16:creationId xmlns:a16="http://schemas.microsoft.com/office/drawing/2014/main" id="{3A84B74B-BB2F-DA97-F66B-CF7697C4BD5A}"/>
              </a:ext>
            </a:extLst>
          </p:cNvPr>
          <p:cNvSpPr txBox="1"/>
          <p:nvPr/>
        </p:nvSpPr>
        <p:spPr>
          <a:xfrm>
            <a:off x="6804248" y="2931790"/>
            <a:ext cx="1623848" cy="1477328"/>
          </a:xfrm>
          <a:prstGeom prst="rect">
            <a:avLst/>
          </a:prstGeom>
          <a:noFill/>
        </p:spPr>
        <p:txBody>
          <a:bodyPr wrap="square" rtlCol="0">
            <a:spAutoFit/>
          </a:bodyPr>
          <a:lstStyle/>
          <a:p>
            <a:r>
              <a:rPr lang="it-IT" dirty="0"/>
              <a:t>La lunghezza della linea dipende dalla scala con cui la si guarda</a:t>
            </a:r>
          </a:p>
        </p:txBody>
      </p:sp>
      <p:grpSp>
        <p:nvGrpSpPr>
          <p:cNvPr id="6" name="Gruppo 5">
            <a:extLst>
              <a:ext uri="{FF2B5EF4-FFF2-40B4-BE49-F238E27FC236}">
                <a16:creationId xmlns:a16="http://schemas.microsoft.com/office/drawing/2014/main" id="{151DAD1E-BCBC-9CD6-7BD3-6B19C4FDEA77}"/>
              </a:ext>
            </a:extLst>
          </p:cNvPr>
          <p:cNvGrpSpPr/>
          <p:nvPr/>
        </p:nvGrpSpPr>
        <p:grpSpPr>
          <a:xfrm>
            <a:off x="185446" y="2283718"/>
            <a:ext cx="4458086" cy="2445416"/>
            <a:chOff x="185446" y="2283718"/>
            <a:chExt cx="4458086" cy="2445416"/>
          </a:xfrm>
        </p:grpSpPr>
        <p:pic>
          <p:nvPicPr>
            <p:cNvPr id="8" name="Immagine 7" descr="Immagine che contiene schizzo, diagramma, mappa&#10;&#10;Descrizione generata automaticamente">
              <a:extLst>
                <a:ext uri="{FF2B5EF4-FFF2-40B4-BE49-F238E27FC236}">
                  <a16:creationId xmlns:a16="http://schemas.microsoft.com/office/drawing/2014/main" id="{AFF6AAE2-709D-4022-ACCE-484A54F0022E}"/>
                </a:ext>
              </a:extLst>
            </p:cNvPr>
            <p:cNvPicPr>
              <a:picLocks noChangeAspect="1"/>
            </p:cNvPicPr>
            <p:nvPr/>
          </p:nvPicPr>
          <p:blipFill>
            <a:blip r:embed="rId4"/>
            <a:stretch>
              <a:fillRect/>
            </a:stretch>
          </p:blipFill>
          <p:spPr>
            <a:xfrm>
              <a:off x="185446" y="2488660"/>
              <a:ext cx="4458086" cy="2240474"/>
            </a:xfrm>
            <a:prstGeom prst="rect">
              <a:avLst/>
            </a:prstGeom>
          </p:spPr>
        </p:pic>
        <p:sp>
          <p:nvSpPr>
            <p:cNvPr id="5" name="CasellaDiTesto 4">
              <a:extLst>
                <a:ext uri="{FF2B5EF4-FFF2-40B4-BE49-F238E27FC236}">
                  <a16:creationId xmlns:a16="http://schemas.microsoft.com/office/drawing/2014/main" id="{9A341AB8-2DB6-8E84-295E-72EE09BA70E3}"/>
                </a:ext>
              </a:extLst>
            </p:cNvPr>
            <p:cNvSpPr txBox="1"/>
            <p:nvPr/>
          </p:nvSpPr>
          <p:spPr>
            <a:xfrm>
              <a:off x="395536" y="2283718"/>
              <a:ext cx="4032448" cy="369332"/>
            </a:xfrm>
            <a:prstGeom prst="rect">
              <a:avLst/>
            </a:prstGeom>
            <a:noFill/>
          </p:spPr>
          <p:txBody>
            <a:bodyPr wrap="square" rtlCol="0">
              <a:spAutoFit/>
            </a:bodyPr>
            <a:lstStyle/>
            <a:p>
              <a:r>
                <a:rPr lang="it-IT" dirty="0"/>
                <a:t>   </a:t>
              </a:r>
              <a:r>
                <a:rPr lang="it-IT" dirty="0">
                  <a:solidFill>
                    <a:srgbClr val="C00000"/>
                  </a:solidFill>
                </a:rPr>
                <a:t>L</a:t>
              </a:r>
              <a:r>
                <a:rPr lang="it-IT" baseline="-25000" dirty="0">
                  <a:solidFill>
                    <a:srgbClr val="C00000"/>
                  </a:solidFill>
                </a:rPr>
                <a:t>1                </a:t>
              </a:r>
              <a:r>
                <a:rPr lang="it-IT" dirty="0">
                  <a:solidFill>
                    <a:srgbClr val="C00000"/>
                  </a:solidFill>
                </a:rPr>
                <a:t>&lt;             L</a:t>
              </a:r>
              <a:r>
                <a:rPr lang="it-IT" baseline="-25000" dirty="0">
                  <a:solidFill>
                    <a:srgbClr val="C00000"/>
                  </a:solidFill>
                </a:rPr>
                <a:t>2                </a:t>
              </a:r>
              <a:r>
                <a:rPr lang="it-IT" dirty="0">
                  <a:solidFill>
                    <a:srgbClr val="C00000"/>
                  </a:solidFill>
                </a:rPr>
                <a:t>&lt;            L</a:t>
              </a:r>
              <a:r>
                <a:rPr lang="it-IT" baseline="-25000" dirty="0">
                  <a:solidFill>
                    <a:srgbClr val="C00000"/>
                  </a:solidFill>
                </a:rPr>
                <a:t>3</a:t>
              </a:r>
              <a:endParaRPr lang="it-IT" dirty="0">
                <a:solidFill>
                  <a:srgbClr val="C00000"/>
                </a:solidFill>
              </a:endParaRPr>
            </a:p>
          </p:txBody>
        </p:sp>
      </p:grpSp>
    </p:spTree>
    <p:extLst>
      <p:ext uri="{BB962C8B-B14F-4D97-AF65-F5344CB8AC3E}">
        <p14:creationId xmlns:p14="http://schemas.microsoft.com/office/powerpoint/2010/main" val="1083302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grpSp>
        <p:nvGrpSpPr>
          <p:cNvPr id="909" name="Google Shape;909;p66"/>
          <p:cNvGrpSpPr/>
          <p:nvPr/>
        </p:nvGrpSpPr>
        <p:grpSpPr>
          <a:xfrm>
            <a:off x="1143000" y="1"/>
            <a:ext cx="6858000" cy="5142310"/>
            <a:chOff x="0" y="0"/>
            <a:chExt cx="5760" cy="4319"/>
          </a:xfrm>
        </p:grpSpPr>
        <p:pic>
          <p:nvPicPr>
            <p:cNvPr id="910" name="Google Shape;910;p66" descr="Mandel bello 0"/>
            <p:cNvPicPr preferRelativeResize="0"/>
            <p:nvPr/>
          </p:nvPicPr>
          <p:blipFill rotWithShape="1">
            <a:blip r:embed="rId3">
              <a:alphaModFix/>
            </a:blip>
            <a:srcRect/>
            <a:stretch/>
          </p:blipFill>
          <p:spPr>
            <a:xfrm>
              <a:off x="0" y="0"/>
              <a:ext cx="5760" cy="4319"/>
            </a:xfrm>
            <a:prstGeom prst="rect">
              <a:avLst/>
            </a:prstGeom>
            <a:noFill/>
            <a:ln>
              <a:noFill/>
            </a:ln>
          </p:spPr>
        </p:pic>
        <p:sp>
          <p:nvSpPr>
            <p:cNvPr id="911" name="Google Shape;911;p66"/>
            <p:cNvSpPr/>
            <p:nvPr/>
          </p:nvSpPr>
          <p:spPr>
            <a:xfrm>
              <a:off x="2063" y="1378"/>
              <a:ext cx="1002" cy="794"/>
            </a:xfrm>
            <a:prstGeom prst="rect">
              <a:avLst/>
            </a:prstGeom>
            <a:no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917" name="Google Shape;917;p67"/>
          <p:cNvGrpSpPr/>
          <p:nvPr/>
        </p:nvGrpSpPr>
        <p:grpSpPr>
          <a:xfrm>
            <a:off x="1143000" y="1"/>
            <a:ext cx="6858000" cy="5142310"/>
            <a:chOff x="0" y="0"/>
            <a:chExt cx="5760" cy="4319"/>
          </a:xfrm>
        </p:grpSpPr>
        <p:pic>
          <p:nvPicPr>
            <p:cNvPr id="918" name="Google Shape;918;p67" descr="Mandel bello 1"/>
            <p:cNvPicPr preferRelativeResize="0"/>
            <p:nvPr/>
          </p:nvPicPr>
          <p:blipFill rotWithShape="1">
            <a:blip r:embed="rId3">
              <a:alphaModFix/>
            </a:blip>
            <a:srcRect/>
            <a:stretch/>
          </p:blipFill>
          <p:spPr>
            <a:xfrm>
              <a:off x="0" y="0"/>
              <a:ext cx="5760" cy="4319"/>
            </a:xfrm>
            <a:prstGeom prst="rect">
              <a:avLst/>
            </a:prstGeom>
            <a:noFill/>
            <a:ln>
              <a:noFill/>
            </a:ln>
          </p:spPr>
        </p:pic>
        <p:sp>
          <p:nvSpPr>
            <p:cNvPr id="919" name="Google Shape;919;p67"/>
            <p:cNvSpPr/>
            <p:nvPr/>
          </p:nvSpPr>
          <p:spPr>
            <a:xfrm>
              <a:off x="3696" y="2387"/>
              <a:ext cx="869" cy="816"/>
            </a:xfrm>
            <a:prstGeom prst="rect">
              <a:avLst/>
            </a:prstGeom>
            <a:no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grpSp>
        <p:nvGrpSpPr>
          <p:cNvPr id="925" name="Google Shape;925;p68"/>
          <p:cNvGrpSpPr/>
          <p:nvPr/>
        </p:nvGrpSpPr>
        <p:grpSpPr>
          <a:xfrm>
            <a:off x="1143000" y="21432"/>
            <a:ext cx="6858000" cy="5142310"/>
            <a:chOff x="0" y="18"/>
            <a:chExt cx="5760" cy="4319"/>
          </a:xfrm>
        </p:grpSpPr>
        <p:pic>
          <p:nvPicPr>
            <p:cNvPr id="926" name="Google Shape;926;p68" descr="Mandel bello 2"/>
            <p:cNvPicPr preferRelativeResize="0"/>
            <p:nvPr/>
          </p:nvPicPr>
          <p:blipFill rotWithShape="1">
            <a:blip r:embed="rId3">
              <a:alphaModFix/>
            </a:blip>
            <a:srcRect/>
            <a:stretch/>
          </p:blipFill>
          <p:spPr>
            <a:xfrm>
              <a:off x="0" y="18"/>
              <a:ext cx="5760" cy="4319"/>
            </a:xfrm>
            <a:prstGeom prst="rect">
              <a:avLst/>
            </a:prstGeom>
            <a:noFill/>
            <a:ln>
              <a:noFill/>
            </a:ln>
          </p:spPr>
        </p:pic>
        <p:grpSp>
          <p:nvGrpSpPr>
            <p:cNvPr id="927" name="Google Shape;927;p68"/>
            <p:cNvGrpSpPr/>
            <p:nvPr/>
          </p:nvGrpSpPr>
          <p:grpSpPr>
            <a:xfrm>
              <a:off x="3904" y="2543"/>
              <a:ext cx="1537" cy="1143"/>
              <a:chOff x="3904" y="2543"/>
              <a:chExt cx="1537" cy="1143"/>
            </a:xfrm>
          </p:grpSpPr>
          <p:sp>
            <p:nvSpPr>
              <p:cNvPr id="928" name="Google Shape;928;p68"/>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29" name="Google Shape;929;p68"/>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35" name="Google Shape;935;p69"/>
          <p:cNvGrpSpPr/>
          <p:nvPr/>
        </p:nvGrpSpPr>
        <p:grpSpPr>
          <a:xfrm>
            <a:off x="1143000" y="1"/>
            <a:ext cx="6858000" cy="5142310"/>
            <a:chOff x="0" y="0"/>
            <a:chExt cx="5760" cy="4319"/>
          </a:xfrm>
        </p:grpSpPr>
        <p:pic>
          <p:nvPicPr>
            <p:cNvPr id="936" name="Google Shape;936;p69" descr="Mandel bello 3"/>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937" name="Google Shape;937;p69"/>
            <p:cNvGrpSpPr/>
            <p:nvPr/>
          </p:nvGrpSpPr>
          <p:grpSpPr>
            <a:xfrm>
              <a:off x="2064" y="0"/>
              <a:ext cx="1088" cy="845"/>
              <a:chOff x="3904" y="2543"/>
              <a:chExt cx="1537" cy="1143"/>
            </a:xfrm>
          </p:grpSpPr>
          <p:sp>
            <p:nvSpPr>
              <p:cNvPr id="938" name="Google Shape;938;p69"/>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39" name="Google Shape;939;p69"/>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grpSp>
        <p:nvGrpSpPr>
          <p:cNvPr id="945" name="Google Shape;945;p70"/>
          <p:cNvGrpSpPr/>
          <p:nvPr/>
        </p:nvGrpSpPr>
        <p:grpSpPr>
          <a:xfrm>
            <a:off x="1143000" y="1"/>
            <a:ext cx="6858000" cy="5142310"/>
            <a:chOff x="0" y="0"/>
            <a:chExt cx="5760" cy="4319"/>
          </a:xfrm>
        </p:grpSpPr>
        <p:pic>
          <p:nvPicPr>
            <p:cNvPr id="946" name="Google Shape;946;p70" descr="Mandel bello 4"/>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947" name="Google Shape;947;p70"/>
            <p:cNvGrpSpPr/>
            <p:nvPr/>
          </p:nvGrpSpPr>
          <p:grpSpPr>
            <a:xfrm>
              <a:off x="1837" y="210"/>
              <a:ext cx="1673" cy="1460"/>
              <a:chOff x="3904" y="2543"/>
              <a:chExt cx="1537" cy="1143"/>
            </a:xfrm>
          </p:grpSpPr>
          <p:sp>
            <p:nvSpPr>
              <p:cNvPr id="948" name="Google Shape;948;p70"/>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49" name="Google Shape;949;p70"/>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grpSp>
        <p:nvGrpSpPr>
          <p:cNvPr id="955" name="Google Shape;955;p71"/>
          <p:cNvGrpSpPr/>
          <p:nvPr/>
        </p:nvGrpSpPr>
        <p:grpSpPr>
          <a:xfrm>
            <a:off x="1143000" y="1"/>
            <a:ext cx="6858000" cy="5142310"/>
            <a:chOff x="0" y="0"/>
            <a:chExt cx="5760" cy="4319"/>
          </a:xfrm>
        </p:grpSpPr>
        <p:pic>
          <p:nvPicPr>
            <p:cNvPr id="956" name="Google Shape;956;p71" descr="Mandel bello 5"/>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957" name="Google Shape;957;p71"/>
            <p:cNvGrpSpPr/>
            <p:nvPr/>
          </p:nvGrpSpPr>
          <p:grpSpPr>
            <a:xfrm>
              <a:off x="2426" y="2296"/>
              <a:ext cx="1044" cy="544"/>
              <a:chOff x="3904" y="2543"/>
              <a:chExt cx="1537" cy="1143"/>
            </a:xfrm>
          </p:grpSpPr>
          <p:sp>
            <p:nvSpPr>
              <p:cNvPr id="958" name="Google Shape;958;p71"/>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59" name="Google Shape;959;p71"/>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grpSp>
        <p:nvGrpSpPr>
          <p:cNvPr id="965" name="Google Shape;965;p72"/>
          <p:cNvGrpSpPr/>
          <p:nvPr/>
        </p:nvGrpSpPr>
        <p:grpSpPr>
          <a:xfrm>
            <a:off x="1143000" y="1"/>
            <a:ext cx="6858000" cy="5142310"/>
            <a:chOff x="0" y="0"/>
            <a:chExt cx="5760" cy="4319"/>
          </a:xfrm>
        </p:grpSpPr>
        <p:pic>
          <p:nvPicPr>
            <p:cNvPr id="966" name="Google Shape;966;p72" descr="Mandel bello 6"/>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967" name="Google Shape;967;p72"/>
            <p:cNvGrpSpPr/>
            <p:nvPr/>
          </p:nvGrpSpPr>
          <p:grpSpPr>
            <a:xfrm>
              <a:off x="2472" y="2024"/>
              <a:ext cx="589" cy="408"/>
              <a:chOff x="3904" y="2543"/>
              <a:chExt cx="1537" cy="1143"/>
            </a:xfrm>
          </p:grpSpPr>
          <p:sp>
            <p:nvSpPr>
              <p:cNvPr id="968" name="Google Shape;968;p72"/>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69" name="Google Shape;969;p72"/>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grpSp>
        <p:nvGrpSpPr>
          <p:cNvPr id="975" name="Google Shape;975;p73"/>
          <p:cNvGrpSpPr/>
          <p:nvPr/>
        </p:nvGrpSpPr>
        <p:grpSpPr>
          <a:xfrm>
            <a:off x="1143000" y="1"/>
            <a:ext cx="6858000" cy="5142310"/>
            <a:chOff x="0" y="0"/>
            <a:chExt cx="5760" cy="4319"/>
          </a:xfrm>
        </p:grpSpPr>
        <p:pic>
          <p:nvPicPr>
            <p:cNvPr id="976" name="Google Shape;976;p73" descr="Mandel bello 7"/>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977" name="Google Shape;977;p73"/>
            <p:cNvGrpSpPr/>
            <p:nvPr/>
          </p:nvGrpSpPr>
          <p:grpSpPr>
            <a:xfrm>
              <a:off x="1610" y="1979"/>
              <a:ext cx="1356" cy="952"/>
              <a:chOff x="3904" y="2543"/>
              <a:chExt cx="1537" cy="1143"/>
            </a:xfrm>
          </p:grpSpPr>
          <p:sp>
            <p:nvSpPr>
              <p:cNvPr id="978" name="Google Shape;978;p73"/>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79" name="Google Shape;979;p73"/>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grpSp>
        <p:nvGrpSpPr>
          <p:cNvPr id="985" name="Google Shape;985;p74"/>
          <p:cNvGrpSpPr/>
          <p:nvPr/>
        </p:nvGrpSpPr>
        <p:grpSpPr>
          <a:xfrm>
            <a:off x="1143000" y="1"/>
            <a:ext cx="6858000" cy="5142310"/>
            <a:chOff x="0" y="0"/>
            <a:chExt cx="5760" cy="4319"/>
          </a:xfrm>
        </p:grpSpPr>
        <p:pic>
          <p:nvPicPr>
            <p:cNvPr id="986" name="Google Shape;986;p74" descr="Mandel bello 8"/>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987" name="Google Shape;987;p74"/>
            <p:cNvGrpSpPr/>
            <p:nvPr/>
          </p:nvGrpSpPr>
          <p:grpSpPr>
            <a:xfrm>
              <a:off x="3606" y="45"/>
              <a:ext cx="1542" cy="1117"/>
              <a:chOff x="3904" y="2543"/>
              <a:chExt cx="1537" cy="1143"/>
            </a:xfrm>
          </p:grpSpPr>
          <p:sp>
            <p:nvSpPr>
              <p:cNvPr id="988" name="Google Shape;988;p74"/>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89" name="Google Shape;989;p74"/>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ctrTitle"/>
          </p:nvPr>
        </p:nvSpPr>
        <p:spPr>
          <a:xfrm>
            <a:off x="0" y="918"/>
            <a:ext cx="5076056" cy="410592"/>
          </a:xfrm>
        </p:spPr>
        <p:txBody>
          <a:bodyPr>
            <a:noAutofit/>
          </a:bodyPr>
          <a:lstStyle/>
          <a:p>
            <a:pPr algn="l"/>
            <a:r>
              <a:rPr lang="it-IT" sz="2000" b="1" dirty="0">
                <a:latin typeface="+mn-lt"/>
                <a:ea typeface="Gungsuh" pitchFamily="18" charset="-127"/>
              </a:rPr>
              <a:t>Il XX secolo: nascono nuove teorie fisiche</a:t>
            </a:r>
            <a:endParaRPr lang="it-IT" sz="2400" b="1" dirty="0"/>
          </a:p>
        </p:txBody>
      </p:sp>
      <p:sp>
        <p:nvSpPr>
          <p:cNvPr id="7" name="Segnaposto numero diapositiva 6"/>
          <p:cNvSpPr>
            <a:spLocks noGrp="1"/>
          </p:cNvSpPr>
          <p:nvPr>
            <p:ph type="sldNum" sz="quarter" idx="12"/>
          </p:nvPr>
        </p:nvSpPr>
        <p:spPr>
          <a:xfrm>
            <a:off x="8748464" y="4803998"/>
            <a:ext cx="298376" cy="252759"/>
          </a:xfrm>
        </p:spPr>
        <p:txBody>
          <a:bodyPr/>
          <a:lstStyle/>
          <a:p>
            <a:fld id="{2BFC0026-57C0-4FBE-A77A-58B0CFCFBA7E}" type="slidenum">
              <a:rPr lang="it-IT" sz="1000" smtClean="0">
                <a:solidFill>
                  <a:schemeClr val="tx1"/>
                </a:solidFill>
              </a:rPr>
              <a:pPr/>
              <a:t>5</a:t>
            </a:fld>
            <a:endParaRPr lang="it-IT" sz="1000" dirty="0">
              <a:solidFill>
                <a:schemeClr val="tx1"/>
              </a:solidFill>
            </a:endParaRPr>
          </a:p>
        </p:txBody>
      </p:sp>
      <p:sp>
        <p:nvSpPr>
          <p:cNvPr id="3" name="Rettangolo 2"/>
          <p:cNvSpPr/>
          <p:nvPr/>
        </p:nvSpPr>
        <p:spPr>
          <a:xfrm>
            <a:off x="179512" y="555526"/>
            <a:ext cx="7848872" cy="369332"/>
          </a:xfrm>
          <a:prstGeom prst="rect">
            <a:avLst/>
          </a:prstGeom>
        </p:spPr>
        <p:txBody>
          <a:bodyPr wrap="square">
            <a:spAutoFit/>
          </a:bodyPr>
          <a:lstStyle/>
          <a:p>
            <a:pPr>
              <a:defRPr/>
            </a:pPr>
            <a:r>
              <a:rPr lang="it-IT" dirty="0"/>
              <a:t>1900:  Lord Kelvin all’Associazione britannica per il progresso della Scienza…</a:t>
            </a:r>
          </a:p>
        </p:txBody>
      </p:sp>
      <p:sp>
        <p:nvSpPr>
          <p:cNvPr id="4" name="Rettangolo 3"/>
          <p:cNvSpPr/>
          <p:nvPr/>
        </p:nvSpPr>
        <p:spPr>
          <a:xfrm>
            <a:off x="251520" y="1419622"/>
            <a:ext cx="8784976" cy="667249"/>
          </a:xfrm>
          <a:prstGeom prst="rect">
            <a:avLst/>
          </a:prstGeom>
        </p:spPr>
        <p:txBody>
          <a:bodyPr wrap="square">
            <a:spAutoFit/>
          </a:bodyPr>
          <a:lstStyle/>
          <a:p>
            <a:pPr>
              <a:defRPr/>
            </a:pPr>
            <a:r>
              <a:rPr lang="it-IT" b="1" kern="0" dirty="0">
                <a:solidFill>
                  <a:srgbClr val="C00000"/>
                </a:solidFill>
              </a:rPr>
              <a:t>Le</a:t>
            </a:r>
            <a:r>
              <a:rPr lang="it-IT" b="1" kern="0" dirty="0"/>
              <a:t> Teorie della Relatività                  La Meccanica Quantistica                     Il caos e i sistemi                         	RS  </a:t>
            </a:r>
            <a:r>
              <a:rPr lang="it-IT" b="1" kern="0" dirty="0">
                <a:sym typeface="Symbol" panose="05050102010706020507" pitchFamily="18" charset="2"/>
              </a:rPr>
              <a:t>  RG                                           MQ </a:t>
            </a:r>
            <a:r>
              <a:rPr lang="it-IT" kern="0" dirty="0">
                <a:sym typeface="Symbol" panose="05050102010706020507" pitchFamily="18" charset="2"/>
              </a:rPr>
              <a:t>(micro)</a:t>
            </a:r>
            <a:r>
              <a:rPr lang="it-IT" b="1" kern="0" dirty="0"/>
              <a:t>		       complessi </a:t>
            </a:r>
            <a:r>
              <a:rPr lang="it-IT" kern="0" dirty="0"/>
              <a:t>(macro)</a:t>
            </a:r>
          </a:p>
        </p:txBody>
      </p:sp>
      <p:sp>
        <p:nvSpPr>
          <p:cNvPr id="5" name="Rettangolo 4">
            <a:extLst>
              <a:ext uri="{FF2B5EF4-FFF2-40B4-BE49-F238E27FC236}">
                <a16:creationId xmlns:a16="http://schemas.microsoft.com/office/drawing/2014/main" id="{AE890522-BE50-C90D-E863-AA4FF8C42BFA}"/>
              </a:ext>
            </a:extLst>
          </p:cNvPr>
          <p:cNvSpPr/>
          <p:nvPr/>
        </p:nvSpPr>
        <p:spPr>
          <a:xfrm>
            <a:off x="6372200" y="2416090"/>
            <a:ext cx="2880320" cy="437153"/>
          </a:xfrm>
          <a:prstGeom prst="rect">
            <a:avLst/>
          </a:prstGeom>
        </p:spPr>
        <p:txBody>
          <a:bodyPr wrap="square">
            <a:spAutoFit/>
          </a:bodyPr>
          <a:lstStyle/>
          <a:p>
            <a:pPr>
              <a:lnSpc>
                <a:spcPct val="150000"/>
              </a:lnSpc>
              <a:defRPr/>
            </a:pPr>
            <a:endParaRPr lang="it-IT" sz="1600" kern="0" dirty="0"/>
          </a:p>
        </p:txBody>
      </p:sp>
      <p:grpSp>
        <p:nvGrpSpPr>
          <p:cNvPr id="17" name="Gruppo 16">
            <a:extLst>
              <a:ext uri="{FF2B5EF4-FFF2-40B4-BE49-F238E27FC236}">
                <a16:creationId xmlns:a16="http://schemas.microsoft.com/office/drawing/2014/main" id="{5B778E4F-518D-C3F3-3660-816DEB36E8A7}"/>
              </a:ext>
            </a:extLst>
          </p:cNvPr>
          <p:cNvGrpSpPr/>
          <p:nvPr/>
        </p:nvGrpSpPr>
        <p:grpSpPr>
          <a:xfrm>
            <a:off x="107504" y="1735737"/>
            <a:ext cx="8712968" cy="3284285"/>
            <a:chOff x="107504" y="1821382"/>
            <a:chExt cx="8712968" cy="3263103"/>
          </a:xfrm>
        </p:grpSpPr>
        <p:sp>
          <p:nvSpPr>
            <p:cNvPr id="11" name="Rettangolo 10"/>
            <p:cNvSpPr/>
            <p:nvPr/>
          </p:nvSpPr>
          <p:spPr>
            <a:xfrm>
              <a:off x="107504" y="2564767"/>
              <a:ext cx="2880320" cy="2168558"/>
            </a:xfrm>
            <a:prstGeom prst="rect">
              <a:avLst/>
            </a:prstGeom>
          </p:spPr>
          <p:txBody>
            <a:bodyPr wrap="square">
              <a:spAutoFit/>
            </a:bodyPr>
            <a:lstStyle/>
            <a:p>
              <a:pPr>
                <a:defRPr/>
              </a:pPr>
              <a:r>
                <a:rPr lang="it-IT" sz="1600" kern="0" dirty="0"/>
                <a:t>Create da una sola persona,</a:t>
              </a:r>
            </a:p>
            <a:p>
              <a:pPr>
                <a:spcAft>
                  <a:spcPts val="100"/>
                </a:spcAft>
                <a:defRPr/>
              </a:pPr>
              <a:r>
                <a:rPr lang="it-IT" sz="1600" kern="0" dirty="0"/>
                <a:t>Albert Einstein, in due anni precisi: </a:t>
              </a:r>
              <a:r>
                <a:rPr lang="it-IT" sz="1600" b="1" kern="0" dirty="0">
                  <a:solidFill>
                    <a:srgbClr val="C00000"/>
                  </a:solidFill>
                </a:rPr>
                <a:t>1905 - </a:t>
              </a:r>
              <a:r>
                <a:rPr lang="it-IT" sz="1600" kern="0" dirty="0"/>
                <a:t> </a:t>
              </a:r>
              <a:r>
                <a:rPr lang="it-IT" sz="1600" b="1" kern="0" dirty="0">
                  <a:solidFill>
                    <a:srgbClr val="C00000"/>
                  </a:solidFill>
                </a:rPr>
                <a:t>1915.</a:t>
              </a:r>
            </a:p>
            <a:p>
              <a:pPr>
                <a:spcAft>
                  <a:spcPts val="100"/>
                </a:spcAft>
                <a:defRPr/>
              </a:pPr>
              <a:endParaRPr lang="it-IT" sz="1600" b="1" kern="0" dirty="0">
                <a:solidFill>
                  <a:srgbClr val="C00000"/>
                </a:solidFill>
              </a:endParaRPr>
            </a:p>
            <a:p>
              <a:pPr>
                <a:spcAft>
                  <a:spcPts val="100"/>
                </a:spcAft>
                <a:defRPr/>
              </a:pPr>
              <a:r>
                <a:rPr lang="it-IT" sz="1600" kern="0" dirty="0"/>
                <a:t>Modifiche dei concetti di spazio, di tempo, di energia...</a:t>
              </a:r>
            </a:p>
            <a:p>
              <a:pPr>
                <a:defRPr/>
              </a:pPr>
              <a:r>
                <a:rPr lang="it-IT" sz="1600" kern="0" dirty="0"/>
                <a:t>Piccolissime modifiche nella vita di tutti i giorni</a:t>
              </a:r>
            </a:p>
          </p:txBody>
        </p:sp>
        <p:sp>
          <p:nvSpPr>
            <p:cNvPr id="12" name="Rettangolo 11"/>
            <p:cNvSpPr/>
            <p:nvPr/>
          </p:nvSpPr>
          <p:spPr>
            <a:xfrm>
              <a:off x="3059832" y="2193074"/>
              <a:ext cx="3384376" cy="2891411"/>
            </a:xfrm>
            <a:prstGeom prst="rect">
              <a:avLst/>
            </a:prstGeom>
          </p:spPr>
          <p:txBody>
            <a:bodyPr wrap="square">
              <a:spAutoFit/>
            </a:bodyPr>
            <a:lstStyle/>
            <a:p>
              <a:pPr>
                <a:defRPr/>
              </a:pPr>
              <a:r>
                <a:rPr lang="it-IT" sz="1600" kern="0" dirty="0"/>
                <a:t>Creata a partire dal </a:t>
              </a:r>
              <a:r>
                <a:rPr lang="it-IT" sz="1600" b="1" kern="0" dirty="0">
                  <a:solidFill>
                    <a:srgbClr val="C00000"/>
                  </a:solidFill>
                </a:rPr>
                <a:t>1900</a:t>
              </a:r>
              <a:r>
                <a:rPr lang="it-IT" sz="1600" kern="0" dirty="0"/>
                <a:t> fino al </a:t>
              </a:r>
              <a:r>
                <a:rPr lang="it-IT" sz="1600" b="1" kern="0" dirty="0">
                  <a:solidFill>
                    <a:srgbClr val="C00000"/>
                  </a:solidFill>
                </a:rPr>
                <a:t>1927</a:t>
              </a:r>
              <a:r>
                <a:rPr lang="it-IT" sz="1600" kern="0" dirty="0"/>
                <a:t> da Bohr, Planck, Born, Pauli, Einstein, De Broglie, Dirac, Heisenberg, Schr</a:t>
              </a:r>
              <a:r>
                <a:rPr lang="it-IT" sz="1600" dirty="0"/>
                <a:t>ö</a:t>
              </a:r>
              <a:r>
                <a:rPr lang="it-IT" sz="1600" kern="0" dirty="0"/>
                <a:t>dinger, von Neumann. Fermi … ampliata nel 1940, 1986, </a:t>
              </a:r>
              <a:r>
                <a:rPr lang="it-IT" sz="1600" b="1" kern="0" dirty="0">
                  <a:solidFill>
                    <a:srgbClr val="C00000"/>
                  </a:solidFill>
                </a:rPr>
                <a:t>2012.</a:t>
              </a:r>
            </a:p>
            <a:p>
              <a:pPr>
                <a:defRPr/>
              </a:pPr>
              <a:endParaRPr lang="it-IT" sz="1600" b="1" kern="0" dirty="0">
                <a:solidFill>
                  <a:srgbClr val="C00000"/>
                </a:solidFill>
              </a:endParaRPr>
            </a:p>
            <a:p>
              <a:pPr>
                <a:defRPr/>
              </a:pPr>
              <a:r>
                <a:rPr lang="it-IT" sz="1600" kern="0" dirty="0"/>
                <a:t>Cambia profondamente l’ontologia e l’epistemologia legata alla descrizione della realtà.</a:t>
              </a:r>
            </a:p>
            <a:p>
              <a:pPr>
                <a:defRPr/>
              </a:pPr>
              <a:r>
                <a:rPr lang="it-IT" sz="1600" kern="0" dirty="0"/>
                <a:t>E’ sconvolgente. Viene in parte rifiutata...</a:t>
              </a:r>
            </a:p>
          </p:txBody>
        </p:sp>
        <p:cxnSp>
          <p:nvCxnSpPr>
            <p:cNvPr id="13" name="Connettore diritto 12">
              <a:extLst>
                <a:ext uri="{FF2B5EF4-FFF2-40B4-BE49-F238E27FC236}">
                  <a16:creationId xmlns:a16="http://schemas.microsoft.com/office/drawing/2014/main" id="{0AF19EF6-2A61-E027-814B-59D6FEB3E9DC}"/>
                </a:ext>
              </a:extLst>
            </p:cNvPr>
            <p:cNvCxnSpPr/>
            <p:nvPr/>
          </p:nvCxnSpPr>
          <p:spPr>
            <a:xfrm>
              <a:off x="2987824" y="1821382"/>
              <a:ext cx="0" cy="319655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12DB591F-B496-2B20-C70A-9A8B97035032}"/>
                </a:ext>
              </a:extLst>
            </p:cNvPr>
            <p:cNvCxnSpPr/>
            <p:nvPr/>
          </p:nvCxnSpPr>
          <p:spPr>
            <a:xfrm>
              <a:off x="6444208" y="1821382"/>
              <a:ext cx="0" cy="319655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EE446A7F-099E-AEDB-5BED-C4CA76B61F39}"/>
                </a:ext>
              </a:extLst>
            </p:cNvPr>
            <p:cNvSpPr/>
            <p:nvPr/>
          </p:nvSpPr>
          <p:spPr>
            <a:xfrm>
              <a:off x="6516216" y="2359776"/>
              <a:ext cx="2304256" cy="2554545"/>
            </a:xfrm>
            <a:prstGeom prst="rect">
              <a:avLst/>
            </a:prstGeom>
          </p:spPr>
          <p:txBody>
            <a:bodyPr wrap="square">
              <a:spAutoFit/>
            </a:bodyPr>
            <a:lstStyle/>
            <a:p>
              <a:pPr>
                <a:defRPr/>
              </a:pPr>
              <a:r>
                <a:rPr lang="it-IT" sz="1600" kern="0" dirty="0"/>
                <a:t>Il discorso di Galilei ‘’cerchi, quadrati, triangoli...’’ non sempre vale.</a:t>
              </a:r>
            </a:p>
            <a:p>
              <a:pPr>
                <a:defRPr/>
              </a:pPr>
              <a:r>
                <a:rPr lang="it-IT" sz="1600" kern="0" dirty="0"/>
                <a:t>Forma matematica al Caos, nasce il caos deterministico e lo studio dei sistemi complessi... AI, LLM</a:t>
              </a:r>
            </a:p>
            <a:p>
              <a:pPr>
                <a:defRPr/>
              </a:pPr>
              <a:r>
                <a:rPr lang="it-IT" sz="1600" kern="0" dirty="0">
                  <a:solidFill>
                    <a:srgbClr val="C00000"/>
                  </a:solidFill>
                </a:rPr>
                <a:t>[Parisi]</a:t>
              </a:r>
            </a:p>
          </p:txBody>
        </p:sp>
      </p:grpSp>
      <p:sp>
        <p:nvSpPr>
          <p:cNvPr id="10" name="CasellaDiTesto 9">
            <a:extLst>
              <a:ext uri="{FF2B5EF4-FFF2-40B4-BE49-F238E27FC236}">
                <a16:creationId xmlns:a16="http://schemas.microsoft.com/office/drawing/2014/main" id="{9119B4FF-36BD-2833-13FF-C95355862806}"/>
              </a:ext>
            </a:extLst>
          </p:cNvPr>
          <p:cNvSpPr txBox="1"/>
          <p:nvPr/>
        </p:nvSpPr>
        <p:spPr>
          <a:xfrm>
            <a:off x="179512" y="987574"/>
            <a:ext cx="7200800" cy="369332"/>
          </a:xfrm>
          <a:prstGeom prst="rect">
            <a:avLst/>
          </a:prstGeom>
          <a:noFill/>
        </p:spPr>
        <p:txBody>
          <a:bodyPr wrap="square" rtlCol="0">
            <a:spAutoFit/>
          </a:bodyPr>
          <a:lstStyle/>
          <a:p>
            <a:r>
              <a:rPr lang="it-IT" kern="0" dirty="0"/>
              <a:t>E invece no! Tante, troppe, cose non  tornavano. Nascono nuove teorie:</a:t>
            </a:r>
          </a:p>
        </p:txBody>
      </p:sp>
    </p:spTree>
    <p:extLst>
      <p:ext uri="{BB962C8B-B14F-4D97-AF65-F5344CB8AC3E}">
        <p14:creationId xmlns:p14="http://schemas.microsoft.com/office/powerpoint/2010/main" val="294183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grpSp>
        <p:nvGrpSpPr>
          <p:cNvPr id="995" name="Google Shape;995;p75"/>
          <p:cNvGrpSpPr/>
          <p:nvPr/>
        </p:nvGrpSpPr>
        <p:grpSpPr>
          <a:xfrm>
            <a:off x="1143000" y="1"/>
            <a:ext cx="6858000" cy="5142310"/>
            <a:chOff x="0" y="0"/>
            <a:chExt cx="5760" cy="4319"/>
          </a:xfrm>
        </p:grpSpPr>
        <p:pic>
          <p:nvPicPr>
            <p:cNvPr id="996" name="Google Shape;996;p75" descr="Mandel bello 9"/>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997" name="Google Shape;997;p75"/>
            <p:cNvGrpSpPr/>
            <p:nvPr/>
          </p:nvGrpSpPr>
          <p:grpSpPr>
            <a:xfrm>
              <a:off x="4332" y="2976"/>
              <a:ext cx="1315" cy="1143"/>
              <a:chOff x="3904" y="2543"/>
              <a:chExt cx="1537" cy="1143"/>
            </a:xfrm>
          </p:grpSpPr>
          <p:sp>
            <p:nvSpPr>
              <p:cNvPr id="998" name="Google Shape;998;p75"/>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999" name="Google Shape;999;p75"/>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grpSp>
        <p:nvGrpSpPr>
          <p:cNvPr id="1005" name="Google Shape;1005;p76"/>
          <p:cNvGrpSpPr/>
          <p:nvPr/>
        </p:nvGrpSpPr>
        <p:grpSpPr>
          <a:xfrm>
            <a:off x="1143000" y="1"/>
            <a:ext cx="6858000" cy="5142310"/>
            <a:chOff x="0" y="0"/>
            <a:chExt cx="5760" cy="4319"/>
          </a:xfrm>
        </p:grpSpPr>
        <p:pic>
          <p:nvPicPr>
            <p:cNvPr id="1006" name="Google Shape;1006;p76" descr="Mandel bello 10"/>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1007" name="Google Shape;1007;p76"/>
            <p:cNvGrpSpPr/>
            <p:nvPr/>
          </p:nvGrpSpPr>
          <p:grpSpPr>
            <a:xfrm>
              <a:off x="249" y="1797"/>
              <a:ext cx="1996" cy="1724"/>
              <a:chOff x="3904" y="2543"/>
              <a:chExt cx="1537" cy="1143"/>
            </a:xfrm>
          </p:grpSpPr>
          <p:sp>
            <p:nvSpPr>
              <p:cNvPr id="1008" name="Google Shape;1008;p76"/>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1009" name="Google Shape;1009;p76"/>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5" name="Google Shape;1015;p77"/>
          <p:cNvGrpSpPr/>
          <p:nvPr/>
        </p:nvGrpSpPr>
        <p:grpSpPr>
          <a:xfrm>
            <a:off x="1143000" y="1"/>
            <a:ext cx="6858000" cy="5142310"/>
            <a:chOff x="0" y="0"/>
            <a:chExt cx="5760" cy="4319"/>
          </a:xfrm>
        </p:grpSpPr>
        <p:pic>
          <p:nvPicPr>
            <p:cNvPr id="1016" name="Google Shape;1016;p77" descr="Mandel bello 11"/>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1017" name="Google Shape;1017;p77"/>
            <p:cNvGrpSpPr/>
            <p:nvPr/>
          </p:nvGrpSpPr>
          <p:grpSpPr>
            <a:xfrm>
              <a:off x="3923" y="346"/>
              <a:ext cx="590" cy="499"/>
              <a:chOff x="3904" y="2543"/>
              <a:chExt cx="1537" cy="1143"/>
            </a:xfrm>
          </p:grpSpPr>
          <p:sp>
            <p:nvSpPr>
              <p:cNvPr id="1018" name="Google Shape;1018;p77"/>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1019" name="Google Shape;1019;p77"/>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grpSp>
        <p:nvGrpSpPr>
          <p:cNvPr id="1025" name="Google Shape;1025;p78"/>
          <p:cNvGrpSpPr/>
          <p:nvPr/>
        </p:nvGrpSpPr>
        <p:grpSpPr>
          <a:xfrm>
            <a:off x="1143000" y="1"/>
            <a:ext cx="6858000" cy="5142310"/>
            <a:chOff x="0" y="0"/>
            <a:chExt cx="5760" cy="4319"/>
          </a:xfrm>
        </p:grpSpPr>
        <p:pic>
          <p:nvPicPr>
            <p:cNvPr id="1026" name="Google Shape;1026;p78" descr="Mandel bello 12"/>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1027" name="Google Shape;1027;p78"/>
            <p:cNvGrpSpPr/>
            <p:nvPr/>
          </p:nvGrpSpPr>
          <p:grpSpPr>
            <a:xfrm>
              <a:off x="4422" y="1933"/>
              <a:ext cx="862" cy="590"/>
              <a:chOff x="3904" y="2543"/>
              <a:chExt cx="1537" cy="1143"/>
            </a:xfrm>
          </p:grpSpPr>
          <p:sp>
            <p:nvSpPr>
              <p:cNvPr id="1028" name="Google Shape;1028;p78"/>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1029" name="Google Shape;1029;p78"/>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35" name="Google Shape;1035;p79"/>
          <p:cNvGrpSpPr/>
          <p:nvPr/>
        </p:nvGrpSpPr>
        <p:grpSpPr>
          <a:xfrm>
            <a:off x="1143000" y="1"/>
            <a:ext cx="6858000" cy="5142310"/>
            <a:chOff x="0" y="0"/>
            <a:chExt cx="5760" cy="4319"/>
          </a:xfrm>
        </p:grpSpPr>
        <p:pic>
          <p:nvPicPr>
            <p:cNvPr id="1036" name="Google Shape;1036;p79" descr="Mandel bello 13"/>
            <p:cNvPicPr preferRelativeResize="0"/>
            <p:nvPr/>
          </p:nvPicPr>
          <p:blipFill rotWithShape="1">
            <a:blip r:embed="rId3">
              <a:alphaModFix/>
            </a:blip>
            <a:srcRect/>
            <a:stretch/>
          </p:blipFill>
          <p:spPr>
            <a:xfrm>
              <a:off x="0" y="0"/>
              <a:ext cx="5760" cy="4319"/>
            </a:xfrm>
            <a:prstGeom prst="rect">
              <a:avLst/>
            </a:prstGeom>
            <a:noFill/>
            <a:ln>
              <a:noFill/>
            </a:ln>
          </p:spPr>
        </p:pic>
        <p:grpSp>
          <p:nvGrpSpPr>
            <p:cNvPr id="1037" name="Google Shape;1037;p79"/>
            <p:cNvGrpSpPr/>
            <p:nvPr/>
          </p:nvGrpSpPr>
          <p:grpSpPr>
            <a:xfrm>
              <a:off x="3882" y="2417"/>
              <a:ext cx="631" cy="378"/>
              <a:chOff x="3904" y="2543"/>
              <a:chExt cx="1537" cy="1143"/>
            </a:xfrm>
          </p:grpSpPr>
          <p:sp>
            <p:nvSpPr>
              <p:cNvPr id="1038" name="Google Shape;1038;p79"/>
              <p:cNvSpPr/>
              <p:nvPr/>
            </p:nvSpPr>
            <p:spPr>
              <a:xfrm>
                <a:off x="3923" y="2569"/>
                <a:ext cx="1518" cy="1104"/>
              </a:xfrm>
              <a:prstGeom prst="rect">
                <a:avLst/>
              </a:prstGeom>
              <a:noFill/>
              <a:ln w="2540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
            <p:nvSpPr>
              <p:cNvPr id="1039" name="Google Shape;1039;p79"/>
              <p:cNvSpPr/>
              <p:nvPr/>
            </p:nvSpPr>
            <p:spPr>
              <a:xfrm>
                <a:off x="3904" y="2543"/>
                <a:ext cx="1529" cy="1143"/>
              </a:xfrm>
              <a:prstGeom prst="rect">
                <a:avLst/>
              </a:prstGeom>
              <a:noFill/>
              <a:ln w="254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gr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p80" descr="Mandel bello 14"/>
          <p:cNvPicPr preferRelativeResize="0"/>
          <p:nvPr/>
        </p:nvPicPr>
        <p:blipFill rotWithShape="1">
          <a:blip r:embed="rId3">
            <a:alphaModFix/>
          </a:blip>
          <a:srcRect/>
          <a:stretch/>
        </p:blipFill>
        <p:spPr>
          <a:xfrm>
            <a:off x="1143000" y="1191"/>
            <a:ext cx="6858000" cy="5142309"/>
          </a:xfrm>
          <a:prstGeom prst="rect">
            <a:avLst/>
          </a:prstGeom>
          <a:noFill/>
          <a:ln>
            <a:noFill/>
          </a:ln>
        </p:spPr>
      </p:pic>
      <p:sp>
        <p:nvSpPr>
          <p:cNvPr id="1046" name="Google Shape;1046;p80">
            <a:hlinkClick r:id="rId4" action="ppaction://hlinksldjump"/>
          </p:cNvPr>
          <p:cNvSpPr/>
          <p:nvPr/>
        </p:nvSpPr>
        <p:spPr>
          <a:xfrm>
            <a:off x="7704536" y="4839891"/>
            <a:ext cx="296465" cy="303609"/>
          </a:xfrm>
          <a:custGeom>
            <a:avLst/>
            <a:gdLst/>
            <a:ahLst/>
            <a:cxnLst/>
            <a:rect l="l" t="t" r="r" b="b"/>
            <a:pathLst>
              <a:path w="120000" h="120000" extrusionOk="0">
                <a:moveTo>
                  <a:pt x="0" y="0"/>
                </a:moveTo>
                <a:lnTo>
                  <a:pt x="120000" y="0"/>
                </a:lnTo>
                <a:lnTo>
                  <a:pt x="120000" y="120000"/>
                </a:lnTo>
                <a:lnTo>
                  <a:pt x="0" y="120000"/>
                </a:lnTo>
                <a:close/>
                <a:moveTo>
                  <a:pt x="105000" y="38029"/>
                </a:moveTo>
                <a:lnTo>
                  <a:pt x="82500" y="16059"/>
                </a:lnTo>
                <a:lnTo>
                  <a:pt x="60000" y="38029"/>
                </a:lnTo>
                <a:lnTo>
                  <a:pt x="71250" y="38029"/>
                </a:lnTo>
                <a:lnTo>
                  <a:pt x="71250" y="70985"/>
                </a:lnTo>
                <a:cubicBezTo>
                  <a:pt x="71250" y="77052"/>
                  <a:pt x="66213" y="81971"/>
                  <a:pt x="60000" y="81971"/>
                </a:cubicBezTo>
                <a:lnTo>
                  <a:pt x="48750" y="81971"/>
                </a:lnTo>
                <a:cubicBezTo>
                  <a:pt x="42537" y="81971"/>
                  <a:pt x="37500" y="77052"/>
                  <a:pt x="37500" y="70985"/>
                </a:cubicBezTo>
                <a:lnTo>
                  <a:pt x="37500" y="38029"/>
                </a:lnTo>
                <a:lnTo>
                  <a:pt x="15000" y="38029"/>
                </a:lnTo>
                <a:lnTo>
                  <a:pt x="15000" y="70985"/>
                </a:lnTo>
                <a:cubicBezTo>
                  <a:pt x="15000" y="89186"/>
                  <a:pt x="30110" y="103941"/>
                  <a:pt x="48750" y="103941"/>
                </a:cubicBezTo>
                <a:lnTo>
                  <a:pt x="60000" y="103941"/>
                </a:lnTo>
                <a:cubicBezTo>
                  <a:pt x="78640" y="103941"/>
                  <a:pt x="93750" y="89186"/>
                  <a:pt x="93750" y="70985"/>
                </a:cubicBezTo>
                <a:lnTo>
                  <a:pt x="93750" y="38029"/>
                </a:lnTo>
                <a:close/>
              </a:path>
              <a:path w="120000" h="120000" fill="darken" extrusionOk="0">
                <a:moveTo>
                  <a:pt x="105000" y="38029"/>
                </a:moveTo>
                <a:lnTo>
                  <a:pt x="82500" y="16059"/>
                </a:lnTo>
                <a:lnTo>
                  <a:pt x="60000" y="38029"/>
                </a:lnTo>
                <a:lnTo>
                  <a:pt x="71250" y="38029"/>
                </a:lnTo>
                <a:lnTo>
                  <a:pt x="71250" y="70985"/>
                </a:lnTo>
                <a:cubicBezTo>
                  <a:pt x="71250" y="77052"/>
                  <a:pt x="66213" y="81971"/>
                  <a:pt x="60000" y="81971"/>
                </a:cubicBezTo>
                <a:lnTo>
                  <a:pt x="48750" y="81971"/>
                </a:lnTo>
                <a:cubicBezTo>
                  <a:pt x="42537" y="81971"/>
                  <a:pt x="37500" y="77052"/>
                  <a:pt x="37500" y="70985"/>
                </a:cubicBezTo>
                <a:lnTo>
                  <a:pt x="37500" y="38029"/>
                </a:lnTo>
                <a:lnTo>
                  <a:pt x="15000" y="38029"/>
                </a:lnTo>
                <a:lnTo>
                  <a:pt x="15000" y="70985"/>
                </a:lnTo>
                <a:cubicBezTo>
                  <a:pt x="15000" y="89186"/>
                  <a:pt x="30110" y="103941"/>
                  <a:pt x="48750" y="103941"/>
                </a:cubicBezTo>
                <a:lnTo>
                  <a:pt x="60000" y="103941"/>
                </a:lnTo>
                <a:cubicBezTo>
                  <a:pt x="78640" y="103941"/>
                  <a:pt x="93750" y="89186"/>
                  <a:pt x="93750" y="70985"/>
                </a:cubicBezTo>
                <a:lnTo>
                  <a:pt x="93750" y="38029"/>
                </a:lnTo>
                <a:close/>
              </a:path>
              <a:path w="120000" h="120000" fill="none" extrusionOk="0">
                <a:moveTo>
                  <a:pt x="105000" y="38029"/>
                </a:moveTo>
                <a:lnTo>
                  <a:pt x="93750" y="38029"/>
                </a:lnTo>
                <a:lnTo>
                  <a:pt x="93750" y="70985"/>
                </a:lnTo>
                <a:lnTo>
                  <a:pt x="93750" y="70985"/>
                </a:lnTo>
                <a:cubicBezTo>
                  <a:pt x="93750" y="89186"/>
                  <a:pt x="78640" y="103941"/>
                  <a:pt x="60000" y="103941"/>
                </a:cubicBezTo>
                <a:lnTo>
                  <a:pt x="48750" y="103941"/>
                </a:lnTo>
                <a:cubicBezTo>
                  <a:pt x="30110" y="103941"/>
                  <a:pt x="15000" y="89186"/>
                  <a:pt x="15000" y="70985"/>
                </a:cubicBezTo>
                <a:lnTo>
                  <a:pt x="15000" y="38029"/>
                </a:lnTo>
                <a:lnTo>
                  <a:pt x="37500" y="38029"/>
                </a:lnTo>
                <a:lnTo>
                  <a:pt x="37500" y="70985"/>
                </a:lnTo>
                <a:cubicBezTo>
                  <a:pt x="37500" y="77052"/>
                  <a:pt x="42537" y="81971"/>
                  <a:pt x="48750" y="81971"/>
                </a:cubicBezTo>
                <a:lnTo>
                  <a:pt x="60000" y="81971"/>
                </a:lnTo>
                <a:cubicBezTo>
                  <a:pt x="66213" y="81971"/>
                  <a:pt x="71250" y="77052"/>
                  <a:pt x="71250" y="70985"/>
                </a:cubicBezTo>
                <a:lnTo>
                  <a:pt x="71250" y="38029"/>
                </a:lnTo>
                <a:lnTo>
                  <a:pt x="60000" y="38029"/>
                </a:lnTo>
                <a:lnTo>
                  <a:pt x="82500" y="16059"/>
                </a:lnTo>
                <a:close/>
              </a:path>
              <a:path w="120000" h="120000" fill="none" extrusionOk="0">
                <a:moveTo>
                  <a:pt x="0" y="0"/>
                </a:moveTo>
                <a:lnTo>
                  <a:pt x="120000" y="0"/>
                </a:lnTo>
                <a:lnTo>
                  <a:pt x="120000" y="120000"/>
                </a:lnTo>
                <a:lnTo>
                  <a:pt x="0" y="120000"/>
                </a:lnTo>
                <a:close/>
              </a:path>
            </a:pathLst>
          </a:custGeom>
          <a:solidFill>
            <a:schemeClr val="accent1"/>
          </a:solidFill>
          <a:ln>
            <a:noFill/>
          </a:ln>
        </p:spPr>
        <p:txBody>
          <a:bodyPr spcFirstLastPara="1" wrap="square" lIns="68569" tIns="34275" rIns="68569" bIns="34275" anchor="ctr" anchorCtr="0">
            <a:noAutofit/>
          </a:bodyPr>
          <a:lstStyle/>
          <a:p>
            <a:endParaRPr sz="2100" b="1">
              <a:solidFill>
                <a:schemeClr val="dk1"/>
              </a:solidFill>
              <a:latin typeface="Comic Sans MS"/>
              <a:ea typeface="Comic Sans MS"/>
              <a:cs typeface="Comic Sans MS"/>
              <a:sym typeface="Comic Sans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740EA3-6247-7F5C-E7D5-7AF5BB43A3D1}"/>
              </a:ext>
            </a:extLst>
          </p:cNvPr>
          <p:cNvSpPr>
            <a:spLocks noGrp="1"/>
          </p:cNvSpPr>
          <p:nvPr>
            <p:ph type="title"/>
          </p:nvPr>
        </p:nvSpPr>
        <p:spPr>
          <a:xfrm>
            <a:off x="488731" y="0"/>
            <a:ext cx="8229600" cy="857250"/>
          </a:xfrm>
        </p:spPr>
        <p:txBody>
          <a:bodyPr/>
          <a:lstStyle/>
          <a:p>
            <a:r>
              <a:rPr lang="it-IT" sz="2100" dirty="0"/>
              <a:t>Oggetti/strutture frattali</a:t>
            </a:r>
          </a:p>
        </p:txBody>
      </p:sp>
      <p:sp>
        <p:nvSpPr>
          <p:cNvPr id="3" name="Segnaposto numero diapositiva 2">
            <a:extLst>
              <a:ext uri="{FF2B5EF4-FFF2-40B4-BE49-F238E27FC236}">
                <a16:creationId xmlns:a16="http://schemas.microsoft.com/office/drawing/2014/main" id="{A6C882AC-7FA6-4DCD-40FB-6207CD8BBE66}"/>
              </a:ext>
            </a:extLst>
          </p:cNvPr>
          <p:cNvSpPr>
            <a:spLocks noGrp="1"/>
          </p:cNvSpPr>
          <p:nvPr>
            <p:ph type="sldNum" idx="12"/>
          </p:nvPr>
        </p:nvSpPr>
        <p:spPr>
          <a:xfrm>
            <a:off x="8631620" y="4802160"/>
            <a:ext cx="402021" cy="274337"/>
          </a:xfrm>
        </p:spPr>
        <p:txBody>
          <a:bodyPr/>
          <a:lstStyle/>
          <a:p>
            <a:fld id="{00000000-1234-1234-1234-123412341234}" type="slidenum">
              <a:rPr lang="it-IT" smtClean="0"/>
              <a:pPr/>
              <a:t>56</a:t>
            </a:fld>
            <a:endParaRPr lang="it-IT" dirty="0"/>
          </a:p>
        </p:txBody>
      </p:sp>
      <p:sp>
        <p:nvSpPr>
          <p:cNvPr id="4" name="CasellaDiTesto 3">
            <a:extLst>
              <a:ext uri="{FF2B5EF4-FFF2-40B4-BE49-F238E27FC236}">
                <a16:creationId xmlns:a16="http://schemas.microsoft.com/office/drawing/2014/main" id="{160CC9AF-2F84-BA0C-664D-CB19C2BD20DE}"/>
              </a:ext>
            </a:extLst>
          </p:cNvPr>
          <p:cNvSpPr txBox="1"/>
          <p:nvPr/>
        </p:nvSpPr>
        <p:spPr>
          <a:xfrm>
            <a:off x="472966" y="1064173"/>
            <a:ext cx="3563007" cy="3000821"/>
          </a:xfrm>
          <a:prstGeom prst="rect">
            <a:avLst/>
          </a:prstGeom>
          <a:noFill/>
        </p:spPr>
        <p:txBody>
          <a:bodyPr wrap="square" rtlCol="0">
            <a:spAutoFit/>
          </a:bodyPr>
          <a:lstStyle/>
          <a:p>
            <a:pPr marL="134541" indent="-134541">
              <a:buFont typeface="Arial" panose="020B0604020202020204" pitchFamily="34" charset="0"/>
              <a:buChar char="•"/>
            </a:pPr>
            <a:r>
              <a:rPr lang="it-IT" sz="1350" dirty="0"/>
              <a:t>Coste terra/mare</a:t>
            </a:r>
          </a:p>
          <a:p>
            <a:pPr marL="134541" indent="-134541">
              <a:buFont typeface="Arial" panose="020B0604020202020204" pitchFamily="34" charset="0"/>
              <a:buChar char="•"/>
            </a:pPr>
            <a:r>
              <a:rPr lang="it-IT" sz="1350" dirty="0"/>
              <a:t>Cavolfiore</a:t>
            </a:r>
          </a:p>
          <a:p>
            <a:pPr marL="134541" indent="-134541">
              <a:buFont typeface="Arial" panose="020B0604020202020204" pitchFamily="34" charset="0"/>
              <a:buChar char="•"/>
            </a:pPr>
            <a:r>
              <a:rPr lang="it-IT" sz="1350" dirty="0"/>
              <a:t>Le sei cateratte del Nilo</a:t>
            </a:r>
          </a:p>
          <a:p>
            <a:pPr marL="134541" indent="-134541">
              <a:buFont typeface="Arial" panose="020B0604020202020204" pitchFamily="34" charset="0"/>
              <a:buChar char="•"/>
            </a:pPr>
            <a:r>
              <a:rPr lang="it-IT" sz="1350" dirty="0"/>
              <a:t>Distribuzione crateri sulla Luna</a:t>
            </a:r>
          </a:p>
          <a:p>
            <a:pPr marL="134541" indent="-134541">
              <a:buFont typeface="Arial" panose="020B0604020202020204" pitchFamily="34" charset="0"/>
              <a:buChar char="•"/>
            </a:pPr>
            <a:r>
              <a:rPr lang="it-IT" sz="1350" dirty="0"/>
              <a:t>Transizioni di fase</a:t>
            </a:r>
          </a:p>
          <a:p>
            <a:pPr marL="134541" indent="-134541">
              <a:buFont typeface="Arial" panose="020B0604020202020204" pitchFamily="34" charset="0"/>
              <a:buChar char="•"/>
            </a:pPr>
            <a:r>
              <a:rPr lang="it-IT" sz="1350" dirty="0"/>
              <a:t>Profilo montagne</a:t>
            </a:r>
          </a:p>
          <a:p>
            <a:pPr marL="134541" indent="-134541">
              <a:buFont typeface="Arial" panose="020B0604020202020204" pitchFamily="34" charset="0"/>
              <a:buChar char="•"/>
            </a:pPr>
            <a:r>
              <a:rPr lang="it-IT" sz="1350" dirty="0"/>
              <a:t>Delta del gange</a:t>
            </a:r>
          </a:p>
          <a:p>
            <a:pPr marL="134541" indent="-134541">
              <a:buFont typeface="Arial" panose="020B0604020202020204" pitchFamily="34" charset="0"/>
              <a:buChar char="•"/>
            </a:pPr>
            <a:r>
              <a:rPr lang="it-IT" sz="1350" dirty="0"/>
              <a:t>Nubi</a:t>
            </a:r>
          </a:p>
          <a:p>
            <a:pPr marL="134541" indent="-134541">
              <a:buFont typeface="Arial" panose="020B0604020202020204" pitchFamily="34" charset="0"/>
              <a:buChar char="•"/>
            </a:pPr>
            <a:r>
              <a:rPr lang="it-IT" sz="1350" dirty="0"/>
              <a:t>Incendi boschivi</a:t>
            </a:r>
          </a:p>
          <a:p>
            <a:pPr marL="134541" indent="-134541">
              <a:buFont typeface="Arial" panose="020B0604020202020204" pitchFamily="34" charset="0"/>
              <a:buChar char="•"/>
            </a:pPr>
            <a:r>
              <a:rPr lang="it-IT" sz="1350" dirty="0"/>
              <a:t>Struttura dei polmoni</a:t>
            </a:r>
          </a:p>
          <a:p>
            <a:pPr marL="134541" indent="-134541">
              <a:buFont typeface="Arial" panose="020B0604020202020204" pitchFamily="34" charset="0"/>
              <a:buChar char="•"/>
            </a:pPr>
            <a:r>
              <a:rPr lang="it-IT" sz="1350" dirty="0"/>
              <a:t>Rete delle arterie</a:t>
            </a:r>
          </a:p>
          <a:p>
            <a:pPr marL="134541" indent="-134541">
              <a:buFont typeface="Arial" panose="020B0604020202020204" pitchFamily="34" charset="0"/>
              <a:buChar char="•"/>
            </a:pPr>
            <a:r>
              <a:rPr lang="it-IT" sz="1350" dirty="0"/>
              <a:t>Struttura del cervello</a:t>
            </a:r>
          </a:p>
          <a:p>
            <a:pPr marL="134541" indent="-134541">
              <a:buFont typeface="Arial" panose="020B0604020202020204" pitchFamily="34" charset="0"/>
              <a:buChar char="•"/>
            </a:pPr>
            <a:r>
              <a:rPr lang="it-IT" sz="1350" dirty="0"/>
              <a:t>1/f in musica</a:t>
            </a:r>
          </a:p>
          <a:p>
            <a:pPr marL="134541" indent="-134541">
              <a:buFont typeface="Arial" panose="020B0604020202020204" pitchFamily="34" charset="0"/>
              <a:buChar char="•"/>
            </a:pPr>
            <a:endParaRPr lang="it-IT" sz="1350" dirty="0"/>
          </a:p>
        </p:txBody>
      </p:sp>
      <p:sp>
        <p:nvSpPr>
          <p:cNvPr id="5" name="CasellaDiTesto 4">
            <a:extLst>
              <a:ext uri="{FF2B5EF4-FFF2-40B4-BE49-F238E27FC236}">
                <a16:creationId xmlns:a16="http://schemas.microsoft.com/office/drawing/2014/main" id="{D91C3113-72FA-4A28-DF35-CF65835406D4}"/>
              </a:ext>
            </a:extLst>
          </p:cNvPr>
          <p:cNvSpPr txBox="1"/>
          <p:nvPr/>
        </p:nvSpPr>
        <p:spPr>
          <a:xfrm>
            <a:off x="4544410" y="1170591"/>
            <a:ext cx="4039913" cy="3000821"/>
          </a:xfrm>
          <a:prstGeom prst="rect">
            <a:avLst/>
          </a:prstGeom>
          <a:noFill/>
        </p:spPr>
        <p:txBody>
          <a:bodyPr wrap="square" rtlCol="0">
            <a:spAutoFit/>
          </a:bodyPr>
          <a:lstStyle/>
          <a:p>
            <a:pPr marL="134541" indent="-134541">
              <a:buFont typeface="Arial" panose="020B0604020202020204" pitchFamily="34" charset="0"/>
              <a:buChar char="•"/>
            </a:pPr>
            <a:r>
              <a:rPr lang="it-IT" sz="1350" dirty="0"/>
              <a:t>Struttura ripiegata delle proteine complesse</a:t>
            </a:r>
          </a:p>
          <a:p>
            <a:pPr marL="134541" indent="-134541">
              <a:buFont typeface="Arial" panose="020B0604020202020204" pitchFamily="34" charset="0"/>
              <a:buChar char="•"/>
            </a:pPr>
            <a:r>
              <a:rPr lang="it-IT" sz="1350" dirty="0"/>
              <a:t>Modello infettivo AIDS</a:t>
            </a:r>
          </a:p>
          <a:p>
            <a:pPr marL="134541" indent="-134541">
              <a:buFont typeface="Arial" panose="020B0604020202020204" pitchFamily="34" charset="0"/>
              <a:buChar char="•"/>
            </a:pPr>
            <a:r>
              <a:rPr lang="it-IT" sz="1350" dirty="0"/>
              <a:t>Superficie cellule cancerose</a:t>
            </a:r>
          </a:p>
          <a:p>
            <a:pPr marL="134541" indent="-134541">
              <a:buFont typeface="Arial" panose="020B0604020202020204" pitchFamily="34" charset="0"/>
              <a:buChar char="•"/>
            </a:pPr>
            <a:r>
              <a:rPr lang="it-IT" sz="1350" dirty="0"/>
              <a:t>Tessuto canceroso mammario</a:t>
            </a:r>
          </a:p>
          <a:p>
            <a:pPr marL="134541" indent="-134541">
              <a:buFont typeface="Arial" panose="020B0604020202020204" pitchFamily="34" charset="0"/>
              <a:buChar char="•"/>
            </a:pPr>
            <a:r>
              <a:rPr lang="it-IT" sz="1350" dirty="0"/>
              <a:t>Fratture ossee</a:t>
            </a:r>
          </a:p>
          <a:p>
            <a:pPr marL="134541" indent="-134541">
              <a:buFont typeface="Arial" panose="020B0604020202020204" pitchFamily="34" charset="0"/>
              <a:buChar char="•"/>
            </a:pPr>
            <a:r>
              <a:rPr lang="it-IT" sz="1350" dirty="0"/>
              <a:t>Battito del cuore (?)</a:t>
            </a:r>
          </a:p>
          <a:p>
            <a:pPr marL="134541" indent="-134541">
              <a:buFont typeface="Arial" panose="020B0604020202020204" pitchFamily="34" charset="0"/>
              <a:buChar char="•"/>
            </a:pPr>
            <a:r>
              <a:rPr lang="it-IT" sz="1350" dirty="0"/>
              <a:t>Sequenze stratigrafiche faglie</a:t>
            </a:r>
          </a:p>
          <a:p>
            <a:pPr marL="134541" indent="-134541">
              <a:buFont typeface="Arial" panose="020B0604020202020204" pitchFamily="34" charset="0"/>
              <a:buChar char="•"/>
            </a:pPr>
            <a:r>
              <a:rPr lang="it-IT" sz="1350" dirty="0"/>
              <a:t>Distribuzione gocce di pioggia</a:t>
            </a:r>
          </a:p>
          <a:p>
            <a:pPr marL="134541" indent="-134541">
              <a:buFont typeface="Arial" panose="020B0604020202020204" pitchFamily="34" charset="0"/>
              <a:buChar char="•"/>
            </a:pPr>
            <a:r>
              <a:rPr lang="it-IT" sz="1350" dirty="0"/>
              <a:t>Comportamenti delle folle</a:t>
            </a:r>
          </a:p>
          <a:p>
            <a:pPr marL="134541" indent="-134541">
              <a:buFont typeface="Arial" panose="020B0604020202020204" pitchFamily="34" charset="0"/>
              <a:buChar char="•"/>
            </a:pPr>
            <a:r>
              <a:rPr lang="it-IT" sz="1350" dirty="0"/>
              <a:t>Struttura dell’universo a grande scala (?)</a:t>
            </a:r>
          </a:p>
          <a:p>
            <a:pPr marL="134541" indent="-134541">
              <a:buFont typeface="Arial" panose="020B0604020202020204" pitchFamily="34" charset="0"/>
              <a:buChar char="•"/>
            </a:pPr>
            <a:r>
              <a:rPr lang="it-IT" sz="1350" dirty="0"/>
              <a:t>Compressione frattale delle immagini</a:t>
            </a:r>
          </a:p>
          <a:p>
            <a:pPr marL="134541" indent="-134541">
              <a:buFont typeface="Arial" panose="020B0604020202020204" pitchFamily="34" charset="0"/>
              <a:buChar char="•"/>
            </a:pPr>
            <a:r>
              <a:rPr lang="it-IT" sz="1350" dirty="0"/>
              <a:t>Cortecce dell’albero</a:t>
            </a:r>
          </a:p>
          <a:p>
            <a:pPr marL="134541" indent="-134541">
              <a:buFont typeface="Arial" panose="020B0604020202020204" pitchFamily="34" charset="0"/>
              <a:buChar char="•"/>
            </a:pPr>
            <a:r>
              <a:rPr lang="it-IT" sz="1350" dirty="0"/>
              <a:t>Andamenti mercati monetari</a:t>
            </a:r>
          </a:p>
          <a:p>
            <a:pPr marL="134541" indent="-134541">
              <a:buFont typeface="Arial" panose="020B0604020202020204" pitchFamily="34" charset="0"/>
              <a:buChar char="•"/>
            </a:pPr>
            <a:endParaRPr lang="it-IT" sz="1350" dirty="0"/>
          </a:p>
        </p:txBody>
      </p:sp>
    </p:spTree>
    <p:extLst>
      <p:ext uri="{BB962C8B-B14F-4D97-AF65-F5344CB8AC3E}">
        <p14:creationId xmlns:p14="http://schemas.microsoft.com/office/powerpoint/2010/main" val="4136410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3F220016-6FEF-0D69-1DCF-6792AFE29244}"/>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5CE7B28F-E9A2-639F-38FE-F76D6B03E138}"/>
              </a:ext>
            </a:extLst>
          </p:cNvPr>
          <p:cNvSpPr txBox="1">
            <a:spLocks noGrp="1"/>
          </p:cNvSpPr>
          <p:nvPr>
            <p:ph type="sldNum" idx="12"/>
          </p:nvPr>
        </p:nvSpPr>
        <p:spPr>
          <a:xfrm>
            <a:off x="5932" y="487940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57</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FFD3D226-BB41-9F34-8C17-E675EA831E5B}"/>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A7ABF372-C027-C7B0-65CC-C0A783528793}"/>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Pollock e la dimensione frattale delle sue opere (?)</a:t>
            </a:r>
            <a:endParaRPr dirty="0"/>
          </a:p>
        </p:txBody>
      </p:sp>
      <p:sp>
        <p:nvSpPr>
          <p:cNvPr id="442" name="Google Shape;442;p25">
            <a:extLst>
              <a:ext uri="{FF2B5EF4-FFF2-40B4-BE49-F238E27FC236}">
                <a16:creationId xmlns:a16="http://schemas.microsoft.com/office/drawing/2014/main" id="{3D4B74CC-0D1D-235D-0235-832EE9990BDA}"/>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6" name="CasellaDiTesto 5">
            <a:extLst>
              <a:ext uri="{FF2B5EF4-FFF2-40B4-BE49-F238E27FC236}">
                <a16:creationId xmlns:a16="http://schemas.microsoft.com/office/drawing/2014/main" id="{55EBD6CE-6685-6793-A9A4-07A80E921D5D}"/>
              </a:ext>
            </a:extLst>
          </p:cNvPr>
          <p:cNvSpPr txBox="1"/>
          <p:nvPr/>
        </p:nvSpPr>
        <p:spPr>
          <a:xfrm>
            <a:off x="251520" y="483518"/>
            <a:ext cx="8784976" cy="830997"/>
          </a:xfrm>
          <a:prstGeom prst="rect">
            <a:avLst/>
          </a:prstGeom>
          <a:noFill/>
        </p:spPr>
        <p:txBody>
          <a:bodyPr wrap="square" rtlCol="0">
            <a:spAutoFit/>
          </a:bodyPr>
          <a:lstStyle/>
          <a:p>
            <a:r>
              <a:rPr lang="it-IT" sz="1600" dirty="0"/>
              <a:t>Il fisico Richard Taylor nel 1999 cerca la segnatura del cosiddetto «frattale statistico» con la tecnica del ‘’box </a:t>
            </a:r>
            <a:r>
              <a:rPr lang="it-IT" sz="1600" dirty="0" err="1"/>
              <a:t>counting</a:t>
            </a:r>
            <a:r>
              <a:rPr lang="it-IT" sz="1600" dirty="0"/>
              <a:t>’’ nelle opere di Pollock . Vede che la dimensione frattale è andata aumentando con gli anni passando da 1,1 nel 1943 fino a 1,9 nel 1952.</a:t>
            </a:r>
          </a:p>
        </p:txBody>
      </p:sp>
      <p:pic>
        <p:nvPicPr>
          <p:cNvPr id="4" name="Immagine 3">
            <a:extLst>
              <a:ext uri="{FF2B5EF4-FFF2-40B4-BE49-F238E27FC236}">
                <a16:creationId xmlns:a16="http://schemas.microsoft.com/office/drawing/2014/main" id="{63338BA6-69AA-3C5D-D4C1-FDBD427D0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7534"/>
            <a:ext cx="3312368" cy="4384308"/>
          </a:xfrm>
          <a:prstGeom prst="rect">
            <a:avLst/>
          </a:prstGeom>
        </p:spPr>
      </p:pic>
      <p:pic>
        <p:nvPicPr>
          <p:cNvPr id="9" name="Immagine 8">
            <a:extLst>
              <a:ext uri="{FF2B5EF4-FFF2-40B4-BE49-F238E27FC236}">
                <a16:creationId xmlns:a16="http://schemas.microsoft.com/office/drawing/2014/main" id="{5478AAD5-3280-6FF1-A82C-131CC74F9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627534"/>
            <a:ext cx="3191808" cy="4220493"/>
          </a:xfrm>
          <a:prstGeom prst="rect">
            <a:avLst/>
          </a:prstGeom>
        </p:spPr>
      </p:pic>
      <p:pic>
        <p:nvPicPr>
          <p:cNvPr id="11" name="Immagine 10">
            <a:extLst>
              <a:ext uri="{FF2B5EF4-FFF2-40B4-BE49-F238E27FC236}">
                <a16:creationId xmlns:a16="http://schemas.microsoft.com/office/drawing/2014/main" id="{32F4CB49-18DD-849C-3137-AF90B92EB7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8" y="627534"/>
            <a:ext cx="5913082" cy="4464496"/>
          </a:xfrm>
          <a:prstGeom prst="rect">
            <a:avLst/>
          </a:prstGeom>
        </p:spPr>
      </p:pic>
    </p:spTree>
    <p:extLst>
      <p:ext uri="{BB962C8B-B14F-4D97-AF65-F5344CB8AC3E}">
        <p14:creationId xmlns:p14="http://schemas.microsoft.com/office/powerpoint/2010/main" val="207737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3E638255-3368-D7A5-0EF2-1AD9AAE76BD1}"/>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7FB66336-090D-B91A-BFA4-DCC2F493809C}"/>
              </a:ext>
            </a:extLst>
          </p:cNvPr>
          <p:cNvSpPr txBox="1">
            <a:spLocks noGrp="1"/>
          </p:cNvSpPr>
          <p:nvPr>
            <p:ph type="sldNum" idx="12"/>
          </p:nvPr>
        </p:nvSpPr>
        <p:spPr>
          <a:xfrm>
            <a:off x="5932" y="487940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58</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041AB84C-648A-4D7C-C8DA-4BE839FD5488}"/>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1E85204E-B608-BF04-7750-EB2F094C29F4}"/>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Pollock e la dimensione frattale delle sue opere (?) 2</a:t>
            </a:r>
            <a:endParaRPr dirty="0"/>
          </a:p>
        </p:txBody>
      </p:sp>
      <p:sp>
        <p:nvSpPr>
          <p:cNvPr id="442" name="Google Shape;442;p25">
            <a:extLst>
              <a:ext uri="{FF2B5EF4-FFF2-40B4-BE49-F238E27FC236}">
                <a16:creationId xmlns:a16="http://schemas.microsoft.com/office/drawing/2014/main" id="{290E0B47-0B54-88D2-00B8-3A10ACD7A8B0}"/>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6" name="CasellaDiTesto 5">
            <a:extLst>
              <a:ext uri="{FF2B5EF4-FFF2-40B4-BE49-F238E27FC236}">
                <a16:creationId xmlns:a16="http://schemas.microsoft.com/office/drawing/2014/main" id="{44736B70-1C45-CFBD-2EA6-AD0E13890A25}"/>
              </a:ext>
            </a:extLst>
          </p:cNvPr>
          <p:cNvSpPr txBox="1"/>
          <p:nvPr/>
        </p:nvSpPr>
        <p:spPr>
          <a:xfrm>
            <a:off x="107504" y="699542"/>
            <a:ext cx="5112568" cy="3416320"/>
          </a:xfrm>
          <a:prstGeom prst="rect">
            <a:avLst/>
          </a:prstGeom>
          <a:noFill/>
        </p:spPr>
        <p:txBody>
          <a:bodyPr wrap="square" rtlCol="0">
            <a:spAutoFit/>
          </a:bodyPr>
          <a:lstStyle/>
          <a:p>
            <a:r>
              <a:rPr lang="it-IT" dirty="0"/>
              <a:t>Taylor scrive dei programmi che calcolano la dimensione frattale dell’opera, distinguerebbero gli originali dai falsi con una precisione del 96%.</a:t>
            </a:r>
          </a:p>
          <a:p>
            <a:endParaRPr lang="it-IT" dirty="0"/>
          </a:p>
          <a:p>
            <a:r>
              <a:rPr lang="it-IT" dirty="0"/>
              <a:t>Katherine Jones-Smith and </a:t>
            </a:r>
            <a:r>
              <a:rPr lang="it-IT" dirty="0" err="1"/>
              <a:t>Harsh</a:t>
            </a:r>
            <a:r>
              <a:rPr lang="it-IT" dirty="0"/>
              <a:t> </a:t>
            </a:r>
            <a:r>
              <a:rPr lang="it-IT" dirty="0" err="1"/>
              <a:t>Mathur</a:t>
            </a:r>
            <a:r>
              <a:rPr lang="it-IT" dirty="0"/>
              <a:t> nel 2006 pubblicano un articolo su Nature.</a:t>
            </a:r>
          </a:p>
          <a:p>
            <a:r>
              <a:rPr lang="it-IT" dirty="0"/>
              <a:t> Dichiarano che il procedimento per identificare gli aspetti frattalici usato da Taylor è difettoso e inaffidabile.</a:t>
            </a:r>
          </a:p>
          <a:p>
            <a:r>
              <a:rPr lang="it-IT" dirty="0"/>
              <a:t>Semplici disegni di natura infantile danno risultati analoghi a quelli dei dipinti di Pollock.</a:t>
            </a:r>
          </a:p>
          <a:p>
            <a:r>
              <a:rPr lang="it-IT" dirty="0"/>
              <a:t>Vedi p.e. il disegno a stelle rudimentali </a:t>
            </a:r>
            <a:r>
              <a:rPr lang="it-IT" i="1" dirty="0" err="1"/>
              <a:t>Untitled</a:t>
            </a:r>
            <a:r>
              <a:rPr lang="it-IT" i="1" dirty="0"/>
              <a:t> 5</a:t>
            </a:r>
            <a:r>
              <a:rPr lang="it-IT" dirty="0"/>
              <a:t>.</a:t>
            </a:r>
          </a:p>
        </p:txBody>
      </p:sp>
      <p:pic>
        <p:nvPicPr>
          <p:cNvPr id="4" name="Immagine 3">
            <a:extLst>
              <a:ext uri="{FF2B5EF4-FFF2-40B4-BE49-F238E27FC236}">
                <a16:creationId xmlns:a16="http://schemas.microsoft.com/office/drawing/2014/main" id="{93927418-6C51-7EA3-E350-FE534F5C7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911065"/>
            <a:ext cx="2592288" cy="3532893"/>
          </a:xfrm>
          <a:prstGeom prst="rect">
            <a:avLst/>
          </a:prstGeom>
        </p:spPr>
      </p:pic>
    </p:spTree>
    <p:extLst>
      <p:ext uri="{BB962C8B-B14F-4D97-AF65-F5344CB8AC3E}">
        <p14:creationId xmlns:p14="http://schemas.microsoft.com/office/powerpoint/2010/main" val="18177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8"/>
          <p:cNvSpPr txBox="1">
            <a:spLocks noGrp="1"/>
          </p:cNvSpPr>
          <p:nvPr>
            <p:ph type="sldNum" idx="12"/>
          </p:nvPr>
        </p:nvSpPr>
        <p:spPr>
          <a:xfrm>
            <a:off x="8795512" y="4840002"/>
            <a:ext cx="334380" cy="357188"/>
          </a:xfrm>
          <a:prstGeom prst="rect">
            <a:avLst/>
          </a:prstGeom>
          <a:noFill/>
          <a:ln>
            <a:noFill/>
          </a:ln>
        </p:spPr>
        <p:txBody>
          <a:bodyPr spcFirstLastPara="1" vert="horz" wrap="square" lIns="68569" tIns="34275" rIns="68569" bIns="34275" rtlCol="0" anchor="t" anchorCtr="0">
            <a:noAutofit/>
          </a:bodyPr>
          <a:lstStyle/>
          <a:p>
            <a:pPr>
              <a:buClr>
                <a:srgbClr val="000000"/>
              </a:buClr>
              <a:buSzPts val="1400"/>
            </a:pPr>
            <a:fld id="{00000000-1234-1234-1234-123412341234}" type="slidenum">
              <a:rPr lang="it-IT" sz="1050">
                <a:solidFill>
                  <a:srgbClr val="000000"/>
                </a:solidFill>
                <a:latin typeface="Arial"/>
                <a:ea typeface="Arial"/>
                <a:cs typeface="Arial"/>
                <a:sym typeface="Arial"/>
              </a:rPr>
              <a:pPr>
                <a:buClr>
                  <a:srgbClr val="000000"/>
                </a:buClr>
                <a:buSzPts val="1400"/>
              </a:pPr>
              <a:t>59</a:t>
            </a:fld>
            <a:endParaRPr sz="1050">
              <a:solidFill>
                <a:srgbClr val="000000"/>
              </a:solidFill>
              <a:latin typeface="Arial"/>
              <a:ea typeface="Arial"/>
              <a:cs typeface="Arial"/>
              <a:sym typeface="Arial"/>
            </a:endParaRPr>
          </a:p>
        </p:txBody>
      </p:sp>
      <p:sp>
        <p:nvSpPr>
          <p:cNvPr id="509" name="Google Shape;509;p28"/>
          <p:cNvSpPr/>
          <p:nvPr/>
        </p:nvSpPr>
        <p:spPr>
          <a:xfrm>
            <a:off x="1143000" y="0"/>
            <a:ext cx="6858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510" name="Google Shape;510;p28"/>
          <p:cNvSpPr txBox="1">
            <a:spLocks noGrp="1"/>
          </p:cNvSpPr>
          <p:nvPr>
            <p:ph type="title" idx="4294967295"/>
          </p:nvPr>
        </p:nvSpPr>
        <p:spPr>
          <a:xfrm>
            <a:off x="1143000" y="1"/>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 Il caos in natura, in società</a:t>
            </a:r>
            <a:endParaRPr dirty="0"/>
          </a:p>
        </p:txBody>
      </p:sp>
      <p:sp>
        <p:nvSpPr>
          <p:cNvPr id="511" name="Google Shape;511;p28"/>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512" name="Google Shape;512;p28" descr="Immagine che contiene screenshot&#10;&#10;Descrizione generata automaticamente"/>
          <p:cNvPicPr preferRelativeResize="0"/>
          <p:nvPr/>
        </p:nvPicPr>
        <p:blipFill rotWithShape="1">
          <a:blip r:embed="rId3">
            <a:alphaModFix/>
          </a:blip>
          <a:srcRect/>
          <a:stretch/>
        </p:blipFill>
        <p:spPr>
          <a:xfrm>
            <a:off x="413538" y="680369"/>
            <a:ext cx="8089276" cy="3078342"/>
          </a:xfrm>
          <a:prstGeom prst="rect">
            <a:avLst/>
          </a:prstGeom>
          <a:noFill/>
          <a:ln>
            <a:noFill/>
          </a:ln>
        </p:spPr>
      </p:pic>
      <p:sp>
        <p:nvSpPr>
          <p:cNvPr id="513" name="Google Shape;513;p28"/>
          <p:cNvSpPr txBox="1"/>
          <p:nvPr/>
        </p:nvSpPr>
        <p:spPr>
          <a:xfrm>
            <a:off x="467544" y="3867895"/>
            <a:ext cx="7992888" cy="346218"/>
          </a:xfrm>
          <a:prstGeom prst="rect">
            <a:avLst/>
          </a:prstGeom>
          <a:noFill/>
          <a:ln>
            <a:noFill/>
          </a:ln>
        </p:spPr>
        <p:txBody>
          <a:bodyPr spcFirstLastPara="1" wrap="square" lIns="68569" tIns="34275" rIns="68569" bIns="34275" anchor="t" anchorCtr="0">
            <a:spAutoFit/>
          </a:bodyPr>
          <a:lstStyle/>
          <a:p>
            <a:r>
              <a:rPr lang="it-IT">
                <a:solidFill>
                  <a:srgbClr val="000000"/>
                </a:solidFill>
                <a:latin typeface="Arial"/>
                <a:ea typeface="Arial"/>
                <a:cs typeface="Arial"/>
                <a:sym typeface="Arial"/>
              </a:rPr>
              <a:t> Sistemi complessi con forte dipendenza dalle interazioni - RETI</a:t>
            </a:r>
            <a:endParaRPr sz="1350"/>
          </a:p>
        </p:txBody>
      </p:sp>
      <p:sp>
        <p:nvSpPr>
          <p:cNvPr id="515" name="Google Shape;515;p28"/>
          <p:cNvSpPr txBox="1"/>
          <p:nvPr/>
        </p:nvSpPr>
        <p:spPr>
          <a:xfrm>
            <a:off x="890663" y="4453279"/>
            <a:ext cx="1944216" cy="346218"/>
          </a:xfrm>
          <a:prstGeom prst="rect">
            <a:avLst/>
          </a:prstGeom>
          <a:noFill/>
          <a:ln>
            <a:noFill/>
          </a:ln>
        </p:spPr>
        <p:txBody>
          <a:bodyPr spcFirstLastPara="1" wrap="square" lIns="68569" tIns="34275" rIns="68569" bIns="34275" anchor="t" anchorCtr="0">
            <a:spAutoFit/>
          </a:bodyPr>
          <a:lstStyle/>
          <a:p>
            <a:r>
              <a:rPr lang="it-IT" dirty="0">
                <a:solidFill>
                  <a:srgbClr val="000000"/>
                </a:solidFill>
                <a:latin typeface="Arial"/>
                <a:ea typeface="Arial"/>
                <a:cs typeface="Arial"/>
                <a:sym typeface="Arial"/>
              </a:rPr>
              <a:t>Il cervello umano</a:t>
            </a:r>
            <a:endParaRPr sz="1350" dirty="0"/>
          </a:p>
        </p:txBody>
      </p:sp>
      <p:sp>
        <p:nvSpPr>
          <p:cNvPr id="519" name="Google Shape;519;p28">
            <a:hlinkClick r:id="rId4" action="ppaction://hlinksldjump"/>
          </p:cNvPr>
          <p:cNvSpPr/>
          <p:nvPr/>
        </p:nvSpPr>
        <p:spPr>
          <a:xfrm>
            <a:off x="3006579" y="4481242"/>
            <a:ext cx="270030" cy="27003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buClr>
                <a:srgbClr val="000000"/>
              </a:buClr>
              <a:buSzPts val="3200"/>
            </a:pPr>
            <a:endParaRPr sz="2400">
              <a:solidFill>
                <a:srgbClr val="000000"/>
              </a:solidFill>
              <a:latin typeface="Georgia"/>
              <a:ea typeface="Georgia"/>
              <a:cs typeface="Georgia"/>
              <a:sym typeface="Georgia"/>
            </a:endParaRPr>
          </a:p>
        </p:txBody>
      </p:sp>
      <p:sp>
        <p:nvSpPr>
          <p:cNvPr id="520" name="Google Shape;520;p28">
            <a:hlinkClick r:id="rId5" action="ppaction://hlinksldjump"/>
          </p:cNvPr>
          <p:cNvSpPr/>
          <p:nvPr/>
        </p:nvSpPr>
        <p:spPr>
          <a:xfrm>
            <a:off x="5635594" y="4444598"/>
            <a:ext cx="378042" cy="324036"/>
          </a:xfrm>
          <a:custGeom>
            <a:avLst/>
            <a:gdLst/>
            <a:ahLst/>
            <a:cxnLst/>
            <a:rect l="l" t="t" r="r" b="b"/>
            <a:pathLst>
              <a:path w="120000" h="120000" extrusionOk="0">
                <a:moveTo>
                  <a:pt x="0" y="0"/>
                </a:moveTo>
                <a:lnTo>
                  <a:pt x="120000" y="0"/>
                </a:lnTo>
                <a:lnTo>
                  <a:pt x="120000" y="120000"/>
                </a:lnTo>
                <a:lnTo>
                  <a:pt x="0" y="120000"/>
                </a:lnTo>
                <a:close/>
                <a:moveTo>
                  <a:pt x="98571" y="60000"/>
                </a:moveTo>
                <a:lnTo>
                  <a:pt x="21429" y="15000"/>
                </a:lnTo>
                <a:lnTo>
                  <a:pt x="21429" y="105000"/>
                </a:lnTo>
                <a:close/>
              </a:path>
              <a:path w="120000" h="120000" fill="darken" extrusionOk="0">
                <a:moveTo>
                  <a:pt x="98571" y="60000"/>
                </a:moveTo>
                <a:lnTo>
                  <a:pt x="21429" y="15000"/>
                </a:lnTo>
                <a:lnTo>
                  <a:pt x="21429" y="105000"/>
                </a:lnTo>
                <a:close/>
              </a:path>
              <a:path w="120000" h="120000" fill="none" extrusionOk="0">
                <a:moveTo>
                  <a:pt x="98571" y="60000"/>
                </a:moveTo>
                <a:lnTo>
                  <a:pt x="21429" y="105000"/>
                </a:lnTo>
                <a:lnTo>
                  <a:pt x="21429" y="15000"/>
                </a:lnTo>
                <a:close/>
              </a:path>
              <a:path w="120000" h="120000" fill="none" extrusionOk="0">
                <a:moveTo>
                  <a:pt x="0" y="0"/>
                </a:moveTo>
                <a:lnTo>
                  <a:pt x="120000" y="0"/>
                </a:lnTo>
                <a:lnTo>
                  <a:pt x="120000" y="120000"/>
                </a:lnTo>
                <a:lnTo>
                  <a:pt x="0" y="120000"/>
                </a:lnTo>
                <a:close/>
              </a:path>
            </a:pathLst>
          </a:custGeom>
          <a:solidFill>
            <a:srgbClr val="FFC000"/>
          </a:solidFill>
          <a:ln w="25400" cap="flat" cmpd="sng">
            <a:solidFill>
              <a:srgbClr val="0070C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
        <p:nvSpPr>
          <p:cNvPr id="521" name="Google Shape;521;p28"/>
          <p:cNvSpPr txBox="1"/>
          <p:nvPr/>
        </p:nvSpPr>
        <p:spPr>
          <a:xfrm>
            <a:off x="4334609" y="4345267"/>
            <a:ext cx="1134126" cy="530884"/>
          </a:xfrm>
          <a:prstGeom prst="rect">
            <a:avLst/>
          </a:prstGeom>
          <a:noFill/>
          <a:ln>
            <a:noFill/>
          </a:ln>
        </p:spPr>
        <p:txBody>
          <a:bodyPr spcFirstLastPara="1" wrap="square" lIns="68569" tIns="34275" rIns="68569" bIns="34275" anchor="t" anchorCtr="0">
            <a:spAutoFit/>
          </a:bodyPr>
          <a:lstStyle/>
          <a:p>
            <a:pPr algn="ctr"/>
            <a:r>
              <a:rPr lang="it-IT" sz="1500" dirty="0">
                <a:solidFill>
                  <a:srgbClr val="000000"/>
                </a:solidFill>
                <a:latin typeface="Arial"/>
                <a:ea typeface="Arial"/>
                <a:cs typeface="Arial"/>
                <a:sym typeface="Arial"/>
              </a:rPr>
              <a:t>Diffusione virus</a:t>
            </a:r>
            <a:endParaRPr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D8EE4CEB-3182-50F4-F95C-67184CD17BEA}"/>
            </a:ext>
          </a:extLst>
        </p:cNvPr>
        <p:cNvGrpSpPr/>
        <p:nvPr/>
      </p:nvGrpSpPr>
      <p:grpSpPr>
        <a:xfrm>
          <a:off x="0" y="0"/>
          <a:ext cx="0" cy="0"/>
          <a:chOff x="0" y="0"/>
          <a:chExt cx="0" cy="0"/>
        </a:xfrm>
      </p:grpSpPr>
      <p:sp>
        <p:nvSpPr>
          <p:cNvPr id="146" name="Google Shape;146;p4">
            <a:extLst>
              <a:ext uri="{FF2B5EF4-FFF2-40B4-BE49-F238E27FC236}">
                <a16:creationId xmlns:a16="http://schemas.microsoft.com/office/drawing/2014/main" id="{6E5B543C-507E-2475-92CF-F0DE69B67133}"/>
              </a:ext>
            </a:extLst>
          </p:cNvPr>
          <p:cNvSpPr txBox="1">
            <a:spLocks noGrp="1"/>
          </p:cNvSpPr>
          <p:nvPr>
            <p:ph type="sldNum" idx="12"/>
          </p:nvPr>
        </p:nvSpPr>
        <p:spPr>
          <a:xfrm>
            <a:off x="8838474" y="4825399"/>
            <a:ext cx="226368" cy="318101"/>
          </a:xfrm>
          <a:prstGeom prst="rect">
            <a:avLst/>
          </a:prstGeom>
          <a:noFill/>
          <a:ln>
            <a:noFill/>
          </a:ln>
        </p:spPr>
        <p:txBody>
          <a:bodyPr spcFirstLastPara="1" vert="horz" wrap="square" lIns="68569" tIns="34275" rIns="68569" bIns="34275" rtlCol="0" anchor="t" anchorCtr="0">
            <a:noAutofit/>
          </a:bodyPr>
          <a:lstStyle/>
          <a:p>
            <a:pPr>
              <a:buClr>
                <a:schemeClr val="dk1"/>
              </a:buClr>
              <a:buSzPts val="1100"/>
            </a:pPr>
            <a:fld id="{00000000-1234-1234-1234-123412341234}" type="slidenum">
              <a:rPr lang="it-IT" sz="825">
                <a:solidFill>
                  <a:schemeClr val="dk1"/>
                </a:solidFill>
                <a:latin typeface="Arial"/>
                <a:ea typeface="Arial"/>
                <a:cs typeface="Arial"/>
                <a:sym typeface="Arial"/>
              </a:rPr>
              <a:pPr>
                <a:buClr>
                  <a:schemeClr val="dk1"/>
                </a:buClr>
                <a:buSzPts val="1100"/>
              </a:pPr>
              <a:t>6</a:t>
            </a:fld>
            <a:endParaRPr sz="825">
              <a:solidFill>
                <a:schemeClr val="dk1"/>
              </a:solidFill>
              <a:latin typeface="Arial"/>
              <a:ea typeface="Arial"/>
              <a:cs typeface="Arial"/>
              <a:sym typeface="Arial"/>
            </a:endParaRPr>
          </a:p>
        </p:txBody>
      </p:sp>
      <p:sp>
        <p:nvSpPr>
          <p:cNvPr id="147" name="Google Shape;147;p4">
            <a:extLst>
              <a:ext uri="{FF2B5EF4-FFF2-40B4-BE49-F238E27FC236}">
                <a16:creationId xmlns:a16="http://schemas.microsoft.com/office/drawing/2014/main" id="{2A5460E2-1580-94A8-6F82-7232CC5E33BB}"/>
              </a:ext>
            </a:extLst>
          </p:cNvPr>
          <p:cNvSpPr/>
          <p:nvPr/>
        </p:nvSpPr>
        <p:spPr>
          <a:xfrm>
            <a:off x="-72516" y="0"/>
            <a:ext cx="9216516"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148" name="Google Shape;148;p4">
            <a:extLst>
              <a:ext uri="{FF2B5EF4-FFF2-40B4-BE49-F238E27FC236}">
                <a16:creationId xmlns:a16="http://schemas.microsoft.com/office/drawing/2014/main" id="{1F482E10-6E74-DEEE-3B54-7FBDA9340BBE}"/>
              </a:ext>
            </a:extLst>
          </p:cNvPr>
          <p:cNvSpPr txBox="1">
            <a:spLocks noGrp="1"/>
          </p:cNvSpPr>
          <p:nvPr>
            <p:ph type="title" idx="4294967295"/>
          </p:nvPr>
        </p:nvSpPr>
        <p:spPr>
          <a:xfrm>
            <a:off x="143508" y="0"/>
            <a:ext cx="4536504"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1800" dirty="0">
                <a:solidFill>
                  <a:schemeClr val="lt1"/>
                </a:solidFill>
              </a:rPr>
              <a:t>Determinismo e Indeterminismo classico</a:t>
            </a:r>
            <a:endParaRPr dirty="0"/>
          </a:p>
        </p:txBody>
      </p:sp>
      <p:sp>
        <p:nvSpPr>
          <p:cNvPr id="149" name="Google Shape;149;p4">
            <a:extLst>
              <a:ext uri="{FF2B5EF4-FFF2-40B4-BE49-F238E27FC236}">
                <a16:creationId xmlns:a16="http://schemas.microsoft.com/office/drawing/2014/main" id="{5369333E-FBEC-56F9-7B7C-130037F0576D}"/>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150" name="Google Shape;150;p4">
            <a:extLst>
              <a:ext uri="{FF2B5EF4-FFF2-40B4-BE49-F238E27FC236}">
                <a16:creationId xmlns:a16="http://schemas.microsoft.com/office/drawing/2014/main" id="{A365C0C4-5272-CD40-6297-61D6F3C5FDEC}"/>
              </a:ext>
            </a:extLst>
          </p:cNvPr>
          <p:cNvSpPr txBox="1"/>
          <p:nvPr/>
        </p:nvSpPr>
        <p:spPr>
          <a:xfrm>
            <a:off x="359532" y="573529"/>
            <a:ext cx="8478942" cy="3474461"/>
          </a:xfrm>
          <a:prstGeom prst="rect">
            <a:avLst/>
          </a:prstGeom>
          <a:blipFill rotWithShape="1">
            <a:blip r:embed="rId3">
              <a:alphaModFix/>
            </a:blip>
            <a:stretch>
              <a:fillRect l="-591" r="-538" b="-1445"/>
            </a:stretch>
          </a:blipFill>
          <a:ln>
            <a:noFill/>
          </a:ln>
        </p:spPr>
        <p:txBody>
          <a:bodyPr spcFirstLastPara="1" wrap="square" lIns="68569" tIns="34275" rIns="68569" bIns="34275" anchor="t" anchorCtr="0">
            <a:noAutofit/>
          </a:bodyPr>
          <a:lstStyle/>
          <a:p>
            <a:endParaRPr sz="1350" dirty="0"/>
          </a:p>
        </p:txBody>
      </p:sp>
      <p:grpSp>
        <p:nvGrpSpPr>
          <p:cNvPr id="151" name="Google Shape;151;p4">
            <a:extLst>
              <a:ext uri="{FF2B5EF4-FFF2-40B4-BE49-F238E27FC236}">
                <a16:creationId xmlns:a16="http://schemas.microsoft.com/office/drawing/2014/main" id="{5D94A021-8EAB-2524-D1E9-549BD76F68DB}"/>
              </a:ext>
            </a:extLst>
          </p:cNvPr>
          <p:cNvGrpSpPr/>
          <p:nvPr/>
        </p:nvGrpSpPr>
        <p:grpSpPr>
          <a:xfrm>
            <a:off x="1385646" y="3975908"/>
            <a:ext cx="6318702" cy="986452"/>
            <a:chOff x="1847528" y="5301208"/>
            <a:chExt cx="8424936" cy="1315268"/>
          </a:xfrm>
        </p:grpSpPr>
        <p:sp>
          <p:nvSpPr>
            <p:cNvPr id="152" name="Google Shape;152;p4">
              <a:extLst>
                <a:ext uri="{FF2B5EF4-FFF2-40B4-BE49-F238E27FC236}">
                  <a16:creationId xmlns:a16="http://schemas.microsoft.com/office/drawing/2014/main" id="{03C98727-9A87-5279-A06B-32A00C0CDA0D}"/>
                </a:ext>
              </a:extLst>
            </p:cNvPr>
            <p:cNvSpPr txBox="1"/>
            <p:nvPr/>
          </p:nvSpPr>
          <p:spPr>
            <a:xfrm>
              <a:off x="6023992" y="5589240"/>
              <a:ext cx="4248472" cy="523180"/>
            </a:xfrm>
            <a:prstGeom prst="rect">
              <a:avLst/>
            </a:prstGeom>
            <a:noFill/>
            <a:ln w="25400" cap="flat" cmpd="sng">
              <a:solidFill>
                <a:srgbClr val="C00000"/>
              </a:solidFill>
              <a:prstDash val="solid"/>
              <a:round/>
              <a:headEnd type="none" w="sm" len="sm"/>
              <a:tailEnd type="none" w="sm" len="sm"/>
            </a:ln>
          </p:spPr>
          <p:txBody>
            <a:bodyPr spcFirstLastPara="1" wrap="square" lIns="68569" tIns="34275" rIns="68569" bIns="34275" anchor="t" anchorCtr="0">
              <a:spAutoFit/>
            </a:bodyPr>
            <a:lstStyle/>
            <a:p>
              <a:r>
                <a:rPr lang="it-IT" sz="2100" dirty="0">
                  <a:solidFill>
                    <a:srgbClr val="000000"/>
                  </a:solidFill>
                  <a:latin typeface="Arial"/>
                  <a:ea typeface="Arial"/>
                  <a:cs typeface="Arial"/>
                  <a:sym typeface="Arial"/>
                </a:rPr>
                <a:t>Evoluzione di un sistema</a:t>
              </a:r>
              <a:endParaRPr sz="1350" dirty="0"/>
            </a:p>
          </p:txBody>
        </p:sp>
        <p:sp>
          <p:nvSpPr>
            <p:cNvPr id="153" name="Google Shape;153;p4">
              <a:extLst>
                <a:ext uri="{FF2B5EF4-FFF2-40B4-BE49-F238E27FC236}">
                  <a16:creationId xmlns:a16="http://schemas.microsoft.com/office/drawing/2014/main" id="{087DF122-589E-D3FA-9F38-553E4A55A7BC}"/>
                </a:ext>
              </a:extLst>
            </p:cNvPr>
            <p:cNvSpPr txBox="1"/>
            <p:nvPr/>
          </p:nvSpPr>
          <p:spPr>
            <a:xfrm>
              <a:off x="1847528" y="6093296"/>
              <a:ext cx="3240360" cy="523180"/>
            </a:xfrm>
            <a:prstGeom prst="rect">
              <a:avLst/>
            </a:prstGeom>
            <a:noFill/>
            <a:ln w="25400" cap="flat" cmpd="sng">
              <a:solidFill>
                <a:srgbClr val="C00000"/>
              </a:solidFill>
              <a:prstDash val="solid"/>
              <a:round/>
              <a:headEnd type="none" w="sm" len="sm"/>
              <a:tailEnd type="none" w="sm" len="sm"/>
            </a:ln>
          </p:spPr>
          <p:txBody>
            <a:bodyPr spcFirstLastPara="1" wrap="square" lIns="68569" tIns="34275" rIns="68569" bIns="34275" anchor="t" anchorCtr="0">
              <a:spAutoFit/>
            </a:bodyPr>
            <a:lstStyle/>
            <a:p>
              <a:pPr algn="ctr"/>
              <a:r>
                <a:rPr lang="it-IT" sz="2100" dirty="0">
                  <a:solidFill>
                    <a:srgbClr val="000000"/>
                  </a:solidFill>
                  <a:latin typeface="Arial"/>
                  <a:ea typeface="Arial"/>
                  <a:cs typeface="Arial"/>
                  <a:sym typeface="Arial"/>
                </a:rPr>
                <a:t>Condizioni iniziali</a:t>
              </a:r>
              <a:endParaRPr sz="1350" dirty="0"/>
            </a:p>
          </p:txBody>
        </p:sp>
        <p:sp>
          <p:nvSpPr>
            <p:cNvPr id="154" name="Google Shape;154;p4">
              <a:extLst>
                <a:ext uri="{FF2B5EF4-FFF2-40B4-BE49-F238E27FC236}">
                  <a16:creationId xmlns:a16="http://schemas.microsoft.com/office/drawing/2014/main" id="{192D0773-EB2E-48EE-2BAA-B2718DA6AEAB}"/>
                </a:ext>
              </a:extLst>
            </p:cNvPr>
            <p:cNvSpPr txBox="1"/>
            <p:nvPr/>
          </p:nvSpPr>
          <p:spPr>
            <a:xfrm>
              <a:off x="2009775" y="5301208"/>
              <a:ext cx="2358033" cy="523179"/>
            </a:xfrm>
            <a:prstGeom prst="rect">
              <a:avLst/>
            </a:prstGeom>
            <a:noFill/>
            <a:ln w="25400" cap="flat" cmpd="sng">
              <a:solidFill>
                <a:srgbClr val="C00000"/>
              </a:solidFill>
              <a:prstDash val="solid"/>
              <a:round/>
              <a:headEnd type="none" w="sm" len="sm"/>
              <a:tailEnd type="none" w="sm" len="sm"/>
            </a:ln>
          </p:spPr>
          <p:txBody>
            <a:bodyPr spcFirstLastPara="1" wrap="square" lIns="68569" tIns="34275" rIns="68569" bIns="34275" anchor="t" anchorCtr="0">
              <a:spAutoFit/>
            </a:bodyPr>
            <a:lstStyle/>
            <a:p>
              <a:pPr algn="ctr"/>
              <a:r>
                <a:rPr lang="it-IT" sz="2100" dirty="0"/>
                <a:t>Legge fisica</a:t>
              </a:r>
              <a:endParaRPr sz="1350" dirty="0"/>
            </a:p>
          </p:txBody>
        </p:sp>
        <p:cxnSp>
          <p:nvCxnSpPr>
            <p:cNvPr id="155" name="Google Shape;155;p4">
              <a:extLst>
                <a:ext uri="{FF2B5EF4-FFF2-40B4-BE49-F238E27FC236}">
                  <a16:creationId xmlns:a16="http://schemas.microsoft.com/office/drawing/2014/main" id="{56B65795-453A-53EC-5E6A-ACDE27576BA3}"/>
                </a:ext>
              </a:extLst>
            </p:cNvPr>
            <p:cNvCxnSpPr>
              <a:cxnSpLocks/>
              <a:stCxn id="154" idx="3"/>
              <a:endCxn id="152" idx="1"/>
            </p:cNvCxnSpPr>
            <p:nvPr/>
          </p:nvCxnSpPr>
          <p:spPr>
            <a:xfrm>
              <a:off x="4367808" y="5562798"/>
              <a:ext cx="1656184" cy="288032"/>
            </a:xfrm>
            <a:prstGeom prst="straightConnector1">
              <a:avLst/>
            </a:prstGeom>
            <a:solidFill>
              <a:schemeClr val="accent1"/>
            </a:solidFill>
            <a:ln w="25400" cap="flat" cmpd="sng">
              <a:solidFill>
                <a:srgbClr val="CC0000"/>
              </a:solidFill>
              <a:prstDash val="solid"/>
              <a:round/>
              <a:headEnd type="none" w="sm" len="sm"/>
              <a:tailEnd type="triangle" w="lg" len="lg"/>
            </a:ln>
          </p:spPr>
        </p:cxnSp>
        <p:cxnSp>
          <p:nvCxnSpPr>
            <p:cNvPr id="156" name="Google Shape;156;p4">
              <a:extLst>
                <a:ext uri="{FF2B5EF4-FFF2-40B4-BE49-F238E27FC236}">
                  <a16:creationId xmlns:a16="http://schemas.microsoft.com/office/drawing/2014/main" id="{3EDCEC75-9425-9249-3991-29721682DDB8}"/>
                </a:ext>
              </a:extLst>
            </p:cNvPr>
            <p:cNvCxnSpPr>
              <a:stCxn id="153" idx="3"/>
              <a:endCxn id="152" idx="1"/>
            </p:cNvCxnSpPr>
            <p:nvPr/>
          </p:nvCxnSpPr>
          <p:spPr>
            <a:xfrm flipV="1">
              <a:off x="5087888" y="5850830"/>
              <a:ext cx="936104" cy="504057"/>
            </a:xfrm>
            <a:prstGeom prst="straightConnector1">
              <a:avLst/>
            </a:prstGeom>
            <a:solidFill>
              <a:schemeClr val="accent1"/>
            </a:solidFill>
            <a:ln w="25400" cap="flat" cmpd="sng">
              <a:solidFill>
                <a:srgbClr val="CC0000"/>
              </a:solidFill>
              <a:prstDash val="solid"/>
              <a:round/>
              <a:headEnd type="none" w="sm" len="sm"/>
              <a:tailEnd type="triangle" w="lg" len="lg"/>
            </a:ln>
          </p:spPr>
        </p:cxnSp>
      </p:grpSp>
      <p:sp>
        <p:nvSpPr>
          <p:cNvPr id="3" name="CasellaDiTesto 2">
            <a:extLst>
              <a:ext uri="{FF2B5EF4-FFF2-40B4-BE49-F238E27FC236}">
                <a16:creationId xmlns:a16="http://schemas.microsoft.com/office/drawing/2014/main" id="{13F02B48-A3EE-58FE-0154-8B39E85ADF19}"/>
              </a:ext>
            </a:extLst>
          </p:cNvPr>
          <p:cNvSpPr txBox="1"/>
          <p:nvPr/>
        </p:nvSpPr>
        <p:spPr>
          <a:xfrm>
            <a:off x="7236296" y="4659982"/>
            <a:ext cx="1224136" cy="369332"/>
          </a:xfrm>
          <a:prstGeom prst="rect">
            <a:avLst/>
          </a:prstGeom>
          <a:noFill/>
        </p:spPr>
        <p:txBody>
          <a:bodyPr wrap="square" rtlCol="0">
            <a:spAutoFit/>
          </a:bodyPr>
          <a:lstStyle/>
          <a:p>
            <a:r>
              <a:rPr lang="it-IT" dirty="0">
                <a:solidFill>
                  <a:srgbClr val="C00000"/>
                </a:solidFill>
              </a:rPr>
              <a:t>(Laplace?)</a:t>
            </a:r>
          </a:p>
        </p:txBody>
      </p:sp>
    </p:spTree>
    <p:extLst>
      <p:ext uri="{BB962C8B-B14F-4D97-AF65-F5344CB8AC3E}">
        <p14:creationId xmlns:p14="http://schemas.microsoft.com/office/powerpoint/2010/main" val="1387866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9"/>
          <p:cNvSpPr txBox="1">
            <a:spLocks noGrp="1"/>
          </p:cNvSpPr>
          <p:nvPr>
            <p:ph type="sldNum" idx="12"/>
          </p:nvPr>
        </p:nvSpPr>
        <p:spPr>
          <a:xfrm>
            <a:off x="6553200" y="4683919"/>
            <a:ext cx="2133600" cy="357188"/>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60</a:t>
            </a:fld>
            <a:endParaRPr sz="1050">
              <a:solidFill>
                <a:schemeClr val="dk1"/>
              </a:solidFill>
              <a:latin typeface="Arial"/>
              <a:ea typeface="Arial"/>
              <a:cs typeface="Arial"/>
              <a:sym typeface="Arial"/>
            </a:endParaRPr>
          </a:p>
        </p:txBody>
      </p:sp>
      <p:sp>
        <p:nvSpPr>
          <p:cNvPr id="528" name="Google Shape;528;p29"/>
          <p:cNvSpPr/>
          <p:nvPr/>
        </p:nvSpPr>
        <p:spPr>
          <a:xfrm>
            <a:off x="827584" y="-20538"/>
            <a:ext cx="756084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529" name="Google Shape;529;p29"/>
          <p:cNvSpPr txBox="1">
            <a:spLocks noGrp="1"/>
          </p:cNvSpPr>
          <p:nvPr>
            <p:ph type="title" idx="4294967295"/>
          </p:nvPr>
        </p:nvSpPr>
        <p:spPr>
          <a:xfrm>
            <a:off x="1143000" y="1"/>
            <a:ext cx="7245424"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 Il caos in natura – Il battito del cuore (osservato per 15’)</a:t>
            </a:r>
            <a:endParaRPr dirty="0"/>
          </a:p>
        </p:txBody>
      </p:sp>
      <p:sp>
        <p:nvSpPr>
          <p:cNvPr id="530" name="Google Shape;530;p29"/>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grpSp>
        <p:nvGrpSpPr>
          <p:cNvPr id="531" name="Google Shape;531;p29"/>
          <p:cNvGrpSpPr/>
          <p:nvPr/>
        </p:nvGrpSpPr>
        <p:grpSpPr>
          <a:xfrm>
            <a:off x="1143001" y="547687"/>
            <a:ext cx="5217319" cy="4616054"/>
            <a:chOff x="312" y="7"/>
            <a:chExt cx="4835" cy="4306"/>
          </a:xfrm>
        </p:grpSpPr>
        <p:pic>
          <p:nvPicPr>
            <p:cNvPr id="532" name="Google Shape;532;p29" descr="frequenza cardiaca003"/>
            <p:cNvPicPr preferRelativeResize="0"/>
            <p:nvPr/>
          </p:nvPicPr>
          <p:blipFill rotWithShape="1">
            <a:blip r:embed="rId3">
              <a:alphaModFix/>
            </a:blip>
            <a:srcRect/>
            <a:stretch/>
          </p:blipFill>
          <p:spPr>
            <a:xfrm>
              <a:off x="612" y="7"/>
              <a:ext cx="4535" cy="4306"/>
            </a:xfrm>
            <a:prstGeom prst="rect">
              <a:avLst/>
            </a:prstGeom>
            <a:noFill/>
            <a:ln>
              <a:noFill/>
            </a:ln>
          </p:spPr>
        </p:pic>
        <p:sp>
          <p:nvSpPr>
            <p:cNvPr id="533" name="Google Shape;533;p29"/>
            <p:cNvSpPr txBox="1"/>
            <p:nvPr/>
          </p:nvSpPr>
          <p:spPr>
            <a:xfrm>
              <a:off x="312" y="790"/>
              <a:ext cx="363" cy="409"/>
            </a:xfrm>
            <a:prstGeom prst="rect">
              <a:avLst/>
            </a:prstGeom>
            <a:noFill/>
            <a:ln>
              <a:noFill/>
            </a:ln>
          </p:spPr>
          <p:txBody>
            <a:bodyPr spcFirstLastPara="1" wrap="square" lIns="68569" tIns="34275" rIns="68569" bIns="34275" anchor="t" anchorCtr="0">
              <a:spAutoFit/>
            </a:bodyPr>
            <a:lstStyle/>
            <a:p>
              <a:pPr algn="ctr">
                <a:buClr>
                  <a:srgbClr val="000000"/>
                </a:buClr>
                <a:buSzPts val="3200"/>
              </a:pPr>
              <a:r>
                <a:rPr lang="it-IT" sz="2400" b="1">
                  <a:solidFill>
                    <a:srgbClr val="000000"/>
                  </a:solidFill>
                  <a:latin typeface="Georgia"/>
                  <a:ea typeface="Georgia"/>
                  <a:cs typeface="Georgia"/>
                  <a:sym typeface="Georgia"/>
                </a:rPr>
                <a:t>A</a:t>
              </a:r>
              <a:endParaRPr sz="1350"/>
            </a:p>
          </p:txBody>
        </p:sp>
        <p:sp>
          <p:nvSpPr>
            <p:cNvPr id="534" name="Google Shape;534;p29"/>
            <p:cNvSpPr txBox="1"/>
            <p:nvPr/>
          </p:nvSpPr>
          <p:spPr>
            <a:xfrm>
              <a:off x="312" y="1940"/>
              <a:ext cx="363" cy="409"/>
            </a:xfrm>
            <a:prstGeom prst="rect">
              <a:avLst/>
            </a:prstGeom>
            <a:noFill/>
            <a:ln>
              <a:noFill/>
            </a:ln>
          </p:spPr>
          <p:txBody>
            <a:bodyPr spcFirstLastPara="1" wrap="square" lIns="68569" tIns="34275" rIns="68569" bIns="34275" anchor="t" anchorCtr="0">
              <a:spAutoFit/>
            </a:bodyPr>
            <a:lstStyle/>
            <a:p>
              <a:pPr algn="ctr">
                <a:buClr>
                  <a:srgbClr val="000000"/>
                </a:buClr>
                <a:buSzPts val="3200"/>
              </a:pPr>
              <a:r>
                <a:rPr lang="it-IT" sz="2400" b="1">
                  <a:solidFill>
                    <a:srgbClr val="000000"/>
                  </a:solidFill>
                  <a:latin typeface="Georgia"/>
                  <a:ea typeface="Georgia"/>
                  <a:cs typeface="Georgia"/>
                  <a:sym typeface="Georgia"/>
                </a:rPr>
                <a:t>B</a:t>
              </a:r>
              <a:endParaRPr sz="1350"/>
            </a:p>
          </p:txBody>
        </p:sp>
        <p:sp>
          <p:nvSpPr>
            <p:cNvPr id="535" name="Google Shape;535;p29"/>
            <p:cNvSpPr txBox="1"/>
            <p:nvPr/>
          </p:nvSpPr>
          <p:spPr>
            <a:xfrm>
              <a:off x="312" y="3295"/>
              <a:ext cx="363" cy="409"/>
            </a:xfrm>
            <a:prstGeom prst="rect">
              <a:avLst/>
            </a:prstGeom>
            <a:noFill/>
            <a:ln>
              <a:noFill/>
            </a:ln>
          </p:spPr>
          <p:txBody>
            <a:bodyPr spcFirstLastPara="1" wrap="square" lIns="68569" tIns="34275" rIns="68569" bIns="34275" anchor="t" anchorCtr="0">
              <a:spAutoFit/>
            </a:bodyPr>
            <a:lstStyle/>
            <a:p>
              <a:pPr algn="ctr">
                <a:buClr>
                  <a:srgbClr val="000000"/>
                </a:buClr>
                <a:buSzPts val="3200"/>
              </a:pPr>
              <a:r>
                <a:rPr lang="it-IT" sz="2400" b="1">
                  <a:solidFill>
                    <a:srgbClr val="000000"/>
                  </a:solidFill>
                  <a:latin typeface="Georgia"/>
                  <a:ea typeface="Georgia"/>
                  <a:cs typeface="Georgia"/>
                  <a:sym typeface="Georgia"/>
                </a:rPr>
                <a:t>C</a:t>
              </a:r>
              <a:endParaRPr sz="1350"/>
            </a:p>
          </p:txBody>
        </p:sp>
      </p:grpSp>
      <p:sp>
        <p:nvSpPr>
          <p:cNvPr id="536" name="Google Shape;536;p29"/>
          <p:cNvSpPr txBox="1"/>
          <p:nvPr/>
        </p:nvSpPr>
        <p:spPr>
          <a:xfrm>
            <a:off x="6462712" y="789385"/>
            <a:ext cx="1538288" cy="4021583"/>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it-IT" sz="1350" b="1">
                <a:solidFill>
                  <a:srgbClr val="000000"/>
                </a:solidFill>
                <a:latin typeface="Arial"/>
                <a:ea typeface="Arial"/>
                <a:cs typeface="Arial"/>
                <a:sym typeface="Arial"/>
              </a:rPr>
              <a:t>A:</a:t>
            </a:r>
            <a:r>
              <a:rPr lang="it-IT" sz="1350">
                <a:solidFill>
                  <a:srgbClr val="000000"/>
                </a:solidFill>
                <a:latin typeface="Arial"/>
                <a:ea typeface="Arial"/>
                <a:cs typeface="Arial"/>
                <a:sym typeface="Arial"/>
              </a:rPr>
              <a:t> il paziente ha avuto un infarto dopo circa due ore ed è deceduto</a:t>
            </a:r>
            <a:endParaRPr sz="1350"/>
          </a:p>
          <a:p>
            <a:pPr>
              <a:spcBef>
                <a:spcPts val="675"/>
              </a:spcBef>
              <a:buClr>
                <a:schemeClr val="dk1"/>
              </a:buClr>
              <a:buSzPts val="1800"/>
            </a:pPr>
            <a:endParaRPr sz="1350">
              <a:solidFill>
                <a:srgbClr val="000000"/>
              </a:solidFill>
              <a:latin typeface="Arial"/>
              <a:ea typeface="Arial"/>
              <a:cs typeface="Arial"/>
              <a:sym typeface="Arial"/>
            </a:endParaRPr>
          </a:p>
          <a:p>
            <a:pPr>
              <a:spcBef>
                <a:spcPts val="675"/>
              </a:spcBef>
              <a:buClr>
                <a:schemeClr val="dk1"/>
              </a:buClr>
              <a:buSzPts val="1800"/>
            </a:pPr>
            <a:endParaRPr sz="1350">
              <a:solidFill>
                <a:srgbClr val="000000"/>
              </a:solidFill>
              <a:latin typeface="Arial"/>
              <a:ea typeface="Arial"/>
              <a:cs typeface="Arial"/>
              <a:sym typeface="Arial"/>
            </a:endParaRPr>
          </a:p>
          <a:p>
            <a:pPr>
              <a:spcBef>
                <a:spcPts val="675"/>
              </a:spcBef>
              <a:buClr>
                <a:srgbClr val="000000"/>
              </a:buClr>
              <a:buSzPts val="1800"/>
            </a:pPr>
            <a:r>
              <a:rPr lang="it-IT" sz="1350" b="1">
                <a:solidFill>
                  <a:srgbClr val="000000"/>
                </a:solidFill>
                <a:latin typeface="Arial"/>
                <a:ea typeface="Arial"/>
                <a:cs typeface="Arial"/>
                <a:sym typeface="Arial"/>
              </a:rPr>
              <a:t>B:</a:t>
            </a:r>
            <a:r>
              <a:rPr lang="it-IT" sz="1350">
                <a:solidFill>
                  <a:srgbClr val="000000"/>
                </a:solidFill>
                <a:latin typeface="Arial"/>
                <a:ea typeface="Arial"/>
                <a:cs typeface="Arial"/>
                <a:sym typeface="Arial"/>
              </a:rPr>
              <a:t> Il paziente ha avut un infarto dopo circa 12 ore</a:t>
            </a:r>
            <a:endParaRPr sz="1350"/>
          </a:p>
          <a:p>
            <a:pPr>
              <a:spcBef>
                <a:spcPts val="675"/>
              </a:spcBef>
              <a:buClr>
                <a:schemeClr val="dk1"/>
              </a:buClr>
              <a:buSzPts val="1800"/>
            </a:pPr>
            <a:endParaRPr sz="1350">
              <a:solidFill>
                <a:srgbClr val="000000"/>
              </a:solidFill>
              <a:latin typeface="Arial"/>
              <a:ea typeface="Arial"/>
              <a:cs typeface="Arial"/>
              <a:sym typeface="Arial"/>
            </a:endParaRPr>
          </a:p>
          <a:p>
            <a:pPr>
              <a:spcBef>
                <a:spcPts val="675"/>
              </a:spcBef>
              <a:buClr>
                <a:schemeClr val="dk1"/>
              </a:buClr>
              <a:buSzPts val="1800"/>
            </a:pPr>
            <a:endParaRPr sz="1350">
              <a:solidFill>
                <a:srgbClr val="000000"/>
              </a:solidFill>
              <a:latin typeface="Arial"/>
              <a:ea typeface="Arial"/>
              <a:cs typeface="Arial"/>
              <a:sym typeface="Arial"/>
            </a:endParaRPr>
          </a:p>
          <a:p>
            <a:pPr>
              <a:spcBef>
                <a:spcPts val="675"/>
              </a:spcBef>
              <a:buClr>
                <a:schemeClr val="dk1"/>
              </a:buClr>
              <a:buSzPts val="1800"/>
            </a:pPr>
            <a:endParaRPr sz="1350">
              <a:solidFill>
                <a:srgbClr val="000000"/>
              </a:solidFill>
              <a:latin typeface="Arial"/>
              <a:ea typeface="Arial"/>
              <a:cs typeface="Arial"/>
              <a:sym typeface="Arial"/>
            </a:endParaRPr>
          </a:p>
          <a:p>
            <a:pPr>
              <a:spcBef>
                <a:spcPts val="675"/>
              </a:spcBef>
              <a:buClr>
                <a:srgbClr val="000000"/>
              </a:buClr>
              <a:buSzPts val="1800"/>
            </a:pPr>
            <a:r>
              <a:rPr lang="it-IT" sz="1350" b="1">
                <a:solidFill>
                  <a:srgbClr val="000000"/>
                </a:solidFill>
                <a:latin typeface="Arial"/>
                <a:ea typeface="Arial"/>
                <a:cs typeface="Arial"/>
                <a:sym typeface="Arial"/>
              </a:rPr>
              <a:t>C:</a:t>
            </a:r>
            <a:r>
              <a:rPr lang="it-IT" sz="1350">
                <a:solidFill>
                  <a:srgbClr val="000000"/>
                </a:solidFill>
                <a:latin typeface="Arial"/>
                <a:ea typeface="Arial"/>
                <a:cs typeface="Arial"/>
                <a:sym typeface="Arial"/>
              </a:rPr>
              <a:t> Il paziente è sano e non presenta problemi di cuore</a:t>
            </a:r>
            <a:endParaRPr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0"/>
          <p:cNvSpPr txBox="1">
            <a:spLocks noGrp="1"/>
          </p:cNvSpPr>
          <p:nvPr>
            <p:ph type="sldNum" idx="12"/>
          </p:nvPr>
        </p:nvSpPr>
        <p:spPr>
          <a:xfrm>
            <a:off x="7650342" y="4924365"/>
            <a:ext cx="323249" cy="219136"/>
          </a:xfrm>
          <a:prstGeom prst="rect">
            <a:avLst/>
          </a:prstGeom>
          <a:noFill/>
          <a:ln>
            <a:noFill/>
          </a:ln>
        </p:spPr>
        <p:txBody>
          <a:bodyPr spcFirstLastPara="1" vert="horz" wrap="square" lIns="68569" tIns="34275" rIns="68569" bIns="34275" rtlCol="0" anchor="t" anchorCtr="0">
            <a:noAutofit/>
          </a:bodyPr>
          <a:lstStyle/>
          <a:p>
            <a:pPr>
              <a:buClr>
                <a:schemeClr val="dk1"/>
              </a:buClr>
              <a:buSzPts val="1100"/>
            </a:pPr>
            <a:fld id="{00000000-1234-1234-1234-123412341234}" type="slidenum">
              <a:rPr lang="it-IT" sz="825">
                <a:solidFill>
                  <a:schemeClr val="dk1"/>
                </a:solidFill>
                <a:latin typeface="Arial"/>
                <a:ea typeface="Arial"/>
                <a:cs typeface="Arial"/>
                <a:sym typeface="Arial"/>
              </a:rPr>
              <a:pPr>
                <a:buClr>
                  <a:schemeClr val="dk1"/>
                </a:buClr>
                <a:buSzPts val="1100"/>
              </a:pPr>
              <a:t>61</a:t>
            </a:fld>
            <a:endParaRPr sz="825">
              <a:solidFill>
                <a:schemeClr val="dk1"/>
              </a:solidFill>
              <a:latin typeface="Arial"/>
              <a:ea typeface="Arial"/>
              <a:cs typeface="Arial"/>
              <a:sym typeface="Arial"/>
            </a:endParaRPr>
          </a:p>
        </p:txBody>
      </p:sp>
      <p:sp>
        <p:nvSpPr>
          <p:cNvPr id="542" name="Google Shape;542;p30"/>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543" name="Google Shape;543;p30"/>
          <p:cNvSpPr txBox="1">
            <a:spLocks noGrp="1"/>
          </p:cNvSpPr>
          <p:nvPr>
            <p:ph type="title" idx="4294967295"/>
          </p:nvPr>
        </p:nvSpPr>
        <p:spPr>
          <a:xfrm>
            <a:off x="1143000" y="1"/>
            <a:ext cx="5913276"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4. Dal Caos a tutto il resto</a:t>
            </a:r>
            <a:endParaRPr dirty="0"/>
          </a:p>
        </p:txBody>
      </p:sp>
      <p:sp>
        <p:nvSpPr>
          <p:cNvPr id="544" name="Google Shape;544;p30"/>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grpSp>
        <p:nvGrpSpPr>
          <p:cNvPr id="546" name="Google Shape;546;p30"/>
          <p:cNvGrpSpPr/>
          <p:nvPr/>
        </p:nvGrpSpPr>
        <p:grpSpPr>
          <a:xfrm>
            <a:off x="366839" y="1240579"/>
            <a:ext cx="8209360" cy="3557987"/>
            <a:chOff x="-716" y="641"/>
            <a:chExt cx="6895" cy="2650"/>
          </a:xfrm>
        </p:grpSpPr>
        <p:grpSp>
          <p:nvGrpSpPr>
            <p:cNvPr id="547" name="Google Shape;547;p30"/>
            <p:cNvGrpSpPr/>
            <p:nvPr/>
          </p:nvGrpSpPr>
          <p:grpSpPr>
            <a:xfrm>
              <a:off x="-716" y="641"/>
              <a:ext cx="6895" cy="2650"/>
              <a:chOff x="-716" y="641"/>
              <a:chExt cx="6895" cy="2650"/>
            </a:xfrm>
          </p:grpSpPr>
          <p:grpSp>
            <p:nvGrpSpPr>
              <p:cNvPr id="548" name="Google Shape;548;p30"/>
              <p:cNvGrpSpPr/>
              <p:nvPr/>
            </p:nvGrpSpPr>
            <p:grpSpPr>
              <a:xfrm>
                <a:off x="-716" y="641"/>
                <a:ext cx="6895" cy="2650"/>
                <a:chOff x="-716" y="641"/>
                <a:chExt cx="6895" cy="2650"/>
              </a:xfrm>
            </p:grpSpPr>
            <p:sp>
              <p:nvSpPr>
                <p:cNvPr id="549" name="Google Shape;549;p30"/>
                <p:cNvSpPr txBox="1"/>
                <p:nvPr/>
              </p:nvSpPr>
              <p:spPr>
                <a:xfrm>
                  <a:off x="-716" y="641"/>
                  <a:ext cx="6895" cy="2650"/>
                </a:xfrm>
                <a:prstGeom prst="rect">
                  <a:avLst/>
                </a:prstGeom>
                <a:noFill/>
                <a:ln>
                  <a:noFill/>
                </a:ln>
              </p:spPr>
              <p:txBody>
                <a:bodyPr spcFirstLastPara="1" wrap="square" lIns="68569" tIns="34275" rIns="68569" bIns="34275" anchor="t" anchorCtr="0">
                  <a:spAutoFit/>
                </a:bodyPr>
                <a:lstStyle/>
                <a:p>
                  <a:pPr indent="-85725">
                    <a:lnSpc>
                      <a:spcPct val="120000"/>
                    </a:lnSpc>
                    <a:buClr>
                      <a:srgbClr val="CC0000"/>
                    </a:buClr>
                    <a:buSzPts val="1800"/>
                    <a:buFont typeface="Noto Sans Symbols"/>
                    <a:buChar char="❖"/>
                  </a:pPr>
                  <a:r>
                    <a:rPr lang="it-IT" sz="1500" dirty="0">
                      <a:solidFill>
                        <a:srgbClr val="000000"/>
                      </a:solidFill>
                      <a:latin typeface="Arial"/>
                      <a:ea typeface="Arial"/>
                      <a:cs typeface="Arial"/>
                      <a:sym typeface="Arial"/>
                    </a:rPr>
                    <a:t> L’orbita di Hyperion, Saturno VII (satellite di Saturno, D=270 km) </a:t>
                  </a:r>
                  <a:endParaRPr sz="1350" dirty="0"/>
                </a:p>
                <a:p>
                  <a:pPr indent="-85725">
                    <a:lnSpc>
                      <a:spcPct val="120000"/>
                    </a:lnSpc>
                    <a:spcBef>
                      <a:spcPts val="750"/>
                    </a:spcBef>
                    <a:buClr>
                      <a:srgbClr val="CC0000"/>
                    </a:buClr>
                    <a:buSzPts val="1800"/>
                    <a:buFont typeface="Noto Sans Symbols"/>
                    <a:buChar char="❖"/>
                  </a:pPr>
                  <a:r>
                    <a:rPr lang="it-IT" sz="1500" dirty="0">
                      <a:solidFill>
                        <a:srgbClr val="000000"/>
                      </a:solidFill>
                      <a:latin typeface="Arial"/>
                      <a:ea typeface="Arial"/>
                      <a:cs typeface="Arial"/>
                      <a:sym typeface="Arial"/>
                    </a:rPr>
                    <a:t> La teoria delle catastrofi (l’attacco di un cane – bulimia e anoressia)</a:t>
                  </a:r>
                  <a:endParaRPr sz="1350" dirty="0"/>
                </a:p>
                <a:p>
                  <a:pPr indent="-85725">
                    <a:lnSpc>
                      <a:spcPct val="120000"/>
                    </a:lnSpc>
                    <a:spcBef>
                      <a:spcPts val="750"/>
                    </a:spcBef>
                    <a:buClr>
                      <a:srgbClr val="CC0000"/>
                    </a:buClr>
                    <a:buSzPts val="1800"/>
                    <a:buFont typeface="Noto Sans Symbols"/>
                    <a:buChar char="❖"/>
                  </a:pPr>
                  <a:r>
                    <a:rPr lang="it-IT" sz="1500" dirty="0">
                      <a:solidFill>
                        <a:srgbClr val="000000"/>
                      </a:solidFill>
                      <a:latin typeface="Arial"/>
                      <a:ea typeface="Arial"/>
                      <a:cs typeface="Arial"/>
                      <a:sym typeface="Arial"/>
                    </a:rPr>
                    <a:t> Altre catastrofi: il sistema elettorale italiano (per il senato) </a:t>
                  </a:r>
                  <a:endParaRPr sz="1350" dirty="0"/>
                </a:p>
                <a:p>
                  <a:pPr indent="-85725">
                    <a:lnSpc>
                      <a:spcPct val="120000"/>
                    </a:lnSpc>
                    <a:spcBef>
                      <a:spcPts val="750"/>
                    </a:spcBef>
                    <a:buClr>
                      <a:srgbClr val="CC0000"/>
                    </a:buClr>
                    <a:buSzPts val="1800"/>
                    <a:buFont typeface="Noto Sans Symbols"/>
                    <a:buChar char="❖"/>
                  </a:pPr>
                  <a:r>
                    <a:rPr lang="it-IT" sz="1500" dirty="0">
                      <a:solidFill>
                        <a:srgbClr val="000000"/>
                      </a:solidFill>
                      <a:latin typeface="Arial"/>
                      <a:ea typeface="Arial"/>
                      <a:cs typeface="Arial"/>
                      <a:sym typeface="Arial"/>
                    </a:rPr>
                    <a:t> Strutture </a:t>
                  </a:r>
                  <a:r>
                    <a:rPr lang="it-IT" sz="1500" b="1" dirty="0">
                      <a:solidFill>
                        <a:srgbClr val="C00000"/>
                      </a:solidFill>
                      <a:latin typeface="Arial"/>
                      <a:ea typeface="Arial"/>
                      <a:cs typeface="Arial"/>
                      <a:sym typeface="Arial"/>
                    </a:rPr>
                    <a:t>frattali</a:t>
                  </a:r>
                  <a:r>
                    <a:rPr lang="it-IT" sz="1500" dirty="0">
                      <a:solidFill>
                        <a:srgbClr val="000000"/>
                      </a:solidFill>
                      <a:latin typeface="Arial"/>
                      <a:ea typeface="Arial"/>
                      <a:cs typeface="Arial"/>
                      <a:sym typeface="Arial"/>
                    </a:rPr>
                    <a:t>  (le arterie – le galassie). Molta informazione con formule semplici:                   </a:t>
                  </a:r>
                  <a:endParaRPr sz="1350" dirty="0"/>
                </a:p>
                <a:p>
                  <a:pPr indent="-85725">
                    <a:lnSpc>
                      <a:spcPct val="120000"/>
                    </a:lnSpc>
                    <a:spcBef>
                      <a:spcPts val="750"/>
                    </a:spcBef>
                    <a:buClr>
                      <a:srgbClr val="CC0000"/>
                    </a:buClr>
                    <a:buSzPts val="1800"/>
                    <a:buFont typeface="Noto Sans Symbols"/>
                    <a:buChar char="❖"/>
                  </a:pPr>
                  <a:r>
                    <a:rPr lang="it-IT" sz="1500" dirty="0">
                      <a:solidFill>
                        <a:srgbClr val="000000"/>
                      </a:solidFill>
                      <a:latin typeface="Arial"/>
                      <a:ea typeface="Arial"/>
                      <a:cs typeface="Arial"/>
                      <a:sym typeface="Arial"/>
                    </a:rPr>
                    <a:t> Musica: </a:t>
                  </a:r>
                  <a:r>
                    <a:rPr lang="it-IT" sz="1500" dirty="0" err="1">
                      <a:solidFill>
                        <a:srgbClr val="000000"/>
                      </a:solidFill>
                      <a:latin typeface="Arial"/>
                      <a:ea typeface="Arial"/>
                      <a:cs typeface="Arial"/>
                      <a:sym typeface="Arial"/>
                    </a:rPr>
                    <a:t>Bach’s</a:t>
                  </a:r>
                  <a:r>
                    <a:rPr lang="it-IT" sz="1500" dirty="0">
                      <a:solidFill>
                        <a:srgbClr val="000000"/>
                      </a:solidFill>
                      <a:latin typeface="Arial"/>
                      <a:ea typeface="Arial"/>
                      <a:cs typeface="Arial"/>
                      <a:sym typeface="Arial"/>
                    </a:rPr>
                    <a:t> Cello Suite no.3</a:t>
                  </a:r>
                </a:p>
                <a:p>
                  <a:pPr indent="-85725">
                    <a:lnSpc>
                      <a:spcPct val="120000"/>
                    </a:lnSpc>
                    <a:spcBef>
                      <a:spcPts val="750"/>
                    </a:spcBef>
                    <a:buClr>
                      <a:srgbClr val="CC0000"/>
                    </a:buClr>
                    <a:buSzPts val="1800"/>
                    <a:buFont typeface="Noto Sans Symbols"/>
                    <a:buChar char="❖"/>
                  </a:pPr>
                  <a:r>
                    <a:rPr lang="it-IT" sz="1500" dirty="0">
                      <a:solidFill>
                        <a:srgbClr val="000000"/>
                      </a:solidFill>
                      <a:latin typeface="Arial"/>
                      <a:ea typeface="Arial"/>
                      <a:cs typeface="Arial"/>
                      <a:sym typeface="Arial"/>
                    </a:rPr>
                    <a:t>Il mescolamento, o lo stiramento ed il ripiegamento geometrico (l’eruzione del Krakatoa – la preparazione della pasta sfoglia – la luminosità delle stella, lo stiramento di Poincaré). </a:t>
                  </a:r>
                  <a:endParaRPr sz="1350" dirty="0"/>
                </a:p>
                <a:p>
                  <a:pPr indent="-85725">
                    <a:lnSpc>
                      <a:spcPct val="120000"/>
                    </a:lnSpc>
                    <a:spcBef>
                      <a:spcPts val="750"/>
                    </a:spcBef>
                    <a:buClr>
                      <a:srgbClr val="CC0000"/>
                    </a:buClr>
                    <a:buSzPts val="1800"/>
                    <a:buFont typeface="Noto Sans Symbols"/>
                    <a:buChar char="❖"/>
                  </a:pPr>
                  <a:r>
                    <a:rPr lang="it-IT" sz="1500" dirty="0">
                      <a:solidFill>
                        <a:srgbClr val="000000"/>
                      </a:solidFill>
                      <a:latin typeface="Arial"/>
                      <a:ea typeface="Arial"/>
                      <a:cs typeface="Arial"/>
                      <a:sym typeface="Arial"/>
                    </a:rPr>
                    <a:t> Fenomeni emergenti (le reti, Internet, il cervello) </a:t>
                  </a:r>
                  <a:endParaRPr sz="1350" dirty="0"/>
                </a:p>
                <a:p>
                  <a:pPr indent="-85725">
                    <a:lnSpc>
                      <a:spcPct val="120000"/>
                    </a:lnSpc>
                    <a:spcBef>
                      <a:spcPts val="750"/>
                    </a:spcBef>
                    <a:buClr>
                      <a:srgbClr val="CC0000"/>
                    </a:buClr>
                    <a:buSzPts val="1800"/>
                    <a:buFont typeface="Noto Sans Symbols"/>
                    <a:buChar char="❖"/>
                  </a:pPr>
                  <a:r>
                    <a:rPr lang="it-IT" sz="1500" dirty="0">
                      <a:solidFill>
                        <a:srgbClr val="000000"/>
                      </a:solidFill>
                      <a:latin typeface="Arial"/>
                      <a:ea typeface="Arial"/>
                      <a:cs typeface="Arial"/>
                      <a:sym typeface="Arial"/>
                    </a:rPr>
                    <a:t> Il caos è necessario per l’evoluzione di sistemi molto complessi, per la diminuzione locale dell’entropia, per l’ordine, per l’informazione</a:t>
                  </a:r>
                  <a:endParaRPr sz="1350" dirty="0"/>
                </a:p>
              </p:txBody>
            </p:sp>
            <p:sp>
              <p:nvSpPr>
                <p:cNvPr id="550" name="Google Shape;550;p30"/>
                <p:cNvSpPr txBox="1"/>
                <p:nvPr/>
              </p:nvSpPr>
              <p:spPr>
                <a:xfrm>
                  <a:off x="3247" y="1674"/>
                  <a:ext cx="1679" cy="353"/>
                </a:xfrm>
                <a:prstGeom prst="rect">
                  <a:avLst/>
                </a:prstGeom>
                <a:blipFill rotWithShape="1">
                  <a:blip r:embed="rId3">
                    <a:alphaModFix/>
                  </a:blip>
                  <a:stretch>
                    <a:fillRect/>
                  </a:stretch>
                </a:blipFill>
                <a:ln>
                  <a:noFill/>
                </a:ln>
              </p:spPr>
              <p:txBody>
                <a:bodyPr spcFirstLastPara="1" wrap="square" lIns="68569" tIns="34275" rIns="68569" bIns="34275" anchor="t" anchorCtr="0">
                  <a:noAutofit/>
                </a:bodyPr>
                <a:lstStyle/>
                <a:p>
                  <a:r>
                    <a:rPr lang="it-IT" sz="2400" dirty="0">
                      <a:latin typeface="Georgia"/>
                      <a:ea typeface="Georgia"/>
                      <a:cs typeface="Georgia"/>
                      <a:sym typeface="Georgia"/>
                    </a:rPr>
                    <a:t> </a:t>
                  </a:r>
                  <a:endParaRPr sz="1350" dirty="0"/>
                </a:p>
              </p:txBody>
            </p:sp>
          </p:grpSp>
          <p:sp>
            <p:nvSpPr>
              <p:cNvPr id="551" name="Google Shape;551;p30">
                <a:hlinkClick r:id="rId4" action="ppaction://hlinksldjump"/>
              </p:cNvPr>
              <p:cNvSpPr/>
              <p:nvPr/>
            </p:nvSpPr>
            <p:spPr>
              <a:xfrm>
                <a:off x="5458" y="1441"/>
                <a:ext cx="300" cy="3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20095"/>
                    </a:lnTo>
                    <a:lnTo>
                      <a:pt x="15000" y="99905"/>
                    </a:lnTo>
                    <a:close/>
                  </a:path>
                  <a:path w="120000" h="120000" fill="darken" extrusionOk="0">
                    <a:moveTo>
                      <a:pt x="105000" y="60000"/>
                    </a:moveTo>
                    <a:lnTo>
                      <a:pt x="15000" y="20095"/>
                    </a:lnTo>
                    <a:lnTo>
                      <a:pt x="15000" y="99905"/>
                    </a:lnTo>
                    <a:close/>
                  </a:path>
                  <a:path w="120000" h="120000" fill="none" extrusionOk="0">
                    <a:moveTo>
                      <a:pt x="105000" y="60000"/>
                    </a:moveTo>
                    <a:lnTo>
                      <a:pt x="15000" y="99905"/>
                    </a:lnTo>
                    <a:lnTo>
                      <a:pt x="15000" y="20095"/>
                    </a:lnTo>
                    <a:close/>
                  </a:path>
                  <a:path w="120000" h="120000" fill="none" extrusionOk="0">
                    <a:moveTo>
                      <a:pt x="0" y="0"/>
                    </a:moveTo>
                    <a:lnTo>
                      <a:pt x="120000" y="0"/>
                    </a:lnTo>
                    <a:lnTo>
                      <a:pt x="120000" y="120000"/>
                    </a:lnTo>
                    <a:lnTo>
                      <a:pt x="0" y="120000"/>
                    </a:lnTo>
                    <a:close/>
                  </a:path>
                </a:pathLst>
              </a:custGeom>
              <a:solidFill>
                <a:srgbClr val="6868CF"/>
              </a:solidFill>
              <a:ln w="9525" cap="flat" cmpd="sng">
                <a:solidFill>
                  <a:srgbClr val="CC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grpSp>
        <p:sp>
          <p:nvSpPr>
            <p:cNvPr id="552" name="Google Shape;552;p30">
              <a:hlinkClick r:id="rId5" action="ppaction://hlinksldjump"/>
            </p:cNvPr>
            <p:cNvSpPr/>
            <p:nvPr/>
          </p:nvSpPr>
          <p:spPr>
            <a:xfrm>
              <a:off x="5492" y="2250"/>
              <a:ext cx="300" cy="3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20095"/>
                  </a:lnTo>
                  <a:lnTo>
                    <a:pt x="15000" y="99905"/>
                  </a:lnTo>
                  <a:close/>
                </a:path>
                <a:path w="120000" h="120000" fill="darken" extrusionOk="0">
                  <a:moveTo>
                    <a:pt x="105000" y="60000"/>
                  </a:moveTo>
                  <a:lnTo>
                    <a:pt x="15000" y="20095"/>
                  </a:lnTo>
                  <a:lnTo>
                    <a:pt x="15000" y="99905"/>
                  </a:lnTo>
                  <a:close/>
                </a:path>
                <a:path w="120000" h="120000" fill="none" extrusionOk="0">
                  <a:moveTo>
                    <a:pt x="105000" y="60000"/>
                  </a:moveTo>
                  <a:lnTo>
                    <a:pt x="15000" y="99905"/>
                  </a:lnTo>
                  <a:lnTo>
                    <a:pt x="15000" y="20095"/>
                  </a:lnTo>
                  <a:close/>
                </a:path>
                <a:path w="120000" h="120000" fill="none" extrusionOk="0">
                  <a:moveTo>
                    <a:pt x="0" y="0"/>
                  </a:moveTo>
                  <a:lnTo>
                    <a:pt x="120000" y="0"/>
                  </a:lnTo>
                  <a:lnTo>
                    <a:pt x="120000" y="120000"/>
                  </a:lnTo>
                  <a:lnTo>
                    <a:pt x="0" y="120000"/>
                  </a:lnTo>
                  <a:close/>
                </a:path>
              </a:pathLst>
            </a:custGeom>
            <a:solidFill>
              <a:srgbClr val="FFCCFF"/>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dirty="0">
                <a:solidFill>
                  <a:srgbClr val="000000"/>
                </a:solidFill>
                <a:latin typeface="Georgia"/>
                <a:ea typeface="Georgia"/>
                <a:cs typeface="Georgia"/>
                <a:sym typeface="Georgia"/>
              </a:endParaRPr>
            </a:p>
          </p:txBody>
        </p:sp>
      </p:grpSp>
      <p:sp>
        <p:nvSpPr>
          <p:cNvPr id="554" name="Google Shape;554;p30">
            <a:hlinkClick r:id="rId6" action="ppaction://hlinksldjump"/>
          </p:cNvPr>
          <p:cNvSpPr/>
          <p:nvPr/>
        </p:nvSpPr>
        <p:spPr>
          <a:xfrm>
            <a:off x="5676460" y="2013493"/>
            <a:ext cx="335700" cy="270225"/>
          </a:xfrm>
          <a:custGeom>
            <a:avLst/>
            <a:gdLst/>
            <a:ahLst/>
            <a:cxnLst/>
            <a:rect l="l" t="t" r="r" b="b"/>
            <a:pathLst>
              <a:path w="120000" h="120000" extrusionOk="0">
                <a:moveTo>
                  <a:pt x="0" y="0"/>
                </a:moveTo>
                <a:lnTo>
                  <a:pt x="120000" y="0"/>
                </a:lnTo>
                <a:lnTo>
                  <a:pt x="120000" y="120000"/>
                </a:lnTo>
                <a:lnTo>
                  <a:pt x="0" y="120000"/>
                </a:lnTo>
                <a:close/>
                <a:moveTo>
                  <a:pt x="96223" y="60000"/>
                </a:moveTo>
                <a:lnTo>
                  <a:pt x="23777" y="15000"/>
                </a:lnTo>
                <a:lnTo>
                  <a:pt x="23777" y="105000"/>
                </a:lnTo>
                <a:close/>
              </a:path>
              <a:path w="120000" h="120000" fill="darken" extrusionOk="0">
                <a:moveTo>
                  <a:pt x="96223" y="60000"/>
                </a:moveTo>
                <a:lnTo>
                  <a:pt x="23777" y="15000"/>
                </a:lnTo>
                <a:lnTo>
                  <a:pt x="23777" y="105000"/>
                </a:lnTo>
                <a:close/>
              </a:path>
              <a:path w="120000" h="120000" fill="none" extrusionOk="0">
                <a:moveTo>
                  <a:pt x="96223" y="60000"/>
                </a:moveTo>
                <a:lnTo>
                  <a:pt x="23777" y="105000"/>
                </a:lnTo>
                <a:lnTo>
                  <a:pt x="23777" y="15000"/>
                </a:lnTo>
                <a:close/>
              </a:path>
              <a:path w="120000" h="120000" fill="none" extrusionOk="0">
                <a:moveTo>
                  <a:pt x="0" y="0"/>
                </a:moveTo>
                <a:lnTo>
                  <a:pt x="120000" y="0"/>
                </a:lnTo>
                <a:lnTo>
                  <a:pt x="120000" y="120000"/>
                </a:lnTo>
                <a:lnTo>
                  <a:pt x="0" y="120000"/>
                </a:lnTo>
                <a:close/>
              </a:path>
            </a:pathLst>
          </a:custGeom>
          <a:solidFill>
            <a:schemeClr val="accent1"/>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3200"/>
            </a:pPr>
            <a:endParaRPr sz="2400">
              <a:solidFill>
                <a:srgbClr val="000000"/>
              </a:solidFill>
              <a:latin typeface="Georgia"/>
              <a:ea typeface="Georgia"/>
              <a:cs typeface="Georgia"/>
              <a:sym typeface="Georgia"/>
            </a:endParaRPr>
          </a:p>
        </p:txBody>
      </p:sp>
      <p:sp>
        <p:nvSpPr>
          <p:cNvPr id="555" name="Google Shape;555;p30">
            <a:hlinkClick r:id="rId7" action="ppaction://hlinksldjump"/>
          </p:cNvPr>
          <p:cNvSpPr/>
          <p:nvPr/>
        </p:nvSpPr>
        <p:spPr>
          <a:xfrm>
            <a:off x="3487979" y="2806185"/>
            <a:ext cx="363941" cy="269621"/>
          </a:xfrm>
          <a:custGeom>
            <a:avLst/>
            <a:gdLst/>
            <a:ahLst/>
            <a:cxnLst/>
            <a:rect l="l" t="t" r="r" b="b"/>
            <a:pathLst>
              <a:path w="120000" h="120000" extrusionOk="0">
                <a:moveTo>
                  <a:pt x="0" y="0"/>
                </a:moveTo>
                <a:lnTo>
                  <a:pt x="120000" y="0"/>
                </a:lnTo>
                <a:lnTo>
                  <a:pt x="120000" y="120000"/>
                </a:lnTo>
                <a:lnTo>
                  <a:pt x="0" y="120000"/>
                </a:lnTo>
                <a:close/>
                <a:moveTo>
                  <a:pt x="93338" y="60000"/>
                </a:moveTo>
                <a:lnTo>
                  <a:pt x="26662" y="15000"/>
                </a:lnTo>
                <a:lnTo>
                  <a:pt x="26662" y="105000"/>
                </a:lnTo>
                <a:close/>
              </a:path>
              <a:path w="120000" h="120000" fill="darken" extrusionOk="0">
                <a:moveTo>
                  <a:pt x="93338" y="60000"/>
                </a:moveTo>
                <a:lnTo>
                  <a:pt x="26662" y="15000"/>
                </a:lnTo>
                <a:lnTo>
                  <a:pt x="26662" y="105000"/>
                </a:lnTo>
                <a:close/>
              </a:path>
              <a:path w="120000" h="120000" fill="none" extrusionOk="0">
                <a:moveTo>
                  <a:pt x="93338" y="60000"/>
                </a:moveTo>
                <a:lnTo>
                  <a:pt x="26662" y="105000"/>
                </a:lnTo>
                <a:lnTo>
                  <a:pt x="26662" y="15000"/>
                </a:lnTo>
                <a:close/>
              </a:path>
              <a:path w="120000" h="120000" fill="none" extrusionOk="0">
                <a:moveTo>
                  <a:pt x="0" y="0"/>
                </a:moveTo>
                <a:lnTo>
                  <a:pt x="120000" y="0"/>
                </a:lnTo>
                <a:lnTo>
                  <a:pt x="120000" y="120000"/>
                </a:lnTo>
                <a:lnTo>
                  <a:pt x="0" y="120000"/>
                </a:lnTo>
                <a:close/>
              </a:path>
            </a:pathLst>
          </a:custGeom>
          <a:solidFill>
            <a:srgbClr val="CC0000"/>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algn="ctr"/>
            <a:endParaRPr sz="2400">
              <a:solidFill>
                <a:srgbClr val="000000"/>
              </a:solidFill>
              <a:latin typeface="Georgia"/>
              <a:ea typeface="Georgia"/>
              <a:cs typeface="Georgia"/>
              <a:sym typeface="Georgi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827A8C23-AE0C-8A2D-50EF-ADCA235D4099}"/>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5FB8D22C-5CD2-7265-4289-1A296F23E1C7}"/>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62</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5A7DEC4C-AC4F-7DC0-277B-0982AA0D774F}"/>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135B2BDA-1779-1C20-2A97-12716A339A31}"/>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Numeri</a:t>
            </a:r>
            <a:endParaRPr dirty="0"/>
          </a:p>
        </p:txBody>
      </p:sp>
      <p:sp>
        <p:nvSpPr>
          <p:cNvPr id="442" name="Google Shape;442;p25">
            <a:extLst>
              <a:ext uri="{FF2B5EF4-FFF2-40B4-BE49-F238E27FC236}">
                <a16:creationId xmlns:a16="http://schemas.microsoft.com/office/drawing/2014/main" id="{6C4665CE-AE48-07E3-40C3-B44681520C19}"/>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7" name="CasellaDiTesto 6">
            <a:extLst>
              <a:ext uri="{FF2B5EF4-FFF2-40B4-BE49-F238E27FC236}">
                <a16:creationId xmlns:a16="http://schemas.microsoft.com/office/drawing/2014/main" id="{07A48A2F-66F5-AA77-8F7B-C18B8ED08C97}"/>
              </a:ext>
            </a:extLst>
          </p:cNvPr>
          <p:cNvSpPr txBox="1"/>
          <p:nvPr/>
        </p:nvSpPr>
        <p:spPr>
          <a:xfrm>
            <a:off x="323528" y="987574"/>
            <a:ext cx="8424936" cy="3477875"/>
          </a:xfrm>
          <a:prstGeom prst="rect">
            <a:avLst/>
          </a:prstGeom>
          <a:noFill/>
        </p:spPr>
        <p:txBody>
          <a:bodyPr wrap="square" rtlCol="0">
            <a:spAutoFit/>
          </a:bodyPr>
          <a:lstStyle/>
          <a:p>
            <a:r>
              <a:rPr lang="it-IT" sz="4400" dirty="0"/>
              <a:t>Sezione Aurea</a:t>
            </a:r>
          </a:p>
          <a:p>
            <a:r>
              <a:rPr lang="it-IT" sz="4400" dirty="0"/>
              <a:t>	         Fibonacci</a:t>
            </a:r>
          </a:p>
          <a:p>
            <a:r>
              <a:rPr lang="it-IT" sz="4400" dirty="0"/>
              <a:t>		          Rettangoli </a:t>
            </a:r>
          </a:p>
          <a:p>
            <a:r>
              <a:rPr lang="it-IT" sz="4400" dirty="0"/>
              <a:t>                               Spirali</a:t>
            </a:r>
          </a:p>
          <a:p>
            <a:r>
              <a:rPr lang="it-IT" sz="4400" dirty="0"/>
              <a:t>                                    Angoli</a:t>
            </a:r>
          </a:p>
        </p:txBody>
      </p:sp>
    </p:spTree>
    <p:extLst>
      <p:ext uri="{BB962C8B-B14F-4D97-AF65-F5344CB8AC3E}">
        <p14:creationId xmlns:p14="http://schemas.microsoft.com/office/powerpoint/2010/main" val="3273421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B0355266-30A1-C9C6-B97A-ED14F0FC5410}"/>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C62A6666-AEFD-735F-76CC-9BA1107E7D02}"/>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63</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32717D2B-0E96-3475-AE12-07F2EA491C6A}"/>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77166D54-D15D-F4D4-6C3E-840B2F4B0843}"/>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Numeri: </a:t>
            </a:r>
            <a:r>
              <a:rPr lang="it-IT" sz="2250" dirty="0">
                <a:solidFill>
                  <a:schemeClr val="lt1"/>
                </a:solidFill>
                <a:sym typeface="Symbol" panose="05050102010706020507" pitchFamily="18" charset="2"/>
              </a:rPr>
              <a:t></a:t>
            </a:r>
            <a:r>
              <a:rPr lang="it-IT" sz="2250" dirty="0">
                <a:solidFill>
                  <a:schemeClr val="lt1"/>
                </a:solidFill>
              </a:rPr>
              <a:t> – Ne hanno parlato o sono stati citati...</a:t>
            </a:r>
            <a:endParaRPr dirty="0"/>
          </a:p>
        </p:txBody>
      </p:sp>
      <p:sp>
        <p:nvSpPr>
          <p:cNvPr id="442" name="Google Shape;442;p25">
            <a:extLst>
              <a:ext uri="{FF2B5EF4-FFF2-40B4-BE49-F238E27FC236}">
                <a16:creationId xmlns:a16="http://schemas.microsoft.com/office/drawing/2014/main" id="{4B1FBCAE-F00F-C148-F204-B11167CE08DC}"/>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7" name="CasellaDiTesto 6">
            <a:extLst>
              <a:ext uri="{FF2B5EF4-FFF2-40B4-BE49-F238E27FC236}">
                <a16:creationId xmlns:a16="http://schemas.microsoft.com/office/drawing/2014/main" id="{67140BA0-0D79-5358-E247-199F23AADC45}"/>
              </a:ext>
            </a:extLst>
          </p:cNvPr>
          <p:cNvSpPr txBox="1"/>
          <p:nvPr/>
        </p:nvSpPr>
        <p:spPr>
          <a:xfrm>
            <a:off x="107504" y="699542"/>
            <a:ext cx="8928992" cy="4199611"/>
          </a:xfrm>
          <a:prstGeom prst="rect">
            <a:avLst/>
          </a:prstGeom>
          <a:noFill/>
        </p:spPr>
        <p:txBody>
          <a:bodyPr wrap="square" rtlCol="0">
            <a:spAutoFit/>
          </a:bodyPr>
          <a:lstStyle/>
          <a:p>
            <a:pPr>
              <a:lnSpc>
                <a:spcPct val="150000"/>
              </a:lnSpc>
            </a:pPr>
            <a:r>
              <a:rPr lang="it-IT" sz="2000" dirty="0"/>
              <a:t>Pitagora, Fidia,  </a:t>
            </a:r>
            <a:r>
              <a:rPr lang="it-IT" sz="2000" b="1" dirty="0">
                <a:solidFill>
                  <a:srgbClr val="C00000"/>
                </a:solidFill>
              </a:rPr>
              <a:t>Euclide</a:t>
            </a:r>
            <a:r>
              <a:rPr lang="it-IT" sz="2000" dirty="0"/>
              <a:t>, Erone, Tolomeo, Pappo.                               [600 a.c. – 300 d.c.]</a:t>
            </a:r>
          </a:p>
          <a:p>
            <a:pPr>
              <a:lnSpc>
                <a:spcPct val="150000"/>
              </a:lnSpc>
            </a:pPr>
            <a:endParaRPr lang="it-IT" sz="2000" dirty="0"/>
          </a:p>
          <a:p>
            <a:pPr>
              <a:lnSpc>
                <a:spcPct val="150000"/>
              </a:lnSpc>
            </a:pPr>
            <a:r>
              <a:rPr lang="it-IT" sz="2000" dirty="0"/>
              <a:t>Mohammed </a:t>
            </a:r>
            <a:r>
              <a:rPr lang="it-IT" sz="2000" dirty="0" err="1"/>
              <a:t>Abu’l</a:t>
            </a:r>
            <a:r>
              <a:rPr lang="it-IT" sz="2000" dirty="0"/>
              <a:t> Wafa, Leonardo da Pisa (</a:t>
            </a:r>
            <a:r>
              <a:rPr lang="it-IT" sz="2000" b="1" dirty="0">
                <a:solidFill>
                  <a:srgbClr val="C00000"/>
                </a:solidFill>
              </a:rPr>
              <a:t>Fibonacci</a:t>
            </a:r>
            <a:r>
              <a:rPr lang="it-IT" sz="2000" dirty="0"/>
              <a:t>), Giotto,  Piero della Francesca, </a:t>
            </a:r>
            <a:r>
              <a:rPr lang="it-IT" sz="2000" b="1" dirty="0">
                <a:solidFill>
                  <a:srgbClr val="C00000"/>
                </a:solidFill>
              </a:rPr>
              <a:t>Luca Pacioli (1509)</a:t>
            </a:r>
            <a:r>
              <a:rPr lang="it-IT" sz="2000" dirty="0"/>
              <a:t>, Leonardo da Vinci, Albrecht D</a:t>
            </a:r>
            <a:r>
              <a:rPr lang="hu-HU" sz="2000" dirty="0">
                <a:latin typeface="Calibri" panose="020F0502020204030204" pitchFamily="34" charset="0"/>
                <a:ea typeface="Calibri" panose="020F0502020204030204" pitchFamily="34" charset="0"/>
                <a:cs typeface="Calibri" panose="020F0502020204030204" pitchFamily="34" charset="0"/>
              </a:rPr>
              <a:t>ű</a:t>
            </a:r>
            <a:r>
              <a:rPr lang="it-IT" sz="2000" dirty="0">
                <a:latin typeface="Calibri" panose="020F0502020204030204" pitchFamily="34" charset="0"/>
                <a:ea typeface="Calibri" panose="020F0502020204030204" pitchFamily="34" charset="0"/>
                <a:cs typeface="Calibri" panose="020F0502020204030204" pitchFamily="34" charset="0"/>
              </a:rPr>
              <a:t>rer.                               </a:t>
            </a:r>
            <a:r>
              <a:rPr lang="it-IT" sz="2000" dirty="0"/>
              <a:t>[940 – 1471]</a:t>
            </a:r>
            <a:endParaRPr lang="it-IT" sz="20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it-IT" sz="20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George Seurat, F. Lloyd Wright, Piet Mondrian, Gino Severini, Juan Gris,</a:t>
            </a:r>
          </a:p>
          <a:p>
            <a:pPr>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Jaques Lipchitz, Le Corbusier.                                                                          </a:t>
            </a:r>
            <a:r>
              <a:rPr lang="it-IT" sz="2000" dirty="0"/>
              <a:t>[1859 – 1887]</a:t>
            </a:r>
            <a:endParaRPr lang="it-IT" sz="20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it-IT" sz="20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Salvador Dalì, Jakson Pollock, Mario Merz, Roger Penrose.                      </a:t>
            </a:r>
            <a:r>
              <a:rPr lang="it-IT" sz="2000" dirty="0"/>
              <a:t>[1904 – 1931]</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0583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C67F4182-F7DE-823C-6E76-EDFC9BAA6BFE}"/>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70D02EB4-8C4C-2388-7753-6ED4C7ADB5E1}"/>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64</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675230E4-07E6-875D-6F9E-C21C3DB0AFCC}"/>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B5FB38E9-A47E-64D3-6B5B-6894498628CC}"/>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rPr>
              <a:t>Un passo indietro: </a:t>
            </a:r>
            <a:r>
              <a:rPr lang="it-IT" sz="2250" dirty="0">
                <a:solidFill>
                  <a:schemeClr val="lt1"/>
                </a:solidFill>
                <a:sym typeface="Symbol" panose="05050102010706020507" pitchFamily="18" charset="2"/>
              </a:rPr>
              <a:t></a:t>
            </a:r>
            <a:r>
              <a:rPr lang="it-IT" sz="2250" dirty="0">
                <a:solidFill>
                  <a:schemeClr val="lt1"/>
                </a:solidFill>
              </a:rPr>
              <a:t>V secolo </a:t>
            </a:r>
            <a:r>
              <a:rPr lang="it-IT" sz="2250" dirty="0" err="1">
                <a:solidFill>
                  <a:schemeClr val="lt1"/>
                </a:solidFill>
              </a:rPr>
              <a:t>a.c.</a:t>
            </a:r>
            <a:r>
              <a:rPr lang="it-IT" sz="2250" dirty="0">
                <a:solidFill>
                  <a:schemeClr val="lt1"/>
                </a:solidFill>
              </a:rPr>
              <a:t> ; Euclide</a:t>
            </a:r>
            <a:endParaRPr dirty="0"/>
          </a:p>
        </p:txBody>
      </p:sp>
      <p:sp>
        <p:nvSpPr>
          <p:cNvPr id="442" name="Google Shape;442;p25">
            <a:extLst>
              <a:ext uri="{FF2B5EF4-FFF2-40B4-BE49-F238E27FC236}">
                <a16:creationId xmlns:a16="http://schemas.microsoft.com/office/drawing/2014/main" id="{A75F847D-E7DF-E023-1A69-F3EF40957EF9}"/>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7" name="CasellaDiTesto 6">
            <a:extLst>
              <a:ext uri="{FF2B5EF4-FFF2-40B4-BE49-F238E27FC236}">
                <a16:creationId xmlns:a16="http://schemas.microsoft.com/office/drawing/2014/main" id="{0D3573F7-2B1D-C95E-6218-8AD5721A918D}"/>
              </a:ext>
            </a:extLst>
          </p:cNvPr>
          <p:cNvSpPr txBox="1"/>
          <p:nvPr/>
        </p:nvSpPr>
        <p:spPr>
          <a:xfrm>
            <a:off x="251520" y="1707654"/>
            <a:ext cx="8424936" cy="1200329"/>
          </a:xfrm>
          <a:prstGeom prst="rect">
            <a:avLst/>
          </a:prstGeom>
          <a:noFill/>
        </p:spPr>
        <p:txBody>
          <a:bodyPr wrap="square" rtlCol="0">
            <a:spAutoFit/>
          </a:bodyPr>
          <a:lstStyle/>
          <a:p>
            <a:r>
              <a:rPr lang="it-IT" sz="2400" dirty="0"/>
              <a:t>Euclide: </a:t>
            </a:r>
            <a:r>
              <a:rPr lang="it-IT" sz="2400" i="1" dirty="0"/>
              <a:t>Si può dire che una linea retta sia stata divisa secondo la proporzione estrema e media quando l’intera linea (AB) sta alla parte maggiore (AC) come la maggiore (AC) sta alla minore (CB)</a:t>
            </a:r>
          </a:p>
        </p:txBody>
      </p:sp>
      <p:grpSp>
        <p:nvGrpSpPr>
          <p:cNvPr id="14" name="Gruppo 13">
            <a:extLst>
              <a:ext uri="{FF2B5EF4-FFF2-40B4-BE49-F238E27FC236}">
                <a16:creationId xmlns:a16="http://schemas.microsoft.com/office/drawing/2014/main" id="{A7695960-9AC1-F963-8ECC-85787692C755}"/>
              </a:ext>
            </a:extLst>
          </p:cNvPr>
          <p:cNvGrpSpPr/>
          <p:nvPr/>
        </p:nvGrpSpPr>
        <p:grpSpPr>
          <a:xfrm>
            <a:off x="1259632" y="843558"/>
            <a:ext cx="6264696" cy="688142"/>
            <a:chOff x="1259632" y="1059582"/>
            <a:chExt cx="6264696" cy="688142"/>
          </a:xfrm>
        </p:grpSpPr>
        <p:sp>
          <p:nvSpPr>
            <p:cNvPr id="6" name="CasellaDiTesto 5">
              <a:extLst>
                <a:ext uri="{FF2B5EF4-FFF2-40B4-BE49-F238E27FC236}">
                  <a16:creationId xmlns:a16="http://schemas.microsoft.com/office/drawing/2014/main" id="{BFC6900E-C2EB-3FA8-7434-EE2B7FCBCBE2}"/>
                </a:ext>
              </a:extLst>
            </p:cNvPr>
            <p:cNvSpPr txBox="1"/>
            <p:nvPr/>
          </p:nvSpPr>
          <p:spPr>
            <a:xfrm>
              <a:off x="1259632" y="1347614"/>
              <a:ext cx="6264696" cy="400110"/>
            </a:xfrm>
            <a:prstGeom prst="rect">
              <a:avLst/>
            </a:prstGeom>
            <a:noFill/>
          </p:spPr>
          <p:txBody>
            <a:bodyPr wrap="square" rtlCol="0">
              <a:spAutoFit/>
            </a:bodyPr>
            <a:lstStyle/>
            <a:p>
              <a:r>
                <a:rPr lang="it-IT" sz="2000" b="1" dirty="0"/>
                <a:t>A                                                            C                                     B                     </a:t>
              </a:r>
            </a:p>
          </p:txBody>
        </p:sp>
        <p:grpSp>
          <p:nvGrpSpPr>
            <p:cNvPr id="12" name="Gruppo 11">
              <a:extLst>
                <a:ext uri="{FF2B5EF4-FFF2-40B4-BE49-F238E27FC236}">
                  <a16:creationId xmlns:a16="http://schemas.microsoft.com/office/drawing/2014/main" id="{9C98FAC9-DD7D-D4F1-E5F2-9453BE9F5670}"/>
                </a:ext>
              </a:extLst>
            </p:cNvPr>
            <p:cNvGrpSpPr/>
            <p:nvPr/>
          </p:nvGrpSpPr>
          <p:grpSpPr>
            <a:xfrm>
              <a:off x="1403648" y="1059582"/>
              <a:ext cx="5832648" cy="288032"/>
              <a:chOff x="1403648" y="1059582"/>
              <a:chExt cx="5832648" cy="288032"/>
            </a:xfrm>
          </p:grpSpPr>
          <p:grpSp>
            <p:nvGrpSpPr>
              <p:cNvPr id="5" name="Gruppo 4">
                <a:extLst>
                  <a:ext uri="{FF2B5EF4-FFF2-40B4-BE49-F238E27FC236}">
                    <a16:creationId xmlns:a16="http://schemas.microsoft.com/office/drawing/2014/main" id="{5407AC36-E788-8B62-8ACB-A0E636D974CB}"/>
                  </a:ext>
                </a:extLst>
              </p:cNvPr>
              <p:cNvGrpSpPr/>
              <p:nvPr/>
            </p:nvGrpSpPr>
            <p:grpSpPr>
              <a:xfrm>
                <a:off x="1403648" y="1203598"/>
                <a:ext cx="5821848" cy="0"/>
                <a:chOff x="1403648" y="1203598"/>
                <a:chExt cx="5821848" cy="0"/>
              </a:xfrm>
            </p:grpSpPr>
            <p:cxnSp>
              <p:nvCxnSpPr>
                <p:cNvPr id="3" name="Connettore diritto 2">
                  <a:extLst>
                    <a:ext uri="{FF2B5EF4-FFF2-40B4-BE49-F238E27FC236}">
                      <a16:creationId xmlns:a16="http://schemas.microsoft.com/office/drawing/2014/main" id="{F7343382-D5CE-47B3-B11A-F847F1BB3344}"/>
                    </a:ext>
                  </a:extLst>
                </p:cNvPr>
                <p:cNvCxnSpPr/>
                <p:nvPr/>
              </p:nvCxnSpPr>
              <p:spPr>
                <a:xfrm>
                  <a:off x="1403648" y="1203598"/>
                  <a:ext cx="3600000" cy="0"/>
                </a:xfrm>
                <a:prstGeom prst="line">
                  <a:avLst/>
                </a:prstGeom>
                <a:ln w="25400">
                  <a:solidFill>
                    <a:schemeClr val="tx1"/>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 name="Connettore diritto 3">
                  <a:extLst>
                    <a:ext uri="{FF2B5EF4-FFF2-40B4-BE49-F238E27FC236}">
                      <a16:creationId xmlns:a16="http://schemas.microsoft.com/office/drawing/2014/main" id="{8FC5DE91-E460-59BA-C1D1-5EF4FA32FE7C}"/>
                    </a:ext>
                  </a:extLst>
                </p:cNvPr>
                <p:cNvCxnSpPr/>
                <p:nvPr/>
              </p:nvCxnSpPr>
              <p:spPr>
                <a:xfrm>
                  <a:off x="5000696" y="1203598"/>
                  <a:ext cx="2224800" cy="0"/>
                </a:xfrm>
                <a:prstGeom prst="line">
                  <a:avLst/>
                </a:prstGeom>
                <a:ln w="25400">
                  <a:solidFill>
                    <a:schemeClr val="tx1"/>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grpSp>
          <p:cxnSp>
            <p:nvCxnSpPr>
              <p:cNvPr id="9" name="Connettore diritto 8">
                <a:extLst>
                  <a:ext uri="{FF2B5EF4-FFF2-40B4-BE49-F238E27FC236}">
                    <a16:creationId xmlns:a16="http://schemas.microsoft.com/office/drawing/2014/main" id="{18C50138-A786-CE2F-97AE-C448AE49F816}"/>
                  </a:ext>
                </a:extLst>
              </p:cNvPr>
              <p:cNvCxnSpPr>
                <a:cxnSpLocks/>
              </p:cNvCxnSpPr>
              <p:nvPr/>
            </p:nvCxnSpPr>
            <p:spPr>
              <a:xfrm>
                <a:off x="5004048" y="1059582"/>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2D934DF3-D468-6BDD-528C-0368F4C3D80F}"/>
                  </a:ext>
                </a:extLst>
              </p:cNvPr>
              <p:cNvCxnSpPr>
                <a:cxnSpLocks/>
              </p:cNvCxnSpPr>
              <p:nvPr/>
            </p:nvCxnSpPr>
            <p:spPr>
              <a:xfrm>
                <a:off x="7236296" y="1059582"/>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B738F1AA-0268-C855-831B-701CC448F49E}"/>
                  </a:ext>
                </a:extLst>
              </p:cNvPr>
              <p:cNvCxnSpPr>
                <a:cxnSpLocks/>
              </p:cNvCxnSpPr>
              <p:nvPr/>
            </p:nvCxnSpPr>
            <p:spPr>
              <a:xfrm>
                <a:off x="1403648" y="1059582"/>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8CC072B-B096-2F2B-EEDE-CC1BD0EB2E52}"/>
                  </a:ext>
                </a:extLst>
              </p:cNvPr>
              <p:cNvSpPr txBox="1"/>
              <p:nvPr/>
            </p:nvSpPr>
            <p:spPr>
              <a:xfrm>
                <a:off x="179512" y="3147814"/>
                <a:ext cx="8856984" cy="1728743"/>
              </a:xfrm>
              <a:prstGeom prst="rect">
                <a:avLst/>
              </a:prstGeom>
              <a:noFill/>
            </p:spPr>
            <p:txBody>
              <a:bodyPr wrap="square" rtlCol="0">
                <a:spAutoFit/>
              </a:bodyPr>
              <a:lstStyle/>
              <a:p>
                <a:r>
                  <a:rPr lang="it-IT" sz="2200" dirty="0"/>
                  <a:t>Cioè:   </a:t>
                </a:r>
                <a14:m>
                  <m:oMath xmlns:m="http://schemas.openxmlformats.org/officeDocument/2006/math">
                    <m:f>
                      <m:fPr>
                        <m:ctrlPr>
                          <a:rPr lang="it-IT" sz="2200" i="1" smtClean="0">
                            <a:latin typeface="Cambria Math" panose="02040503050406030204" pitchFamily="18" charset="0"/>
                          </a:rPr>
                        </m:ctrlPr>
                      </m:fPr>
                      <m:num>
                        <m:r>
                          <m:rPr>
                            <m:sty m:val="p"/>
                          </m:rPr>
                          <a:rPr lang="it-IT" sz="2200" b="0" i="0" smtClean="0">
                            <a:latin typeface="Cambria Math" panose="02040503050406030204" pitchFamily="18" charset="0"/>
                          </a:rPr>
                          <m:t>AB</m:t>
                        </m:r>
                      </m:num>
                      <m:den>
                        <m:r>
                          <m:rPr>
                            <m:sty m:val="p"/>
                          </m:rPr>
                          <a:rPr lang="it-IT" sz="2200" b="0" i="0" smtClean="0">
                            <a:latin typeface="Cambria Math" panose="02040503050406030204" pitchFamily="18" charset="0"/>
                          </a:rPr>
                          <m:t>AC</m:t>
                        </m:r>
                      </m:den>
                    </m:f>
                    <m:r>
                      <a:rPr lang="it-IT" sz="2200" b="0" i="0" smtClean="0">
                        <a:latin typeface="Cambria Math" panose="02040503050406030204" pitchFamily="18" charset="0"/>
                      </a:rPr>
                      <m:t>=</m:t>
                    </m:r>
                    <m:f>
                      <m:fPr>
                        <m:ctrlPr>
                          <a:rPr lang="it-IT" sz="2200" b="0" i="1" smtClean="0">
                            <a:latin typeface="Cambria Math" panose="02040503050406030204" pitchFamily="18" charset="0"/>
                          </a:rPr>
                        </m:ctrlPr>
                      </m:fPr>
                      <m:num>
                        <m:r>
                          <m:rPr>
                            <m:sty m:val="p"/>
                          </m:rPr>
                          <a:rPr lang="it-IT" sz="2200" b="0" i="0" smtClean="0">
                            <a:latin typeface="Cambria Math" panose="02040503050406030204" pitchFamily="18" charset="0"/>
                          </a:rPr>
                          <m:t>AC</m:t>
                        </m:r>
                      </m:num>
                      <m:den>
                        <m:r>
                          <m:rPr>
                            <m:sty m:val="p"/>
                          </m:rPr>
                          <a:rPr lang="it-IT" sz="2200" b="0" i="0" smtClean="0">
                            <a:latin typeface="Cambria Math" panose="02040503050406030204" pitchFamily="18" charset="0"/>
                          </a:rPr>
                          <m:t>CB</m:t>
                        </m:r>
                      </m:den>
                    </m:f>
                    <m:r>
                      <a:rPr lang="it-IT" sz="2200" b="0" i="0" smtClean="0">
                        <a:latin typeface="Cambria Math" panose="02040503050406030204" pitchFamily="18" charset="0"/>
                      </a:rPr>
                      <m:t>    …</m:t>
                    </m:r>
                    <m:r>
                      <m:rPr>
                        <m:sty m:val="p"/>
                      </m:rPr>
                      <a:rPr lang="it-IT" sz="2200" b="0" i="0" smtClean="0">
                        <a:latin typeface="Cambria Math" panose="02040503050406030204" pitchFamily="18" charset="0"/>
                      </a:rPr>
                      <m:t>se</m:t>
                    </m:r>
                    <m:r>
                      <a:rPr lang="it-IT" sz="2200" b="0" i="0" smtClean="0">
                        <a:latin typeface="Cambria Math" panose="02040503050406030204" pitchFamily="18" charset="0"/>
                      </a:rPr>
                      <m:t>  </m:t>
                    </m:r>
                    <m:r>
                      <m:rPr>
                        <m:sty m:val="p"/>
                      </m:rPr>
                      <a:rPr lang="it-IT" sz="2200" b="0" i="0" smtClean="0">
                        <a:latin typeface="Cambria Math" panose="02040503050406030204" pitchFamily="18" charset="0"/>
                      </a:rPr>
                      <m:t>CB</m:t>
                    </m:r>
                    <m:r>
                      <a:rPr lang="it-IT" sz="2200" b="0" i="0" smtClean="0">
                        <a:latin typeface="Cambria Math" panose="02040503050406030204" pitchFamily="18" charset="0"/>
                      </a:rPr>
                      <m:t>=1</m:t>
                    </m:r>
                  </m:oMath>
                </a14:m>
                <a:r>
                  <a:rPr lang="it-IT" sz="2200" dirty="0"/>
                  <a:t> </a:t>
                </a:r>
                <a:r>
                  <a:rPr lang="it-IT" sz="2200" dirty="0">
                    <a:sym typeface="Symbol" panose="05050102010706020507" pitchFamily="18" charset="2"/>
                  </a:rPr>
                  <a:t></a:t>
                </a:r>
                <a:r>
                  <a:rPr lang="it-IT" sz="2200" dirty="0"/>
                  <a:t> </a:t>
                </a:r>
                <a14:m>
                  <m:oMath xmlns:m="http://schemas.openxmlformats.org/officeDocument/2006/math">
                    <m:r>
                      <m:rPr>
                        <m:sty m:val="p"/>
                      </m:rPr>
                      <a:rPr lang="it-IT" sz="2400" b="0" i="0" smtClean="0">
                        <a:latin typeface="Cambria Math" panose="02040503050406030204" pitchFamily="18" charset="0"/>
                      </a:rPr>
                      <m:t>AC</m:t>
                    </m:r>
                    <m:r>
                      <a:rPr lang="it-IT" sz="2400" b="0" i="0" smtClean="0">
                        <a:latin typeface="Cambria Math" panose="02040503050406030204" pitchFamily="18" charset="0"/>
                      </a:rPr>
                      <m:t>=</m:t>
                    </m:r>
                    <m:f>
                      <m:fPr>
                        <m:ctrlPr>
                          <a:rPr lang="it-IT" sz="2400" i="1" smtClean="0">
                            <a:latin typeface="Cambria Math" panose="02040503050406030204" pitchFamily="18" charset="0"/>
                          </a:rPr>
                        </m:ctrlPr>
                      </m:fPr>
                      <m:num>
                        <m:r>
                          <a:rPr lang="it-IT" sz="2400" b="0" i="1" smtClean="0">
                            <a:latin typeface="Cambria Math" panose="02040503050406030204" pitchFamily="18" charset="0"/>
                          </a:rPr>
                          <m:t>1+</m:t>
                        </m:r>
                        <m:rad>
                          <m:radPr>
                            <m:degHide m:val="on"/>
                            <m:ctrlPr>
                              <a:rPr lang="it-IT" sz="2400" b="0" i="1" smtClean="0">
                                <a:latin typeface="Cambria Math" panose="02040503050406030204" pitchFamily="18" charset="0"/>
                              </a:rPr>
                            </m:ctrlPr>
                          </m:radPr>
                          <m:deg/>
                          <m:e>
                            <m:r>
                              <a:rPr lang="it-IT" sz="2400" b="0" i="1" smtClean="0">
                                <a:latin typeface="Cambria Math" panose="02040503050406030204" pitchFamily="18" charset="0"/>
                              </a:rPr>
                              <m:t>5</m:t>
                            </m:r>
                          </m:e>
                        </m:rad>
                      </m:num>
                      <m:den>
                        <m:r>
                          <a:rPr lang="it-IT" sz="2400" b="0" i="1" smtClean="0">
                            <a:latin typeface="Cambria Math" panose="02040503050406030204" pitchFamily="18" charset="0"/>
                          </a:rPr>
                          <m:t>2</m:t>
                        </m:r>
                      </m:den>
                    </m:f>
                    <m:r>
                      <a:rPr lang="it-IT" sz="2400" b="0" i="1" smtClean="0">
                        <a:latin typeface="Cambria Math" panose="02040503050406030204" pitchFamily="18" charset="0"/>
                      </a:rPr>
                      <m:t>=1,6180339887…=</m:t>
                    </m:r>
                    <m:r>
                      <a:rPr lang="it-IT" sz="2400" b="0" i="1" smtClean="0">
                        <a:latin typeface="Cambria Math" panose="02040503050406030204" pitchFamily="18" charset="0"/>
                        <a:sym typeface="Symbol" panose="05050102010706020507" pitchFamily="18" charset="2"/>
                      </a:rPr>
                      <m:t></m:t>
                    </m:r>
                  </m:oMath>
                </a14:m>
                <a:endParaRPr lang="it-IT" sz="2400" b="0" dirty="0">
                  <a:sym typeface="Symbol" panose="05050102010706020507" pitchFamily="18" charset="2"/>
                </a:endParaRPr>
              </a:p>
              <a:p>
                <a:endParaRPr lang="it-IT" sz="2400" dirty="0"/>
              </a:p>
              <a:p>
                <a:r>
                  <a:rPr lang="it-IT" sz="2200" dirty="0">
                    <a:sym typeface="Symbol" panose="05050102010706020507" pitchFamily="18" charset="2"/>
                  </a:rPr>
                  <a:t> (dal 1835) = sezione aurea  // il numero  è irrazionale, ha infinite cifre non periodiche.</a:t>
                </a:r>
                <a:endParaRPr lang="it-IT" sz="2200" dirty="0"/>
              </a:p>
            </p:txBody>
          </p:sp>
        </mc:Choice>
        <mc:Fallback xmlns="">
          <p:sp>
            <p:nvSpPr>
              <p:cNvPr id="13" name="CasellaDiTesto 12">
                <a:extLst>
                  <a:ext uri="{FF2B5EF4-FFF2-40B4-BE49-F238E27FC236}">
                    <a16:creationId xmlns:a16="http://schemas.microsoft.com/office/drawing/2014/main" id="{F8CC072B-B096-2F2B-EEDE-CC1BD0EB2E52}"/>
                  </a:ext>
                </a:extLst>
              </p:cNvPr>
              <p:cNvSpPr txBox="1">
                <a:spLocks noRot="1" noChangeAspect="1" noMove="1" noResize="1" noEditPoints="1" noAdjustHandles="1" noChangeArrowheads="1" noChangeShapeType="1" noTextEdit="1"/>
              </p:cNvSpPr>
              <p:nvPr/>
            </p:nvSpPr>
            <p:spPr>
              <a:xfrm>
                <a:off x="179512" y="3147814"/>
                <a:ext cx="8856984" cy="1728743"/>
              </a:xfrm>
              <a:prstGeom prst="rect">
                <a:avLst/>
              </a:prstGeom>
              <a:blipFill>
                <a:blip r:embed="rId3"/>
                <a:stretch>
                  <a:fillRect l="-895" b="-633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0E6A5145-8C1B-025F-DDB7-9F844429D17E}"/>
                  </a:ext>
                </a:extLst>
              </p:cNvPr>
              <p:cNvSpPr txBox="1"/>
              <p:nvPr/>
            </p:nvSpPr>
            <p:spPr>
              <a:xfrm>
                <a:off x="179512" y="843558"/>
                <a:ext cx="8640960" cy="3970318"/>
              </a:xfrm>
              <a:prstGeom prst="rect">
                <a:avLst/>
              </a:prstGeom>
              <a:solidFill>
                <a:schemeClr val="bg1"/>
              </a:solidFill>
            </p:spPr>
            <p:txBody>
              <a:bodyPr wrap="square" rtlCol="0">
                <a:spAutoFit/>
              </a:bodyPr>
              <a:lstStyle/>
              <a:p>
                <a:pPr marL="342900" indent="-342900">
                  <a:buFont typeface="Symbol" panose="05050102010706020507" pitchFamily="18" charset="2"/>
                  <a:buChar char="f"/>
                </a:pPr>
                <a:r>
                  <a:rPr lang="it-IT" sz="2400" dirty="0">
                    <a:solidFill>
                      <a:srgbClr val="C00000"/>
                    </a:solidFill>
                    <a:latin typeface="Cambria Math" panose="02040503050406030204" pitchFamily="18" charset="0"/>
                    <a:sym typeface="Symbol" panose="05050102010706020507" pitchFamily="18" charset="2"/>
                  </a:rPr>
                  <a:t>È un numero </a:t>
                </a:r>
                <a:r>
                  <a:rPr lang="it-IT" sz="2400" dirty="0">
                    <a:solidFill>
                      <a:srgbClr val="C00000"/>
                    </a:solidFill>
                    <a:sym typeface="Symbol" panose="05050102010706020507" pitchFamily="18" charset="2"/>
                  </a:rPr>
                  <a:t>particolare</a:t>
                </a:r>
                <a:r>
                  <a:rPr lang="it-IT" sz="2400" dirty="0">
                    <a:solidFill>
                      <a:srgbClr val="C00000"/>
                    </a:solidFill>
                    <a:latin typeface="Cambria Math" panose="02040503050406030204" pitchFamily="18" charset="0"/>
                    <a:sym typeface="Symbol" panose="05050102010706020507" pitchFamily="18" charset="2"/>
                  </a:rPr>
                  <a:t>:</a:t>
                </a:r>
              </a:p>
              <a:p>
                <a:pPr>
                  <a:lnSpc>
                    <a:spcPct val="150000"/>
                  </a:lnSpc>
                </a:pPr>
                <a:endParaRPr lang="it-IT" sz="2400" dirty="0"/>
              </a:p>
              <a:p>
                <a:pPr marL="360000">
                  <a:lnSpc>
                    <a:spcPct val="200000"/>
                  </a:lnSpc>
                </a:pPr>
                <a:r>
                  <a:rPr lang="it-IT" sz="2400" b="0" dirty="0">
                    <a:ea typeface="Cambria Math" panose="02040503050406030204" pitchFamily="18" charset="0"/>
                  </a:rPr>
                  <a:t>     </a:t>
                </a:r>
                <a14:m>
                  <m:oMath xmlns:m="http://schemas.openxmlformats.org/officeDocument/2006/math">
                    <m:r>
                      <m:rPr>
                        <m:sty m:val="p"/>
                      </m:rPr>
                      <a:rPr lang="el-GR" sz="2400" b="0" i="1" smtClean="0">
                        <a:latin typeface="Cambria Math" panose="02040503050406030204" pitchFamily="18" charset="0"/>
                        <a:ea typeface="Cambria Math" panose="02040503050406030204" pitchFamily="18" charset="0"/>
                      </a:rPr>
                      <m:t>ϕ</m:t>
                    </m:r>
                    <m:r>
                      <a:rPr lang="it-IT" sz="2400" b="0" i="0" smtClean="0">
                        <a:latin typeface="Cambria Math" panose="02040503050406030204" pitchFamily="18" charset="0"/>
                      </a:rPr>
                      <m:t>=</m:t>
                    </m:r>
                    <m:r>
                      <a:rPr lang="it-IT" sz="2400" i="1">
                        <a:latin typeface="Cambria Math" panose="02040503050406030204" pitchFamily="18" charset="0"/>
                      </a:rPr>
                      <m:t>1,618033988</m:t>
                    </m:r>
                    <m:r>
                      <a:rPr lang="it-IT" sz="2400" b="0" i="1" smtClean="0">
                        <a:latin typeface="Cambria Math" panose="02040503050406030204" pitchFamily="18" charset="0"/>
                      </a:rPr>
                      <m:t>7</m:t>
                    </m:r>
                  </m:oMath>
                </a14:m>
                <a:r>
                  <a:rPr lang="it-IT" sz="2400" dirty="0">
                    <a:sym typeface="Symbol" panose="05050102010706020507" pitchFamily="18" charset="2"/>
                  </a:rPr>
                  <a:t>...</a:t>
                </a:r>
              </a:p>
              <a:p>
                <a:pPr marL="360000">
                  <a:lnSpc>
                    <a:spcPct val="200000"/>
                  </a:lnSpc>
                </a:pPr>
                <a:r>
                  <a:rPr lang="it-IT" sz="2400" dirty="0">
                    <a:sym typeface="Symbol" panose="05050102010706020507" pitchFamily="18" charset="2"/>
                  </a:rPr>
                  <a:t> </a:t>
                </a:r>
                <a14:m>
                  <m:oMath xmlns:m="http://schemas.openxmlformats.org/officeDocument/2006/math">
                    <m:f>
                      <m:fPr>
                        <m:type m:val="lin"/>
                        <m:ctrlPr>
                          <a:rPr lang="it-IT" sz="2400" i="1" smtClean="0">
                            <a:latin typeface="Cambria Math" panose="02040503050406030204" pitchFamily="18" charset="0"/>
                          </a:rPr>
                        </m:ctrlPr>
                      </m:fPr>
                      <m:num>
                        <m:r>
                          <a:rPr lang="it-IT" sz="2400" b="0" i="0" smtClean="0">
                            <a:latin typeface="Cambria Math" panose="02040503050406030204" pitchFamily="18" charset="0"/>
                          </a:rPr>
                          <m:t>1</m:t>
                        </m:r>
                      </m:num>
                      <m:den>
                        <m:r>
                          <m:rPr>
                            <m:sty m:val="p"/>
                          </m:rPr>
                          <a:rPr lang="it-IT" sz="2400" i="0" smtClean="0">
                            <a:latin typeface="Cambria Math" panose="02040503050406030204" pitchFamily="18" charset="0"/>
                            <a:ea typeface="Cambria Math" panose="02040503050406030204" pitchFamily="18" charset="0"/>
                          </a:rPr>
                          <m:t>ϕ</m:t>
                        </m:r>
                      </m:den>
                    </m:f>
                    <m:r>
                      <a:rPr lang="it-IT" sz="2400" i="0">
                        <a:latin typeface="Cambria Math" panose="02040503050406030204" pitchFamily="18" charset="0"/>
                      </a:rPr>
                      <m:t>=</m:t>
                    </m:r>
                    <m:r>
                      <a:rPr lang="it-IT" sz="2400" b="0" i="0" smtClean="0">
                        <a:latin typeface="Cambria Math" panose="02040503050406030204" pitchFamily="18" charset="0"/>
                      </a:rPr>
                      <m:t>0</m:t>
                    </m:r>
                    <m:r>
                      <a:rPr lang="it-IT" sz="2400" i="0">
                        <a:latin typeface="Cambria Math" panose="02040503050406030204" pitchFamily="18" charset="0"/>
                      </a:rPr>
                      <m:t>,6180339887</m:t>
                    </m:r>
                  </m:oMath>
                </a14:m>
                <a:r>
                  <a:rPr lang="it-IT" sz="2400" dirty="0">
                    <a:sym typeface="Symbol" panose="05050102010706020507" pitchFamily="18" charset="2"/>
                  </a:rPr>
                  <a:t>...</a:t>
                </a:r>
              </a:p>
              <a:p>
                <a:pPr marL="360000">
                  <a:lnSpc>
                    <a:spcPct val="200000"/>
                  </a:lnSpc>
                </a:pPr>
                <a:r>
                  <a:rPr lang="it-IT" sz="2400" baseline="30000" dirty="0">
                    <a:sym typeface="Symbol" panose="05050102010706020507" pitchFamily="18" charset="2"/>
                  </a:rPr>
                  <a:t>  </a:t>
                </a:r>
                <a:r>
                  <a:rPr lang="it-IT" sz="2400" dirty="0">
                    <a:sym typeface="Symbol" panose="05050102010706020507" pitchFamily="18" charset="2"/>
                  </a:rPr>
                  <a:t> </a:t>
                </a:r>
                <a:r>
                  <a:rPr lang="it-IT" sz="2400" dirty="0"/>
                  <a:t> </a:t>
                </a:r>
                <a14:m>
                  <m:oMath xmlns:m="http://schemas.openxmlformats.org/officeDocument/2006/math">
                    <m:sSup>
                      <m:sSupPr>
                        <m:ctrlPr>
                          <a:rPr lang="it-IT" sz="2400" i="1" smtClean="0">
                            <a:latin typeface="Cambria Math" panose="02040503050406030204" pitchFamily="18" charset="0"/>
                          </a:rPr>
                        </m:ctrlPr>
                      </m:sSupPr>
                      <m:e>
                        <m:r>
                          <m:rPr>
                            <m:sty m:val="p"/>
                          </m:rPr>
                          <a:rPr lang="it-IT" sz="2400" i="0" smtClean="0">
                            <a:latin typeface="Cambria Math" panose="02040503050406030204" pitchFamily="18" charset="0"/>
                            <a:ea typeface="Cambria Math" panose="02040503050406030204" pitchFamily="18" charset="0"/>
                          </a:rPr>
                          <m:t>ϕ</m:t>
                        </m:r>
                      </m:e>
                      <m:sup>
                        <m:r>
                          <a:rPr lang="it-IT" sz="2400" b="0" i="0" smtClean="0">
                            <a:latin typeface="Cambria Math" panose="02040503050406030204" pitchFamily="18" charset="0"/>
                          </a:rPr>
                          <m:t>2</m:t>
                        </m:r>
                      </m:sup>
                    </m:sSup>
                    <m:r>
                      <a:rPr lang="it-IT" sz="2400" i="0">
                        <a:latin typeface="Cambria Math" panose="02040503050406030204" pitchFamily="18" charset="0"/>
                      </a:rPr>
                      <m:t>=</m:t>
                    </m:r>
                    <m:r>
                      <a:rPr lang="it-IT" sz="2400" b="0" i="0" smtClean="0">
                        <a:latin typeface="Cambria Math" panose="02040503050406030204" pitchFamily="18" charset="0"/>
                      </a:rPr>
                      <m:t>2</m:t>
                    </m:r>
                    <m:r>
                      <a:rPr lang="it-IT" sz="2400" i="0">
                        <a:latin typeface="Cambria Math" panose="02040503050406030204" pitchFamily="18" charset="0"/>
                      </a:rPr>
                      <m:t>,6180339887</m:t>
                    </m:r>
                  </m:oMath>
                </a14:m>
                <a:r>
                  <a:rPr lang="it-IT" sz="2400" dirty="0">
                    <a:sym typeface="Symbol" panose="05050102010706020507" pitchFamily="18" charset="2"/>
                  </a:rPr>
                  <a:t>...</a:t>
                </a:r>
              </a:p>
              <a:p>
                <a:pPr marL="360000"/>
                <a:endParaRPr lang="it-IT" sz="2400" dirty="0">
                  <a:sym typeface="Symbol" panose="05050102010706020507" pitchFamily="18" charset="2"/>
                </a:endParaRPr>
              </a:p>
              <a:p>
                <a:pPr marL="360000"/>
                <a:r>
                  <a:rPr lang="it-IT" sz="2400" dirty="0">
                    <a:sym typeface="Symbol" panose="05050102010706020507" pitchFamily="18" charset="2"/>
                  </a:rPr>
                  <a:t>Le cifre decimali sono le stesse</a:t>
                </a:r>
              </a:p>
            </p:txBody>
          </p:sp>
        </mc:Choice>
        <mc:Fallback xmlns="">
          <p:sp>
            <p:nvSpPr>
              <p:cNvPr id="2" name="CasellaDiTesto 1">
                <a:extLst>
                  <a:ext uri="{FF2B5EF4-FFF2-40B4-BE49-F238E27FC236}">
                    <a16:creationId xmlns:a16="http://schemas.microsoft.com/office/drawing/2014/main" id="{0E6A5145-8C1B-025F-DDB7-9F844429D17E}"/>
                  </a:ext>
                </a:extLst>
              </p:cNvPr>
              <p:cNvSpPr txBox="1">
                <a:spLocks noRot="1" noChangeAspect="1" noMove="1" noResize="1" noEditPoints="1" noAdjustHandles="1" noChangeArrowheads="1" noChangeShapeType="1" noTextEdit="1"/>
              </p:cNvSpPr>
              <p:nvPr/>
            </p:nvSpPr>
            <p:spPr>
              <a:xfrm>
                <a:off x="179512" y="843558"/>
                <a:ext cx="8640960" cy="3970318"/>
              </a:xfrm>
              <a:prstGeom prst="rect">
                <a:avLst/>
              </a:prstGeom>
              <a:blipFill>
                <a:blip r:embed="rId4"/>
                <a:stretch>
                  <a:fillRect l="-1128" t="-1687" b="-2454"/>
                </a:stretch>
              </a:blipFill>
            </p:spPr>
            <p:txBody>
              <a:bodyPr/>
              <a:lstStyle/>
              <a:p>
                <a:r>
                  <a:rPr lang="it-IT">
                    <a:noFill/>
                  </a:rPr>
                  <a:t> </a:t>
                </a:r>
              </a:p>
            </p:txBody>
          </p:sp>
        </mc:Fallback>
      </mc:AlternateContent>
    </p:spTree>
    <p:extLst>
      <p:ext uri="{BB962C8B-B14F-4D97-AF65-F5344CB8AC3E}">
        <p14:creationId xmlns:p14="http://schemas.microsoft.com/office/powerpoint/2010/main" val="8017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348CFE27-2E55-5B26-73CB-EAE6F17846DB}"/>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9D38E985-48B1-21F8-FA15-C5BEA2D5049A}"/>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65</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D61BDD12-111B-C06F-4FF6-4FA6782F3C64}"/>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8A322FBD-6BC7-7ACC-1E3E-C82B6A51D75A}"/>
              </a:ext>
            </a:extLst>
          </p:cNvPr>
          <p:cNvSpPr txBox="1">
            <a:spLocks noGrp="1"/>
          </p:cNvSpPr>
          <p:nvPr>
            <p:ph type="title" idx="4294967295"/>
          </p:nvPr>
        </p:nvSpPr>
        <p:spPr>
          <a:xfrm>
            <a:off x="107504" y="-92546"/>
            <a:ext cx="7740860" cy="576064"/>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Dalla sezione aurea  ad altre figure geometriche </a:t>
            </a:r>
            <a:r>
              <a:rPr lang="it-IT" sz="2400" dirty="0">
                <a:solidFill>
                  <a:schemeClr val="lt1"/>
                </a:solidFill>
                <a:sym typeface="Symbol" panose="05050102010706020507" pitchFamily="18" charset="2"/>
              </a:rPr>
              <a:t>legate a </a:t>
            </a:r>
            <a:endParaRPr sz="2400" dirty="0"/>
          </a:p>
        </p:txBody>
      </p:sp>
      <p:sp>
        <p:nvSpPr>
          <p:cNvPr id="442" name="Google Shape;442;p25">
            <a:extLst>
              <a:ext uri="{FF2B5EF4-FFF2-40B4-BE49-F238E27FC236}">
                <a16:creationId xmlns:a16="http://schemas.microsoft.com/office/drawing/2014/main" id="{C832314A-9DD5-3F24-F1D2-1A64A768753F}"/>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grpSp>
        <p:nvGrpSpPr>
          <p:cNvPr id="26" name="Gruppo 25">
            <a:extLst>
              <a:ext uri="{FF2B5EF4-FFF2-40B4-BE49-F238E27FC236}">
                <a16:creationId xmlns:a16="http://schemas.microsoft.com/office/drawing/2014/main" id="{04BFA7EC-2307-A3F8-1833-3BA0B4A54B28}"/>
              </a:ext>
            </a:extLst>
          </p:cNvPr>
          <p:cNvGrpSpPr/>
          <p:nvPr/>
        </p:nvGrpSpPr>
        <p:grpSpPr>
          <a:xfrm>
            <a:off x="179512" y="627534"/>
            <a:ext cx="7632848" cy="743378"/>
            <a:chOff x="395536" y="627534"/>
            <a:chExt cx="7632848" cy="743378"/>
          </a:xfrm>
        </p:grpSpPr>
        <p:grpSp>
          <p:nvGrpSpPr>
            <p:cNvPr id="14" name="Gruppo 13">
              <a:extLst>
                <a:ext uri="{FF2B5EF4-FFF2-40B4-BE49-F238E27FC236}">
                  <a16:creationId xmlns:a16="http://schemas.microsoft.com/office/drawing/2014/main" id="{6336D394-0BFC-C349-CB76-E02BDC43F01E}"/>
                </a:ext>
              </a:extLst>
            </p:cNvPr>
            <p:cNvGrpSpPr/>
            <p:nvPr/>
          </p:nvGrpSpPr>
          <p:grpSpPr>
            <a:xfrm>
              <a:off x="395536" y="699542"/>
              <a:ext cx="3384376" cy="671370"/>
              <a:chOff x="1259632" y="1059582"/>
              <a:chExt cx="6264696" cy="712880"/>
            </a:xfrm>
          </p:grpSpPr>
          <p:sp>
            <p:nvSpPr>
              <p:cNvPr id="6" name="CasellaDiTesto 5">
                <a:extLst>
                  <a:ext uri="{FF2B5EF4-FFF2-40B4-BE49-F238E27FC236}">
                    <a16:creationId xmlns:a16="http://schemas.microsoft.com/office/drawing/2014/main" id="{69D27243-A06E-FF9D-213D-0EF314E0E66C}"/>
                  </a:ext>
                </a:extLst>
              </p:cNvPr>
              <p:cNvSpPr txBox="1"/>
              <p:nvPr/>
            </p:nvSpPr>
            <p:spPr>
              <a:xfrm>
                <a:off x="1259632" y="1347614"/>
                <a:ext cx="6264696" cy="424848"/>
              </a:xfrm>
              <a:prstGeom prst="rect">
                <a:avLst/>
              </a:prstGeom>
              <a:noFill/>
            </p:spPr>
            <p:txBody>
              <a:bodyPr wrap="square" rtlCol="0">
                <a:spAutoFit/>
              </a:bodyPr>
              <a:lstStyle/>
              <a:p>
                <a:r>
                  <a:rPr lang="it-IT" sz="2000" b="1" dirty="0"/>
                  <a:t>A                              C                  B                     </a:t>
                </a:r>
              </a:p>
            </p:txBody>
          </p:sp>
          <p:grpSp>
            <p:nvGrpSpPr>
              <p:cNvPr id="12" name="Gruppo 11">
                <a:extLst>
                  <a:ext uri="{FF2B5EF4-FFF2-40B4-BE49-F238E27FC236}">
                    <a16:creationId xmlns:a16="http://schemas.microsoft.com/office/drawing/2014/main" id="{51A17D3C-9CBD-5B9F-29B7-DAC01171CA4C}"/>
                  </a:ext>
                </a:extLst>
              </p:cNvPr>
              <p:cNvGrpSpPr/>
              <p:nvPr/>
            </p:nvGrpSpPr>
            <p:grpSpPr>
              <a:xfrm>
                <a:off x="1403648" y="1059582"/>
                <a:ext cx="5832648" cy="288032"/>
                <a:chOff x="1403648" y="1059582"/>
                <a:chExt cx="5832648" cy="288032"/>
              </a:xfrm>
            </p:grpSpPr>
            <p:grpSp>
              <p:nvGrpSpPr>
                <p:cNvPr id="5" name="Gruppo 4">
                  <a:extLst>
                    <a:ext uri="{FF2B5EF4-FFF2-40B4-BE49-F238E27FC236}">
                      <a16:creationId xmlns:a16="http://schemas.microsoft.com/office/drawing/2014/main" id="{7AB86DC6-E447-E1E9-A66F-C2397A1103AF}"/>
                    </a:ext>
                  </a:extLst>
                </p:cNvPr>
                <p:cNvGrpSpPr/>
                <p:nvPr/>
              </p:nvGrpSpPr>
              <p:grpSpPr>
                <a:xfrm>
                  <a:off x="1403648" y="1203598"/>
                  <a:ext cx="5821848" cy="0"/>
                  <a:chOff x="1403648" y="1203598"/>
                  <a:chExt cx="5821848" cy="0"/>
                </a:xfrm>
              </p:grpSpPr>
              <p:cxnSp>
                <p:nvCxnSpPr>
                  <p:cNvPr id="3" name="Connettore diritto 2">
                    <a:extLst>
                      <a:ext uri="{FF2B5EF4-FFF2-40B4-BE49-F238E27FC236}">
                        <a16:creationId xmlns:a16="http://schemas.microsoft.com/office/drawing/2014/main" id="{7E46FB48-D58E-3B4A-2AC8-30D5FE04B373}"/>
                      </a:ext>
                    </a:extLst>
                  </p:cNvPr>
                  <p:cNvCxnSpPr/>
                  <p:nvPr/>
                </p:nvCxnSpPr>
                <p:spPr>
                  <a:xfrm>
                    <a:off x="1403648" y="1203598"/>
                    <a:ext cx="3600000" cy="0"/>
                  </a:xfrm>
                  <a:prstGeom prst="line">
                    <a:avLst/>
                  </a:prstGeom>
                  <a:ln w="25400">
                    <a:solidFill>
                      <a:schemeClr val="tx1"/>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 name="Connettore diritto 3">
                    <a:extLst>
                      <a:ext uri="{FF2B5EF4-FFF2-40B4-BE49-F238E27FC236}">
                        <a16:creationId xmlns:a16="http://schemas.microsoft.com/office/drawing/2014/main" id="{A96B0281-0944-86EC-8ACE-71AE25723209}"/>
                      </a:ext>
                    </a:extLst>
                  </p:cNvPr>
                  <p:cNvCxnSpPr/>
                  <p:nvPr/>
                </p:nvCxnSpPr>
                <p:spPr>
                  <a:xfrm>
                    <a:off x="5000696" y="1203598"/>
                    <a:ext cx="2224800" cy="0"/>
                  </a:xfrm>
                  <a:prstGeom prst="line">
                    <a:avLst/>
                  </a:prstGeom>
                  <a:ln w="25400">
                    <a:solidFill>
                      <a:schemeClr val="tx1"/>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grpSp>
            <p:cxnSp>
              <p:nvCxnSpPr>
                <p:cNvPr id="9" name="Connettore diritto 8">
                  <a:extLst>
                    <a:ext uri="{FF2B5EF4-FFF2-40B4-BE49-F238E27FC236}">
                      <a16:creationId xmlns:a16="http://schemas.microsoft.com/office/drawing/2014/main" id="{CF3C0AE9-82B5-B65C-B333-9049E1C3A7BC}"/>
                    </a:ext>
                  </a:extLst>
                </p:cNvPr>
                <p:cNvCxnSpPr>
                  <a:cxnSpLocks/>
                </p:cNvCxnSpPr>
                <p:nvPr/>
              </p:nvCxnSpPr>
              <p:spPr>
                <a:xfrm>
                  <a:off x="5004048" y="1059582"/>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416C78F2-4920-7B6F-6B89-9BE072B18703}"/>
                    </a:ext>
                  </a:extLst>
                </p:cNvPr>
                <p:cNvCxnSpPr>
                  <a:cxnSpLocks/>
                </p:cNvCxnSpPr>
                <p:nvPr/>
              </p:nvCxnSpPr>
              <p:spPr>
                <a:xfrm>
                  <a:off x="7236296" y="1059582"/>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63F33A08-83FD-D773-0EE8-A7AB31EA9A95}"/>
                    </a:ext>
                  </a:extLst>
                </p:cNvPr>
                <p:cNvCxnSpPr>
                  <a:cxnSpLocks/>
                </p:cNvCxnSpPr>
                <p:nvPr/>
              </p:nvCxnSpPr>
              <p:spPr>
                <a:xfrm>
                  <a:off x="1403648" y="1059582"/>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2692C203-87FC-9A91-0D6E-AE311BBCB39A}"/>
                    </a:ext>
                  </a:extLst>
                </p:cNvPr>
                <p:cNvSpPr txBox="1"/>
                <p:nvPr/>
              </p:nvSpPr>
              <p:spPr>
                <a:xfrm>
                  <a:off x="3707904" y="627534"/>
                  <a:ext cx="4320480" cy="461665"/>
                </a:xfrm>
                <a:prstGeom prst="rect">
                  <a:avLst/>
                </a:prstGeom>
                <a:noFill/>
              </p:spPr>
              <p:txBody>
                <a:bodyPr wrap="square">
                  <a:spAutoFit/>
                </a:bodyPr>
                <a:lstStyle/>
                <a:p>
                  <a14:m>
                    <m:oMath xmlns:m="http://schemas.openxmlformats.org/officeDocument/2006/math">
                      <m:r>
                        <a:rPr lang="it-IT" sz="1800" b="1" i="0" smtClean="0">
                          <a:latin typeface="Cambria Math" panose="02040503050406030204" pitchFamily="18" charset="0"/>
                        </a:rPr>
                        <m:t>   </m:t>
                      </m:r>
                      <m:r>
                        <m:rPr>
                          <m:nor/>
                        </m:rPr>
                        <a:rPr lang="it-IT" sz="1800" b="1" i="0" smtClean="0">
                          <a:latin typeface="Cambria Math" panose="02040503050406030204" pitchFamily="18" charset="0"/>
                        </a:rPr>
                        <m:t>AB</m:t>
                      </m:r>
                      <m:r>
                        <m:rPr>
                          <m:nor/>
                        </m:rPr>
                        <a:rPr lang="it-IT" sz="1800" b="1" i="0" smtClean="0">
                          <a:latin typeface="Cambria Math" panose="02040503050406030204" pitchFamily="18" charset="0"/>
                        </a:rPr>
                        <m:t>/</m:t>
                      </m:r>
                      <m:r>
                        <m:rPr>
                          <m:nor/>
                        </m:rPr>
                        <a:rPr lang="it-IT" sz="1800" b="1" i="0" smtClean="0">
                          <a:latin typeface="Cambria Math" panose="02040503050406030204" pitchFamily="18" charset="0"/>
                        </a:rPr>
                        <m:t>AC</m:t>
                      </m:r>
                      <m:r>
                        <m:rPr>
                          <m:nor/>
                        </m:rPr>
                        <a:rPr lang="it-IT" sz="1800" b="1" i="0" smtClean="0">
                          <a:latin typeface="Cambria Math" panose="02040503050406030204" pitchFamily="18" charset="0"/>
                        </a:rPr>
                        <m:t> = </m:t>
                      </m:r>
                      <m:r>
                        <m:rPr>
                          <m:nor/>
                        </m:rPr>
                        <a:rPr lang="it-IT" sz="1800" b="1" i="0" smtClean="0">
                          <a:latin typeface="Cambria Math" panose="02040503050406030204" pitchFamily="18" charset="0"/>
                        </a:rPr>
                        <m:t>AC</m:t>
                      </m:r>
                      <m:r>
                        <m:rPr>
                          <m:nor/>
                        </m:rPr>
                        <a:rPr lang="it-IT" sz="1800" b="1" i="0" smtClean="0">
                          <a:latin typeface="Cambria Math" panose="02040503050406030204" pitchFamily="18" charset="0"/>
                        </a:rPr>
                        <m:t>/</m:t>
                      </m:r>
                      <m:r>
                        <m:rPr>
                          <m:nor/>
                        </m:rPr>
                        <a:rPr lang="it-IT" sz="1800" b="1" i="0" smtClean="0">
                          <a:latin typeface="Cambria Math" panose="02040503050406030204" pitchFamily="18" charset="0"/>
                        </a:rPr>
                        <m:t>CB</m:t>
                      </m:r>
                      <m:r>
                        <m:rPr>
                          <m:nor/>
                        </m:rPr>
                        <a:rPr lang="it-IT" sz="1800" b="1" i="0" smtClean="0">
                          <a:latin typeface="Cambria Math" panose="02040503050406030204" pitchFamily="18" charset="0"/>
                        </a:rPr>
                        <m:t> = 1,61803398875…</m:t>
                      </m:r>
                    </m:oMath>
                  </a14:m>
                  <a:r>
                    <a:rPr lang="it-IT" sz="1800" b="1" dirty="0">
                      <a:sym typeface="Symbol" panose="05050102010706020507" pitchFamily="18" charset="2"/>
                    </a:rPr>
                    <a:t> = </a:t>
                  </a:r>
                  <a:r>
                    <a:rPr lang="it-IT" sz="2400" b="1" dirty="0">
                      <a:sym typeface="Symbol" panose="05050102010706020507" pitchFamily="18" charset="2"/>
                    </a:rPr>
                    <a:t></a:t>
                  </a:r>
                </a:p>
              </p:txBody>
            </p:sp>
          </mc:Choice>
          <mc:Fallback xmlns="">
            <p:sp>
              <p:nvSpPr>
                <p:cNvPr id="8" name="CasellaDiTesto 7">
                  <a:extLst>
                    <a:ext uri="{FF2B5EF4-FFF2-40B4-BE49-F238E27FC236}">
                      <a16:creationId xmlns:a16="http://schemas.microsoft.com/office/drawing/2014/main" id="{2692C203-87FC-9A91-0D6E-AE311BBCB39A}"/>
                    </a:ext>
                  </a:extLst>
                </p:cNvPr>
                <p:cNvSpPr txBox="1">
                  <a:spLocks noRot="1" noChangeAspect="1" noMove="1" noResize="1" noEditPoints="1" noAdjustHandles="1" noChangeArrowheads="1" noChangeShapeType="1" noTextEdit="1"/>
                </p:cNvSpPr>
                <p:nvPr/>
              </p:nvSpPr>
              <p:spPr>
                <a:xfrm>
                  <a:off x="3707904" y="627534"/>
                  <a:ext cx="4320480" cy="461665"/>
                </a:xfrm>
                <a:prstGeom prst="rect">
                  <a:avLst/>
                </a:prstGeom>
                <a:blipFill>
                  <a:blip r:embed="rId3"/>
                  <a:stretch>
                    <a:fillRect t="-13158" r="-282" b="-26316"/>
                  </a:stretch>
                </a:blipFill>
              </p:spPr>
              <p:txBody>
                <a:bodyPr/>
                <a:lstStyle/>
                <a:p>
                  <a:r>
                    <a:rPr lang="it-IT">
                      <a:noFill/>
                    </a:rPr>
                    <a:t> </a:t>
                  </a:r>
                </a:p>
              </p:txBody>
            </p:sp>
          </mc:Fallback>
        </mc:AlternateContent>
      </p:grpSp>
      <p:pic>
        <p:nvPicPr>
          <p:cNvPr id="18" name="Immagine 17" descr="Immagine che contiene cerchio, diagramma, linea, Simmetria&#10;&#10;Il contenuto generato dall'IA potrebbe non essere corretto.">
            <a:extLst>
              <a:ext uri="{FF2B5EF4-FFF2-40B4-BE49-F238E27FC236}">
                <a16:creationId xmlns:a16="http://schemas.microsoft.com/office/drawing/2014/main" id="{8A2343FB-3985-0E69-8E90-A0337B76B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1275606"/>
            <a:ext cx="2160240" cy="2016226"/>
          </a:xfrm>
          <a:prstGeom prst="rect">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8E71770A-FFBC-E740-73E4-DB470080CEAC}"/>
                  </a:ext>
                </a:extLst>
              </p:cNvPr>
              <p:cNvSpPr txBox="1"/>
              <p:nvPr/>
            </p:nvSpPr>
            <p:spPr>
              <a:xfrm>
                <a:off x="6192688" y="1635646"/>
                <a:ext cx="2915816" cy="819712"/>
              </a:xfrm>
              <a:prstGeom prst="rect">
                <a:avLst/>
              </a:prstGeom>
              <a:noFill/>
            </p:spPr>
            <p:txBody>
              <a:bodyPr wrap="square">
                <a:spAutoFit/>
              </a:bodyPr>
              <a:lstStyle/>
              <a:p>
                <a14:m>
                  <m:oMath xmlns:m="http://schemas.openxmlformats.org/officeDocument/2006/math">
                    <m:r>
                      <m:rPr>
                        <m:nor/>
                      </m:rPr>
                      <a:rPr lang="it-IT" sz="1600" b="1" i="0" smtClean="0">
                        <a:latin typeface="Cambria Math" panose="02040503050406030204" pitchFamily="18" charset="0"/>
                      </a:rPr>
                      <m:t>Pentagramma</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la</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stella</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inserita</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nel</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pentagono</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regolare</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AF</m:t>
                    </m:r>
                    <m:r>
                      <m:rPr>
                        <m:nor/>
                      </m:rPr>
                      <a:rPr lang="it-IT" sz="1600" b="1" i="0" smtClean="0">
                        <a:latin typeface="Cambria Math" panose="02040503050406030204" pitchFamily="18" charset="0"/>
                      </a:rPr>
                      <m:t>/</m:t>
                    </m:r>
                    <m:r>
                      <m:rPr>
                        <m:nor/>
                      </m:rPr>
                      <a:rPr lang="it-IT" sz="1600" b="1" i="0" smtClean="0">
                        <a:latin typeface="Cambria Math" panose="02040503050406030204" pitchFamily="18" charset="0"/>
                      </a:rPr>
                      <m:t>CD</m:t>
                    </m:r>
                    <m:r>
                      <m:rPr>
                        <m:nor/>
                      </m:rPr>
                      <a:rPr lang="it-IT" sz="1600" b="1" i="0" smtClean="0">
                        <a:latin typeface="Cambria Math" panose="02040503050406030204" pitchFamily="18" charset="0"/>
                      </a:rPr>
                      <m:t>=</m:t>
                    </m:r>
                  </m:oMath>
                </a14:m>
                <a:r>
                  <a:rPr lang="it-IT" sz="1600" b="1" dirty="0">
                    <a:sym typeface="Symbol" panose="05050102010706020507" pitchFamily="18" charset="2"/>
                  </a:rPr>
                  <a:t> </a:t>
                </a:r>
              </a:p>
            </p:txBody>
          </p:sp>
        </mc:Choice>
        <mc:Fallback xmlns="">
          <p:sp>
            <p:nvSpPr>
              <p:cNvPr id="19" name="CasellaDiTesto 18">
                <a:extLst>
                  <a:ext uri="{FF2B5EF4-FFF2-40B4-BE49-F238E27FC236}">
                    <a16:creationId xmlns:a16="http://schemas.microsoft.com/office/drawing/2014/main" id="{8E71770A-FFBC-E740-73E4-DB470080CEAC}"/>
                  </a:ext>
                </a:extLst>
              </p:cNvPr>
              <p:cNvSpPr txBox="1">
                <a:spLocks noRot="1" noChangeAspect="1" noMove="1" noResize="1" noEditPoints="1" noAdjustHandles="1" noChangeArrowheads="1" noChangeShapeType="1" noTextEdit="1"/>
              </p:cNvSpPr>
              <p:nvPr/>
            </p:nvSpPr>
            <p:spPr>
              <a:xfrm>
                <a:off x="6192688" y="1635646"/>
                <a:ext cx="2915816" cy="819712"/>
              </a:xfrm>
              <a:prstGeom prst="rect">
                <a:avLst/>
              </a:prstGeom>
              <a:blipFill>
                <a:blip r:embed="rId5"/>
                <a:stretch>
                  <a:fillRect l="-209" b="-7407"/>
                </a:stretch>
              </a:blipFill>
            </p:spPr>
            <p:txBody>
              <a:bodyPr/>
              <a:lstStyle/>
              <a:p>
                <a:r>
                  <a:rPr lang="it-IT">
                    <a:noFill/>
                  </a:rPr>
                  <a:t> </a:t>
                </a:r>
              </a:p>
            </p:txBody>
          </p:sp>
        </mc:Fallback>
      </mc:AlternateContent>
      <p:pic>
        <p:nvPicPr>
          <p:cNvPr id="21" name="Immagine 20" descr="Immagine che contiene linea, diagramma, Diagramma&#10;&#10;Il contenuto generato dall'IA potrebbe non essere corretto.">
            <a:extLst>
              <a:ext uri="{FF2B5EF4-FFF2-40B4-BE49-F238E27FC236}">
                <a16:creationId xmlns:a16="http://schemas.microsoft.com/office/drawing/2014/main" id="{56E157A5-05CE-56B5-9ADE-1B1D841E9B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19" y="3500100"/>
            <a:ext cx="4947581" cy="1591930"/>
          </a:xfrm>
          <a:prstGeom prst="rect">
            <a:avLst/>
          </a:prstGeom>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AB59A241-19A0-B0CD-A9B1-8FE34F756D56}"/>
                  </a:ext>
                </a:extLst>
              </p:cNvPr>
              <p:cNvSpPr txBox="1"/>
              <p:nvPr/>
            </p:nvSpPr>
            <p:spPr>
              <a:xfrm>
                <a:off x="2051720" y="3147814"/>
                <a:ext cx="180020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it-IT" sz="1600" b="1" i="0" smtClean="0">
                          <a:latin typeface="Cambria Math" panose="02040503050406030204" pitchFamily="18" charset="0"/>
                        </a:rPr>
                        <m:t>Spirale</m:t>
                      </m:r>
                      <m:r>
                        <m:rPr>
                          <m:nor/>
                        </m:rPr>
                        <a:rPr lang="it-IT" sz="1600" b="1" i="0" smtClean="0">
                          <a:latin typeface="Cambria Math" panose="02040503050406030204" pitchFamily="18" charset="0"/>
                        </a:rPr>
                        <m:t> </m:t>
                      </m:r>
                      <m:r>
                        <m:rPr>
                          <m:nor/>
                        </m:rPr>
                        <a:rPr lang="it-IT" sz="1600" b="1" i="0" smtClean="0">
                          <a:latin typeface="Cambria Math" panose="02040503050406030204" pitchFamily="18" charset="0"/>
                        </a:rPr>
                        <m:t>logaritmica</m:t>
                      </m:r>
                    </m:oMath>
                  </m:oMathPara>
                </a14:m>
                <a:endParaRPr lang="it-IT" sz="1600" dirty="0">
                  <a:sym typeface="Symbol" panose="05050102010706020507" pitchFamily="18" charset="2"/>
                </a:endParaRPr>
              </a:p>
            </p:txBody>
          </p:sp>
        </mc:Choice>
        <mc:Fallback xmlns="">
          <p:sp>
            <p:nvSpPr>
              <p:cNvPr id="22" name="CasellaDiTesto 21">
                <a:extLst>
                  <a:ext uri="{FF2B5EF4-FFF2-40B4-BE49-F238E27FC236}">
                    <a16:creationId xmlns:a16="http://schemas.microsoft.com/office/drawing/2014/main" id="{AB59A241-19A0-B0CD-A9B1-8FE34F756D56}"/>
                  </a:ext>
                </a:extLst>
              </p:cNvPr>
              <p:cNvSpPr txBox="1">
                <a:spLocks noRot="1" noChangeAspect="1" noMove="1" noResize="1" noEditPoints="1" noAdjustHandles="1" noChangeArrowheads="1" noChangeShapeType="1" noTextEdit="1"/>
              </p:cNvSpPr>
              <p:nvPr/>
            </p:nvSpPr>
            <p:spPr>
              <a:xfrm>
                <a:off x="2051720" y="3147814"/>
                <a:ext cx="1800200" cy="338554"/>
              </a:xfrm>
              <a:prstGeom prst="rect">
                <a:avLst/>
              </a:prstGeom>
              <a:blipFill>
                <a:blip r:embed="rId7"/>
                <a:stretch>
                  <a:fillRect b="-8929"/>
                </a:stretch>
              </a:blipFill>
            </p:spPr>
            <p:txBody>
              <a:bodyPr/>
              <a:lstStyle/>
              <a:p>
                <a:r>
                  <a:rPr lang="it-IT">
                    <a:noFill/>
                  </a:rPr>
                  <a:t> </a:t>
                </a:r>
              </a:p>
            </p:txBody>
          </p:sp>
        </mc:Fallback>
      </mc:AlternateContent>
      <p:grpSp>
        <p:nvGrpSpPr>
          <p:cNvPr id="25" name="Gruppo 24">
            <a:extLst>
              <a:ext uri="{FF2B5EF4-FFF2-40B4-BE49-F238E27FC236}">
                <a16:creationId xmlns:a16="http://schemas.microsoft.com/office/drawing/2014/main" id="{8B53531C-0743-4DC8-349E-CEC96C0ECB40}"/>
              </a:ext>
            </a:extLst>
          </p:cNvPr>
          <p:cNvGrpSpPr/>
          <p:nvPr/>
        </p:nvGrpSpPr>
        <p:grpSpPr>
          <a:xfrm>
            <a:off x="251520" y="1635646"/>
            <a:ext cx="2736304" cy="1440160"/>
            <a:chOff x="1115616" y="1572930"/>
            <a:chExt cx="2736304" cy="1440160"/>
          </a:xfrm>
        </p:grpSpPr>
        <p:sp>
          <p:nvSpPr>
            <p:cNvPr id="15" name="Rettangolo 14">
              <a:extLst>
                <a:ext uri="{FF2B5EF4-FFF2-40B4-BE49-F238E27FC236}">
                  <a16:creationId xmlns:a16="http://schemas.microsoft.com/office/drawing/2014/main" id="{36007214-0513-A377-5C97-0F8DE1E2CF02}"/>
                </a:ext>
              </a:extLst>
            </p:cNvPr>
            <p:cNvSpPr/>
            <p:nvPr/>
          </p:nvSpPr>
          <p:spPr>
            <a:xfrm>
              <a:off x="1907704" y="2067694"/>
              <a:ext cx="1080120" cy="6480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266CA207-6EAE-3F5C-E34B-384D207D1421}"/>
                    </a:ext>
                  </a:extLst>
                </p:cNvPr>
                <p:cNvSpPr txBox="1"/>
                <p:nvPr/>
              </p:nvSpPr>
              <p:spPr>
                <a:xfrm>
                  <a:off x="1115616" y="1572930"/>
                  <a:ext cx="273630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600" b="1" i="0" smtClean="0">
                            <a:latin typeface="Cambria Math" panose="02040503050406030204" pitchFamily="18" charset="0"/>
                          </a:rPr>
                          <m:t>   </m:t>
                        </m:r>
                        <m:r>
                          <a:rPr lang="it-IT" sz="1600" b="1" i="0" smtClean="0">
                            <a:latin typeface="Cambria Math" panose="02040503050406030204" pitchFamily="18" charset="0"/>
                          </a:rPr>
                          <m:t>𝐑𝐞𝐭𝐭𝐚𝐧𝐠𝐨𝐥𝐨</m:t>
                        </m:r>
                        <m:r>
                          <a:rPr lang="it-IT" sz="1600" b="1" i="0" smtClean="0">
                            <a:latin typeface="Cambria Math" panose="02040503050406030204" pitchFamily="18" charset="0"/>
                          </a:rPr>
                          <m:t> </m:t>
                        </m:r>
                        <m:r>
                          <a:rPr lang="it-IT" sz="1600" b="1" i="0" smtClean="0">
                            <a:latin typeface="Cambria Math" panose="02040503050406030204" pitchFamily="18" charset="0"/>
                          </a:rPr>
                          <m:t>𝐚𝐮𝐫𝐞𝐨</m:t>
                        </m:r>
                        <m:r>
                          <a:rPr lang="it-IT" sz="1600" b="1" i="0" smtClean="0">
                            <a:latin typeface="Cambria Math" panose="02040503050406030204" pitchFamily="18" charset="0"/>
                          </a:rPr>
                          <m:t>:</m:t>
                        </m:r>
                        <m:r>
                          <m:rPr>
                            <m:nor/>
                          </m:rPr>
                          <a:rPr lang="it-IT" sz="1600" b="1" i="0" smtClean="0">
                            <a:latin typeface="Cambria Math" panose="02040503050406030204" pitchFamily="18" charset="0"/>
                          </a:rPr>
                          <m:t>L</m:t>
                        </m:r>
                        <m:r>
                          <m:rPr>
                            <m:nor/>
                          </m:rPr>
                          <a:rPr lang="it-IT" sz="1600" b="1" i="0" smtClean="0">
                            <a:latin typeface="Cambria Math" panose="02040503050406030204" pitchFamily="18" charset="0"/>
                          </a:rPr>
                          <m:t>/</m:t>
                        </m:r>
                        <m:r>
                          <m:rPr>
                            <m:nor/>
                          </m:rPr>
                          <a:rPr lang="it-IT" sz="1600" b="1" i="0" smtClean="0">
                            <a:latin typeface="Cambria Math" panose="02040503050406030204" pitchFamily="18" charset="0"/>
                          </a:rPr>
                          <m:t>l</m:t>
                        </m:r>
                        <m:r>
                          <m:rPr>
                            <m:nor/>
                          </m:rPr>
                          <a:rPr lang="it-IT" sz="1600" b="1" i="0" smtClean="0">
                            <a:latin typeface="Cambria Math" panose="02040503050406030204" pitchFamily="18" charset="0"/>
                          </a:rPr>
                          <m:t> </m:t>
                        </m:r>
                        <m:r>
                          <m:rPr>
                            <m:nor/>
                          </m:rPr>
                          <a:rPr lang="it-IT" sz="1600" b="1" dirty="0">
                            <a:sym typeface="Symbol" panose="05050102010706020507" pitchFamily="18" charset="2"/>
                          </a:rPr>
                          <m:t>= </m:t>
                        </m:r>
                        <m:r>
                          <m:rPr>
                            <m:nor/>
                          </m:rPr>
                          <a:rPr lang="it-IT" sz="2000" b="1" dirty="0">
                            <a:sym typeface="Symbol" panose="05050102010706020507" pitchFamily="18" charset="2"/>
                          </a:rPr>
                          <m:t></m:t>
                        </m:r>
                      </m:oMath>
                    </m:oMathPara>
                  </a14:m>
                  <a:endParaRPr lang="it-IT" sz="1600" b="1" dirty="0">
                    <a:sym typeface="Symbol" panose="05050102010706020507" pitchFamily="18" charset="2"/>
                  </a:endParaRPr>
                </a:p>
              </p:txBody>
            </p:sp>
          </mc:Choice>
          <mc:Fallback xmlns="">
            <p:sp>
              <p:nvSpPr>
                <p:cNvPr id="16" name="CasellaDiTesto 15">
                  <a:extLst>
                    <a:ext uri="{FF2B5EF4-FFF2-40B4-BE49-F238E27FC236}">
                      <a16:creationId xmlns:a16="http://schemas.microsoft.com/office/drawing/2014/main" id="{266CA207-6EAE-3F5C-E34B-384D207D1421}"/>
                    </a:ext>
                  </a:extLst>
                </p:cNvPr>
                <p:cNvSpPr txBox="1">
                  <a:spLocks noRot="1" noChangeAspect="1" noMove="1" noResize="1" noEditPoints="1" noAdjustHandles="1" noChangeArrowheads="1" noChangeShapeType="1" noTextEdit="1"/>
                </p:cNvSpPr>
                <p:nvPr/>
              </p:nvSpPr>
              <p:spPr>
                <a:xfrm>
                  <a:off x="1115616" y="1572930"/>
                  <a:ext cx="2736304" cy="400110"/>
                </a:xfrm>
                <a:prstGeom prst="rect">
                  <a:avLst/>
                </a:prstGeom>
                <a:blipFill>
                  <a:blip r:embed="rId8"/>
                  <a:stretch>
                    <a:fillRect b="-1363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37F3010B-EAB4-852A-20A2-FF64595A6CF6}"/>
                    </a:ext>
                  </a:extLst>
                </p:cNvPr>
                <p:cNvSpPr txBox="1"/>
                <p:nvPr/>
              </p:nvSpPr>
              <p:spPr>
                <a:xfrm>
                  <a:off x="2195736" y="2643758"/>
                  <a:ext cx="4320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800" b="1" i="0" smtClean="0">
                            <a:latin typeface="Cambria Math" panose="02040503050406030204" pitchFamily="18" charset="0"/>
                          </a:rPr>
                          <m:t> </m:t>
                        </m:r>
                        <m:r>
                          <a:rPr lang="it-IT" sz="1800" b="1" i="0" smtClean="0">
                            <a:latin typeface="Cambria Math" panose="02040503050406030204" pitchFamily="18" charset="0"/>
                          </a:rPr>
                          <m:t>𝐋</m:t>
                        </m:r>
                      </m:oMath>
                    </m:oMathPara>
                  </a14:m>
                  <a:endParaRPr lang="it-IT" sz="1800" b="1" dirty="0">
                    <a:sym typeface="Symbol" panose="05050102010706020507" pitchFamily="18" charset="2"/>
                  </a:endParaRPr>
                </a:p>
              </p:txBody>
            </p:sp>
          </mc:Choice>
          <mc:Fallback xmlns="">
            <p:sp>
              <p:nvSpPr>
                <p:cNvPr id="23" name="CasellaDiTesto 22">
                  <a:extLst>
                    <a:ext uri="{FF2B5EF4-FFF2-40B4-BE49-F238E27FC236}">
                      <a16:creationId xmlns:a16="http://schemas.microsoft.com/office/drawing/2014/main" id="{37F3010B-EAB4-852A-20A2-FF64595A6CF6}"/>
                    </a:ext>
                  </a:extLst>
                </p:cNvPr>
                <p:cNvSpPr txBox="1">
                  <a:spLocks noRot="1" noChangeAspect="1" noMove="1" noResize="1" noEditPoints="1" noAdjustHandles="1" noChangeArrowheads="1" noChangeShapeType="1" noTextEdit="1"/>
                </p:cNvSpPr>
                <p:nvPr/>
              </p:nvSpPr>
              <p:spPr>
                <a:xfrm>
                  <a:off x="2195736" y="2643758"/>
                  <a:ext cx="432048" cy="369332"/>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60E8745-1823-809C-65C2-D8E8F5202424}"/>
                    </a:ext>
                  </a:extLst>
                </p:cNvPr>
                <p:cNvSpPr txBox="1"/>
                <p:nvPr/>
              </p:nvSpPr>
              <p:spPr>
                <a:xfrm>
                  <a:off x="2915816" y="2202418"/>
                  <a:ext cx="4320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800" b="1" i="0" smtClean="0">
                            <a:latin typeface="Cambria Math" panose="02040503050406030204" pitchFamily="18" charset="0"/>
                          </a:rPr>
                          <m:t> </m:t>
                        </m:r>
                        <m:r>
                          <a:rPr lang="it-IT" sz="1800" b="1" i="0" smtClean="0">
                            <a:latin typeface="Cambria Math" panose="02040503050406030204" pitchFamily="18" charset="0"/>
                          </a:rPr>
                          <m:t>𝐥</m:t>
                        </m:r>
                      </m:oMath>
                    </m:oMathPara>
                  </a14:m>
                  <a:endParaRPr lang="it-IT" sz="1800" b="1" dirty="0">
                    <a:sym typeface="Symbol" panose="05050102010706020507" pitchFamily="18" charset="2"/>
                  </a:endParaRPr>
                </a:p>
              </p:txBody>
            </p:sp>
          </mc:Choice>
          <mc:Fallback xmlns="">
            <p:sp>
              <p:nvSpPr>
                <p:cNvPr id="24" name="CasellaDiTesto 23">
                  <a:extLst>
                    <a:ext uri="{FF2B5EF4-FFF2-40B4-BE49-F238E27FC236}">
                      <a16:creationId xmlns:a16="http://schemas.microsoft.com/office/drawing/2014/main" id="{360E8745-1823-809C-65C2-D8E8F5202424}"/>
                    </a:ext>
                  </a:extLst>
                </p:cNvPr>
                <p:cNvSpPr txBox="1">
                  <a:spLocks noRot="1" noChangeAspect="1" noMove="1" noResize="1" noEditPoints="1" noAdjustHandles="1" noChangeArrowheads="1" noChangeShapeType="1" noTextEdit="1"/>
                </p:cNvSpPr>
                <p:nvPr/>
              </p:nvSpPr>
              <p:spPr>
                <a:xfrm>
                  <a:off x="2915816" y="2202418"/>
                  <a:ext cx="432048" cy="369332"/>
                </a:xfrm>
                <a:prstGeom prst="rect">
                  <a:avLst/>
                </a:prstGeom>
                <a:blipFill>
                  <a:blip r:embed="rId10"/>
                  <a:stretch>
                    <a:fillRect/>
                  </a:stretch>
                </a:blipFill>
              </p:spPr>
              <p:txBody>
                <a:bodyPr/>
                <a:lstStyle/>
                <a:p>
                  <a:r>
                    <a:rPr lang="it-IT">
                      <a:noFill/>
                    </a:rPr>
                    <a:t> </a:t>
                  </a:r>
                </a:p>
              </p:txBody>
            </p:sp>
          </mc:Fallback>
        </mc:AlternateContent>
      </p:grpSp>
      <p:grpSp>
        <p:nvGrpSpPr>
          <p:cNvPr id="417" name="Gruppo 416">
            <a:extLst>
              <a:ext uri="{FF2B5EF4-FFF2-40B4-BE49-F238E27FC236}">
                <a16:creationId xmlns:a16="http://schemas.microsoft.com/office/drawing/2014/main" id="{A2C15E40-5F12-C027-5FB8-AB4FA7799341}"/>
              </a:ext>
            </a:extLst>
          </p:cNvPr>
          <p:cNvGrpSpPr/>
          <p:nvPr/>
        </p:nvGrpSpPr>
        <p:grpSpPr>
          <a:xfrm>
            <a:off x="6516217" y="3219822"/>
            <a:ext cx="1692087" cy="1440160"/>
            <a:chOff x="6516217" y="3219822"/>
            <a:chExt cx="1692087" cy="1440160"/>
          </a:xfrm>
        </p:grpSpPr>
        <p:sp>
          <p:nvSpPr>
            <p:cNvPr id="2" name="Ovale 1">
              <a:extLst>
                <a:ext uri="{FF2B5EF4-FFF2-40B4-BE49-F238E27FC236}">
                  <a16:creationId xmlns:a16="http://schemas.microsoft.com/office/drawing/2014/main" id="{F6E93BE5-8ED6-80EB-2454-8ED89EF30D91}"/>
                </a:ext>
              </a:extLst>
            </p:cNvPr>
            <p:cNvSpPr/>
            <p:nvPr/>
          </p:nvSpPr>
          <p:spPr>
            <a:xfrm>
              <a:off x="6588224" y="3219822"/>
              <a:ext cx="1440160" cy="1440160"/>
            </a:xfrm>
            <a:prstGeom prst="ellipse">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7" name="Connettore diritto 26">
              <a:extLst>
                <a:ext uri="{FF2B5EF4-FFF2-40B4-BE49-F238E27FC236}">
                  <a16:creationId xmlns:a16="http://schemas.microsoft.com/office/drawing/2014/main" id="{94C42EDD-4359-F1C3-B803-4151C96842B6}"/>
                </a:ext>
              </a:extLst>
            </p:cNvPr>
            <p:cNvCxnSpPr/>
            <p:nvPr/>
          </p:nvCxnSpPr>
          <p:spPr>
            <a:xfrm>
              <a:off x="7308304" y="3939902"/>
              <a:ext cx="900000" cy="0"/>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7079CA39-37C1-5FDE-6308-68968D762CB7}"/>
                </a:ext>
              </a:extLst>
            </p:cNvPr>
            <p:cNvCxnSpPr>
              <a:cxnSpLocks/>
            </p:cNvCxnSpPr>
            <p:nvPr/>
          </p:nvCxnSpPr>
          <p:spPr>
            <a:xfrm flipH="1" flipV="1">
              <a:off x="6516217" y="3219822"/>
              <a:ext cx="792087" cy="720080"/>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Connettore diritto 16">
            <a:extLst>
              <a:ext uri="{FF2B5EF4-FFF2-40B4-BE49-F238E27FC236}">
                <a16:creationId xmlns:a16="http://schemas.microsoft.com/office/drawing/2014/main" id="{148E0F04-276F-77C3-D21E-D004FECBBFA7}"/>
              </a:ext>
            </a:extLst>
          </p:cNvPr>
          <p:cNvCxnSpPr>
            <a:cxnSpLocks/>
          </p:cNvCxnSpPr>
          <p:nvPr/>
        </p:nvCxnSpPr>
        <p:spPr>
          <a:xfrm flipV="1">
            <a:off x="7308304" y="3003798"/>
            <a:ext cx="0" cy="180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1" name="CasellaDiTesto 420">
            <a:extLst>
              <a:ext uri="{FF2B5EF4-FFF2-40B4-BE49-F238E27FC236}">
                <a16:creationId xmlns:a16="http://schemas.microsoft.com/office/drawing/2014/main" id="{62B42916-5A60-6C5C-C38F-226CD3F97211}"/>
              </a:ext>
            </a:extLst>
          </p:cNvPr>
          <p:cNvSpPr txBox="1"/>
          <p:nvPr/>
        </p:nvSpPr>
        <p:spPr>
          <a:xfrm>
            <a:off x="7956376" y="3147814"/>
            <a:ext cx="1032655" cy="523220"/>
          </a:xfrm>
          <a:prstGeom prst="rect">
            <a:avLst/>
          </a:prstGeom>
          <a:noFill/>
        </p:spPr>
        <p:txBody>
          <a:bodyPr wrap="none" rtlCol="0">
            <a:spAutoFit/>
          </a:bodyPr>
          <a:lstStyle/>
          <a:p>
            <a:r>
              <a:rPr lang="it-IT" sz="1400" b="1" dirty="0"/>
              <a:t>BCA/</a:t>
            </a:r>
            <a:r>
              <a:rPr lang="it-IT" sz="1400" b="1" dirty="0">
                <a:solidFill>
                  <a:srgbClr val="C00000"/>
                </a:solidFill>
              </a:rPr>
              <a:t>AB</a:t>
            </a:r>
            <a:r>
              <a:rPr lang="it-IT" sz="1400" b="1" dirty="0"/>
              <a:t> = </a:t>
            </a:r>
            <a:r>
              <a:rPr lang="it-IT" sz="1400" b="1" dirty="0">
                <a:sym typeface="Symbol" panose="05050102010706020507" pitchFamily="18" charset="2"/>
              </a:rPr>
              <a:t></a:t>
            </a:r>
          </a:p>
          <a:p>
            <a:r>
              <a:rPr lang="it-IT" sz="1400" b="1" dirty="0">
                <a:sym typeface="Symbol" panose="05050102010706020507" pitchFamily="18" charset="2"/>
              </a:rPr>
              <a:t> = 137,50°</a:t>
            </a:r>
          </a:p>
        </p:txBody>
      </p:sp>
      <p:sp>
        <p:nvSpPr>
          <p:cNvPr id="425" name="CasellaDiTesto 424">
            <a:extLst>
              <a:ext uri="{FF2B5EF4-FFF2-40B4-BE49-F238E27FC236}">
                <a16:creationId xmlns:a16="http://schemas.microsoft.com/office/drawing/2014/main" id="{D676860B-1E35-8148-473F-ECDF593F1270}"/>
              </a:ext>
            </a:extLst>
          </p:cNvPr>
          <p:cNvSpPr txBox="1"/>
          <p:nvPr/>
        </p:nvSpPr>
        <p:spPr>
          <a:xfrm>
            <a:off x="6804248" y="2859782"/>
            <a:ext cx="1336713" cy="307777"/>
          </a:xfrm>
          <a:prstGeom prst="rect">
            <a:avLst/>
          </a:prstGeom>
          <a:solidFill>
            <a:schemeClr val="bg1"/>
          </a:solidFill>
        </p:spPr>
        <p:txBody>
          <a:bodyPr wrap="none" rtlCol="0">
            <a:spAutoFit/>
          </a:bodyPr>
          <a:lstStyle/>
          <a:p>
            <a:r>
              <a:rPr lang="it-IT" sz="1400" b="1" dirty="0">
                <a:sym typeface="Symbol" panose="05050102010706020507" pitchFamily="18" charset="2"/>
              </a:rPr>
              <a:t>Angolo aureo </a:t>
            </a:r>
            <a:r>
              <a:rPr lang="it-IT" sz="1400" b="1" dirty="0">
                <a:solidFill>
                  <a:srgbClr val="C00000"/>
                </a:solidFill>
                <a:sym typeface="Symbol" panose="05050102010706020507" pitchFamily="18" charset="2"/>
              </a:rPr>
              <a:t></a:t>
            </a:r>
          </a:p>
        </p:txBody>
      </p:sp>
      <p:grpSp>
        <p:nvGrpSpPr>
          <p:cNvPr id="29" name="Gruppo 28">
            <a:extLst>
              <a:ext uri="{FF2B5EF4-FFF2-40B4-BE49-F238E27FC236}">
                <a16:creationId xmlns:a16="http://schemas.microsoft.com/office/drawing/2014/main" id="{3956EC44-0179-6C18-FFD2-FD6F0AB8B0E1}"/>
              </a:ext>
            </a:extLst>
          </p:cNvPr>
          <p:cNvGrpSpPr/>
          <p:nvPr/>
        </p:nvGrpSpPr>
        <p:grpSpPr>
          <a:xfrm>
            <a:off x="6372200" y="3147814"/>
            <a:ext cx="1949854" cy="1747937"/>
            <a:chOff x="6372200" y="3147814"/>
            <a:chExt cx="1949854" cy="1747937"/>
          </a:xfrm>
        </p:grpSpPr>
        <p:grpSp>
          <p:nvGrpSpPr>
            <p:cNvPr id="429" name="Gruppo 428">
              <a:extLst>
                <a:ext uri="{FF2B5EF4-FFF2-40B4-BE49-F238E27FC236}">
                  <a16:creationId xmlns:a16="http://schemas.microsoft.com/office/drawing/2014/main" id="{4052DB03-ED05-E9A9-43F8-FFFA7D779582}"/>
                </a:ext>
              </a:extLst>
            </p:cNvPr>
            <p:cNvGrpSpPr/>
            <p:nvPr/>
          </p:nvGrpSpPr>
          <p:grpSpPr>
            <a:xfrm>
              <a:off x="6660232" y="3147814"/>
              <a:ext cx="1661822" cy="1747937"/>
              <a:chOff x="6660232" y="3147814"/>
              <a:chExt cx="1661822" cy="1747937"/>
            </a:xfrm>
          </p:grpSpPr>
          <p:sp>
            <p:nvSpPr>
              <p:cNvPr id="418" name="CasellaDiTesto 417">
                <a:extLst>
                  <a:ext uri="{FF2B5EF4-FFF2-40B4-BE49-F238E27FC236}">
                    <a16:creationId xmlns:a16="http://schemas.microsoft.com/office/drawing/2014/main" id="{C90C9B90-DE79-83EA-C408-502F81D77044}"/>
                  </a:ext>
                </a:extLst>
              </p:cNvPr>
              <p:cNvSpPr txBox="1"/>
              <p:nvPr/>
            </p:nvSpPr>
            <p:spPr>
              <a:xfrm>
                <a:off x="7092280" y="4587974"/>
                <a:ext cx="279244" cy="307777"/>
              </a:xfrm>
              <a:prstGeom prst="rect">
                <a:avLst/>
              </a:prstGeom>
              <a:noFill/>
            </p:spPr>
            <p:txBody>
              <a:bodyPr wrap="none" rtlCol="0">
                <a:spAutoFit/>
              </a:bodyPr>
              <a:lstStyle/>
              <a:p>
                <a:r>
                  <a:rPr lang="it-IT" sz="1400" b="1" dirty="0"/>
                  <a:t>C</a:t>
                </a:r>
              </a:p>
            </p:txBody>
          </p:sp>
          <p:sp>
            <p:nvSpPr>
              <p:cNvPr id="419" name="CasellaDiTesto 418">
                <a:extLst>
                  <a:ext uri="{FF2B5EF4-FFF2-40B4-BE49-F238E27FC236}">
                    <a16:creationId xmlns:a16="http://schemas.microsoft.com/office/drawing/2014/main" id="{20CCEFCB-6489-A2F1-8BBC-ED2B059922E8}"/>
                  </a:ext>
                </a:extLst>
              </p:cNvPr>
              <p:cNvSpPr txBox="1"/>
              <p:nvPr/>
            </p:nvSpPr>
            <p:spPr>
              <a:xfrm>
                <a:off x="6660232" y="3147814"/>
                <a:ext cx="285656" cy="307777"/>
              </a:xfrm>
              <a:prstGeom prst="rect">
                <a:avLst/>
              </a:prstGeom>
              <a:noFill/>
            </p:spPr>
            <p:txBody>
              <a:bodyPr wrap="none" rtlCol="0">
                <a:spAutoFit/>
              </a:bodyPr>
              <a:lstStyle/>
              <a:p>
                <a:r>
                  <a:rPr lang="it-IT" sz="1400" b="1" dirty="0"/>
                  <a:t>B</a:t>
                </a:r>
              </a:p>
            </p:txBody>
          </p:sp>
          <p:sp>
            <p:nvSpPr>
              <p:cNvPr id="420" name="CasellaDiTesto 419">
                <a:extLst>
                  <a:ext uri="{FF2B5EF4-FFF2-40B4-BE49-F238E27FC236}">
                    <a16:creationId xmlns:a16="http://schemas.microsoft.com/office/drawing/2014/main" id="{4AB8127E-A6C8-6C74-7F76-DF810C824776}"/>
                  </a:ext>
                </a:extLst>
              </p:cNvPr>
              <p:cNvSpPr txBox="1"/>
              <p:nvPr/>
            </p:nvSpPr>
            <p:spPr>
              <a:xfrm>
                <a:off x="8028384" y="3651870"/>
                <a:ext cx="293670" cy="307777"/>
              </a:xfrm>
              <a:prstGeom prst="rect">
                <a:avLst/>
              </a:prstGeom>
              <a:noFill/>
            </p:spPr>
            <p:txBody>
              <a:bodyPr wrap="none" rtlCol="0">
                <a:spAutoFit/>
              </a:bodyPr>
              <a:lstStyle/>
              <a:p>
                <a:r>
                  <a:rPr lang="it-IT" sz="1400" b="1" dirty="0"/>
                  <a:t>A</a:t>
                </a:r>
              </a:p>
            </p:txBody>
          </p:sp>
          <p:grpSp>
            <p:nvGrpSpPr>
              <p:cNvPr id="428" name="Gruppo 427">
                <a:extLst>
                  <a:ext uri="{FF2B5EF4-FFF2-40B4-BE49-F238E27FC236}">
                    <a16:creationId xmlns:a16="http://schemas.microsoft.com/office/drawing/2014/main" id="{8D3BA615-DAB1-1EF4-8FBE-C3D2D7CFA5F0}"/>
                  </a:ext>
                </a:extLst>
              </p:cNvPr>
              <p:cNvGrpSpPr/>
              <p:nvPr/>
            </p:nvGrpSpPr>
            <p:grpSpPr>
              <a:xfrm>
                <a:off x="7164288" y="3579862"/>
                <a:ext cx="442496" cy="504056"/>
                <a:chOff x="7164288" y="3579862"/>
                <a:chExt cx="442496" cy="504056"/>
              </a:xfrm>
            </p:grpSpPr>
            <p:sp>
              <p:nvSpPr>
                <p:cNvPr id="422" name="Arco 421">
                  <a:extLst>
                    <a:ext uri="{FF2B5EF4-FFF2-40B4-BE49-F238E27FC236}">
                      <a16:creationId xmlns:a16="http://schemas.microsoft.com/office/drawing/2014/main" id="{6E9B8FC9-AF35-62B2-CA40-0EF03F7684AE}"/>
                    </a:ext>
                  </a:extLst>
                </p:cNvPr>
                <p:cNvSpPr/>
                <p:nvPr/>
              </p:nvSpPr>
              <p:spPr>
                <a:xfrm>
                  <a:off x="7164288" y="3795886"/>
                  <a:ext cx="288032" cy="288032"/>
                </a:xfrm>
                <a:prstGeom prst="arc">
                  <a:avLst>
                    <a:gd name="adj1" fmla="val 13422253"/>
                    <a:gd name="adj2" fmla="val 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24" name="CasellaDiTesto 423">
                  <a:extLst>
                    <a:ext uri="{FF2B5EF4-FFF2-40B4-BE49-F238E27FC236}">
                      <a16:creationId xmlns:a16="http://schemas.microsoft.com/office/drawing/2014/main" id="{CB46B4F5-DFBD-4592-C5B6-188E9C2C5D98}"/>
                    </a:ext>
                  </a:extLst>
                </p:cNvPr>
                <p:cNvSpPr txBox="1"/>
                <p:nvPr/>
              </p:nvSpPr>
              <p:spPr>
                <a:xfrm>
                  <a:off x="7308304" y="3579862"/>
                  <a:ext cx="298480" cy="307777"/>
                </a:xfrm>
                <a:prstGeom prst="rect">
                  <a:avLst/>
                </a:prstGeom>
                <a:noFill/>
              </p:spPr>
              <p:txBody>
                <a:bodyPr wrap="none" rtlCol="0">
                  <a:spAutoFit/>
                </a:bodyPr>
                <a:lstStyle/>
                <a:p>
                  <a:r>
                    <a:rPr lang="it-IT" sz="1400" b="1" dirty="0">
                      <a:solidFill>
                        <a:srgbClr val="C00000"/>
                      </a:solidFill>
                      <a:sym typeface="Symbol" panose="05050102010706020507" pitchFamily="18" charset="2"/>
                    </a:rPr>
                    <a:t></a:t>
                  </a:r>
                  <a:endParaRPr lang="it-IT" sz="1400" b="1" dirty="0">
                    <a:solidFill>
                      <a:srgbClr val="C00000"/>
                    </a:solidFill>
                  </a:endParaRPr>
                </a:p>
              </p:txBody>
            </p:sp>
          </p:grpSp>
        </p:grpSp>
        <p:grpSp>
          <p:nvGrpSpPr>
            <p:cNvPr id="20" name="Gruppo 19">
              <a:extLst>
                <a:ext uri="{FF2B5EF4-FFF2-40B4-BE49-F238E27FC236}">
                  <a16:creationId xmlns:a16="http://schemas.microsoft.com/office/drawing/2014/main" id="{A5120BA9-CBBA-884A-A4D7-A61B78FF1E46}"/>
                </a:ext>
              </a:extLst>
            </p:cNvPr>
            <p:cNvGrpSpPr/>
            <p:nvPr/>
          </p:nvGrpSpPr>
          <p:grpSpPr>
            <a:xfrm>
              <a:off x="6372200" y="3219822"/>
              <a:ext cx="1872208" cy="1440160"/>
              <a:chOff x="6372200" y="3219822"/>
              <a:chExt cx="1872208" cy="1440160"/>
            </a:xfrm>
          </p:grpSpPr>
          <p:cxnSp>
            <p:nvCxnSpPr>
              <p:cNvPr id="13" name="Connettore diritto 12">
                <a:extLst>
                  <a:ext uri="{FF2B5EF4-FFF2-40B4-BE49-F238E27FC236}">
                    <a16:creationId xmlns:a16="http://schemas.microsoft.com/office/drawing/2014/main" id="{BB8E7E82-891D-82E2-B95C-ECD541C9F54E}"/>
                  </a:ext>
                </a:extLst>
              </p:cNvPr>
              <p:cNvCxnSpPr/>
              <p:nvPr/>
            </p:nvCxnSpPr>
            <p:spPr>
              <a:xfrm>
                <a:off x="6372200" y="3939902"/>
                <a:ext cx="18722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rco 6">
                <a:extLst>
                  <a:ext uri="{FF2B5EF4-FFF2-40B4-BE49-F238E27FC236}">
                    <a16:creationId xmlns:a16="http://schemas.microsoft.com/office/drawing/2014/main" id="{0E6ABA73-9B91-0DAA-50BD-35099BE9C309}"/>
                  </a:ext>
                </a:extLst>
              </p:cNvPr>
              <p:cNvSpPr/>
              <p:nvPr/>
            </p:nvSpPr>
            <p:spPr>
              <a:xfrm>
                <a:off x="6588224" y="3219822"/>
                <a:ext cx="1440160" cy="1440160"/>
              </a:xfrm>
              <a:prstGeom prst="arc">
                <a:avLst>
                  <a:gd name="adj1" fmla="val 13347423"/>
                  <a:gd name="adj2" fmla="val 0"/>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grpSp>
      </p:grpSp>
    </p:spTree>
    <p:extLst>
      <p:ext uri="{BB962C8B-B14F-4D97-AF65-F5344CB8AC3E}">
        <p14:creationId xmlns:p14="http://schemas.microsoft.com/office/powerpoint/2010/main" val="41520824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2FD52F6E-108A-62E9-4075-D195B7495F6F}"/>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56473367-472D-5B2F-FD6A-80CC0D5789B5}"/>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66</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436FB668-67EA-B856-1E02-EC52C564A6C3}"/>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982AD198-F8EE-0819-DEED-DF294792303F}"/>
              </a:ext>
            </a:extLst>
          </p:cNvPr>
          <p:cNvSpPr txBox="1">
            <a:spLocks noGrp="1"/>
          </p:cNvSpPr>
          <p:nvPr>
            <p:ph type="title" idx="4294967295"/>
          </p:nvPr>
        </p:nvSpPr>
        <p:spPr>
          <a:xfrm>
            <a:off x="143508" y="0"/>
            <a:ext cx="7956884"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Da  =1,618033988749895... alla serie di Fibonacci – O viceversa </a:t>
            </a:r>
            <a:endParaRPr dirty="0"/>
          </a:p>
        </p:txBody>
      </p:sp>
      <p:sp>
        <p:nvSpPr>
          <p:cNvPr id="22" name="CasellaDiTesto 21">
            <a:extLst>
              <a:ext uri="{FF2B5EF4-FFF2-40B4-BE49-F238E27FC236}">
                <a16:creationId xmlns:a16="http://schemas.microsoft.com/office/drawing/2014/main" id="{FEADFC72-138B-9993-B6AF-1D9E22B540BB}"/>
              </a:ext>
            </a:extLst>
          </p:cNvPr>
          <p:cNvSpPr txBox="1"/>
          <p:nvPr/>
        </p:nvSpPr>
        <p:spPr>
          <a:xfrm>
            <a:off x="179512" y="627534"/>
            <a:ext cx="8568952" cy="338554"/>
          </a:xfrm>
          <a:prstGeom prst="rect">
            <a:avLst/>
          </a:prstGeom>
          <a:noFill/>
        </p:spPr>
        <p:txBody>
          <a:bodyPr wrap="square">
            <a:spAutoFit/>
          </a:bodyPr>
          <a:lstStyle/>
          <a:p>
            <a:r>
              <a:rPr lang="it-IT" sz="1600" dirty="0">
                <a:sym typeface="Symbol" panose="05050102010706020507" pitchFamily="18" charset="2"/>
              </a:rPr>
              <a:t>La serie di Fibonacci: ogni numero è la somma dei due precedenti (i primi due sono 1 e 1)</a:t>
            </a:r>
          </a:p>
        </p:txBody>
      </p:sp>
      <p:grpSp>
        <p:nvGrpSpPr>
          <p:cNvPr id="27" name="Gruppo 26">
            <a:extLst>
              <a:ext uri="{FF2B5EF4-FFF2-40B4-BE49-F238E27FC236}">
                <a16:creationId xmlns:a16="http://schemas.microsoft.com/office/drawing/2014/main" id="{064CC6BA-3A16-9C9F-DCDB-6A05AD7BDD8B}"/>
              </a:ext>
            </a:extLst>
          </p:cNvPr>
          <p:cNvGrpSpPr/>
          <p:nvPr/>
        </p:nvGrpSpPr>
        <p:grpSpPr>
          <a:xfrm>
            <a:off x="979984" y="1059582"/>
            <a:ext cx="4672136" cy="3970318"/>
            <a:chOff x="979984" y="1059582"/>
            <a:chExt cx="4672136" cy="3970318"/>
          </a:xfrm>
        </p:grpSpPr>
        <p:sp>
          <p:nvSpPr>
            <p:cNvPr id="7" name="CasellaDiTesto 6">
              <a:extLst>
                <a:ext uri="{FF2B5EF4-FFF2-40B4-BE49-F238E27FC236}">
                  <a16:creationId xmlns:a16="http://schemas.microsoft.com/office/drawing/2014/main" id="{787E67FD-5541-344E-E6FA-834FB3CE1F3C}"/>
                </a:ext>
              </a:extLst>
            </p:cNvPr>
            <p:cNvSpPr txBox="1"/>
            <p:nvPr/>
          </p:nvSpPr>
          <p:spPr>
            <a:xfrm>
              <a:off x="1475656" y="1059582"/>
              <a:ext cx="4176464" cy="3970318"/>
            </a:xfrm>
            <a:prstGeom prst="rect">
              <a:avLst/>
            </a:prstGeom>
            <a:noFill/>
            <a:ln>
              <a:solidFill>
                <a:schemeClr val="accent1">
                  <a:shade val="15000"/>
                </a:schemeClr>
              </a:solidFill>
            </a:ln>
          </p:spPr>
          <p:txBody>
            <a:bodyPr wrap="square" rtlCol="0">
              <a:spAutoFit/>
            </a:bodyPr>
            <a:lstStyle/>
            <a:p>
              <a:r>
                <a:rPr lang="it-IT" sz="1400" dirty="0"/>
                <a:t>n             R = n/n-1                </a:t>
              </a:r>
              <a:r>
                <a:rPr lang="it-IT" sz="1400" dirty="0">
                  <a:sym typeface="Symbol" panose="05050102010706020507" pitchFamily="18" charset="2"/>
                </a:rPr>
                <a:t> </a:t>
              </a:r>
              <a:r>
                <a:rPr lang="it-IT" sz="1400" dirty="0"/>
                <a:t>n/n-1                     </a:t>
              </a:r>
              <a:r>
                <a:rPr lang="it-IT" sz="1400" dirty="0">
                  <a:sym typeface="Symbol" panose="05050102010706020507" pitchFamily="18" charset="2"/>
                </a:rPr>
                <a:t>R/</a:t>
              </a:r>
              <a:endParaRPr lang="it-IT" sz="1400" dirty="0"/>
            </a:p>
            <a:p>
              <a:r>
                <a:rPr lang="it-IT" sz="1400" dirty="0"/>
                <a:t>1</a:t>
              </a:r>
            </a:p>
            <a:p>
              <a:r>
                <a:rPr lang="it-IT" sz="1400" dirty="0"/>
                <a:t>1                1/1                   1,000000     </a:t>
              </a:r>
            </a:p>
            <a:p>
              <a:r>
                <a:rPr lang="it-IT" sz="1400" dirty="0"/>
                <a:t>2                2/1                   2,000000</a:t>
              </a:r>
            </a:p>
            <a:p>
              <a:r>
                <a:rPr lang="it-IT" sz="1400" dirty="0"/>
                <a:t>3                3/2                   1,500000</a:t>
              </a:r>
            </a:p>
            <a:p>
              <a:r>
                <a:rPr lang="it-IT" sz="1400" dirty="0"/>
                <a:t>5                5/3                   1,666666</a:t>
              </a:r>
            </a:p>
            <a:p>
              <a:r>
                <a:rPr lang="it-IT" sz="1400" dirty="0"/>
                <a:t>8                8/5                   1,600000</a:t>
              </a:r>
            </a:p>
            <a:p>
              <a:r>
                <a:rPr lang="it-IT" sz="1400" dirty="0"/>
                <a:t>13            13/8                  1,625000                      1%</a:t>
              </a:r>
            </a:p>
            <a:p>
              <a:r>
                <a:rPr lang="it-IT" sz="1400" dirty="0"/>
                <a:t>21            21/13                1,615385</a:t>
              </a:r>
            </a:p>
            <a:p>
              <a:r>
                <a:rPr lang="it-IT" sz="1400" dirty="0"/>
                <a:t>34            34/21                1,619048</a:t>
              </a:r>
            </a:p>
            <a:p>
              <a:r>
                <a:rPr lang="it-IT" sz="1400" dirty="0"/>
                <a:t>55</a:t>
              </a:r>
            </a:p>
            <a:p>
              <a:r>
                <a:rPr lang="it-IT" sz="1400" dirty="0"/>
                <a:t>89</a:t>
              </a:r>
            </a:p>
            <a:p>
              <a:r>
                <a:rPr lang="it-IT" sz="1400" dirty="0"/>
                <a:t>144</a:t>
              </a:r>
            </a:p>
            <a:p>
              <a:r>
                <a:rPr lang="it-IT" sz="1400" dirty="0"/>
                <a:t>233          233/144           1,618056</a:t>
              </a:r>
            </a:p>
            <a:p>
              <a:r>
                <a:rPr lang="it-IT" sz="1400" dirty="0"/>
                <a:t>377          377/233           1,618026                    1,3 </a:t>
              </a:r>
              <a:r>
                <a:rPr lang="it-IT" sz="1400" dirty="0">
                  <a:sym typeface="Symbol" panose="05050102010706020507" pitchFamily="18" charset="2"/>
                </a:rPr>
                <a:t> E-5</a:t>
              </a:r>
              <a:endParaRPr lang="it-IT" sz="1400" dirty="0"/>
            </a:p>
            <a:p>
              <a:r>
                <a:rPr lang="it-IT" sz="1400" dirty="0"/>
                <a:t>610          610/377           1,618033</a:t>
              </a:r>
            </a:p>
            <a:p>
              <a:pPr marL="342900" indent="-342900">
                <a:buAutoNum type="arabicPlain" startAt="987"/>
              </a:pPr>
              <a:r>
                <a:rPr lang="it-IT" sz="1400" dirty="0"/>
                <a:t>        987/610           1,6180327869</a:t>
              </a:r>
            </a:p>
            <a:p>
              <a:r>
                <a:rPr lang="it-IT" sz="1400" dirty="0"/>
                <a:t>75025    </a:t>
              </a:r>
              <a:r>
                <a:rPr lang="it-IT" sz="1200" dirty="0"/>
                <a:t>75025/46368</a:t>
              </a:r>
              <a:r>
                <a:rPr lang="it-IT" sz="1400" dirty="0"/>
                <a:t>       1,618033988</a:t>
              </a:r>
              <a:r>
                <a:rPr lang="it-IT" sz="1400" b="1" dirty="0">
                  <a:solidFill>
                    <a:srgbClr val="C00000"/>
                  </a:solidFill>
                </a:rPr>
                <a:t>96</a:t>
              </a:r>
              <a:r>
                <a:rPr lang="it-IT" sz="1400" dirty="0"/>
                <a:t>        2,1 </a:t>
              </a:r>
              <a:r>
                <a:rPr lang="it-IT" sz="1400" dirty="0">
                  <a:sym typeface="Symbol" panose="05050102010706020507" pitchFamily="18" charset="2"/>
                </a:rPr>
                <a:t> E-9</a:t>
              </a:r>
              <a:r>
                <a:rPr lang="it-IT" sz="1400" dirty="0"/>
                <a:t>   </a:t>
              </a:r>
            </a:p>
          </p:txBody>
        </p:sp>
        <p:sp>
          <p:nvSpPr>
            <p:cNvPr id="13" name="CasellaDiTesto 12">
              <a:extLst>
                <a:ext uri="{FF2B5EF4-FFF2-40B4-BE49-F238E27FC236}">
                  <a16:creationId xmlns:a16="http://schemas.microsoft.com/office/drawing/2014/main" id="{29A79B00-E11A-42C5-D768-B801CF2ACDB8}"/>
                </a:ext>
              </a:extLst>
            </p:cNvPr>
            <p:cNvSpPr txBox="1"/>
            <p:nvPr/>
          </p:nvSpPr>
          <p:spPr>
            <a:xfrm>
              <a:off x="979984" y="1059582"/>
              <a:ext cx="495672" cy="3970318"/>
            </a:xfrm>
            <a:prstGeom prst="rect">
              <a:avLst/>
            </a:prstGeom>
            <a:noFill/>
            <a:ln>
              <a:solidFill>
                <a:schemeClr val="accent1">
                  <a:shade val="15000"/>
                </a:schemeClr>
              </a:solidFill>
            </a:ln>
          </p:spPr>
          <p:txBody>
            <a:bodyPr wrap="square" rtlCol="0">
              <a:spAutoFit/>
            </a:bodyPr>
            <a:lstStyle/>
            <a:p>
              <a:r>
                <a:rPr lang="it-IT" sz="1400" dirty="0"/>
                <a:t>#</a:t>
              </a:r>
            </a:p>
            <a:p>
              <a:r>
                <a:rPr lang="it-IT" sz="1400" dirty="0"/>
                <a:t>1</a:t>
              </a:r>
            </a:p>
            <a:p>
              <a:r>
                <a:rPr lang="it-IT" sz="1400" dirty="0"/>
                <a:t>2</a:t>
              </a:r>
            </a:p>
            <a:p>
              <a:r>
                <a:rPr lang="it-IT" sz="1400" dirty="0"/>
                <a:t>3</a:t>
              </a:r>
            </a:p>
            <a:p>
              <a:r>
                <a:rPr lang="it-IT" sz="1400" dirty="0"/>
                <a:t>4</a:t>
              </a:r>
            </a:p>
            <a:p>
              <a:r>
                <a:rPr lang="it-IT" sz="1400" dirty="0"/>
                <a:t>5</a:t>
              </a:r>
            </a:p>
            <a:p>
              <a:r>
                <a:rPr lang="it-IT" sz="1400" dirty="0"/>
                <a:t>6</a:t>
              </a:r>
            </a:p>
            <a:p>
              <a:r>
                <a:rPr lang="it-IT" sz="1400" dirty="0"/>
                <a:t>7</a:t>
              </a:r>
            </a:p>
            <a:p>
              <a:r>
                <a:rPr lang="it-IT" sz="1400" dirty="0"/>
                <a:t>8</a:t>
              </a:r>
            </a:p>
            <a:p>
              <a:r>
                <a:rPr lang="it-IT" sz="1400" dirty="0"/>
                <a:t>9</a:t>
              </a:r>
            </a:p>
            <a:p>
              <a:r>
                <a:rPr lang="it-IT" sz="1400" dirty="0"/>
                <a:t>10</a:t>
              </a:r>
            </a:p>
            <a:p>
              <a:r>
                <a:rPr lang="it-IT" sz="1400" dirty="0"/>
                <a:t>11</a:t>
              </a:r>
            </a:p>
            <a:p>
              <a:r>
                <a:rPr lang="it-IT" sz="1400" dirty="0"/>
                <a:t>12</a:t>
              </a:r>
            </a:p>
            <a:p>
              <a:r>
                <a:rPr lang="it-IT" sz="1400" dirty="0"/>
                <a:t>13</a:t>
              </a:r>
            </a:p>
            <a:p>
              <a:r>
                <a:rPr lang="it-IT" sz="1400" dirty="0"/>
                <a:t>14</a:t>
              </a:r>
            </a:p>
            <a:p>
              <a:r>
                <a:rPr lang="it-IT" sz="1400" dirty="0"/>
                <a:t>15</a:t>
              </a:r>
            </a:p>
            <a:p>
              <a:r>
                <a:rPr lang="it-IT" sz="1400" dirty="0"/>
                <a:t>16</a:t>
              </a:r>
            </a:p>
            <a:p>
              <a:r>
                <a:rPr lang="it-IT" sz="1400" dirty="0"/>
                <a:t>25</a:t>
              </a:r>
            </a:p>
          </p:txBody>
        </p:sp>
      </p:grpSp>
      <p:sp>
        <p:nvSpPr>
          <p:cNvPr id="20" name="CasellaDiTesto 19">
            <a:extLst>
              <a:ext uri="{FF2B5EF4-FFF2-40B4-BE49-F238E27FC236}">
                <a16:creationId xmlns:a16="http://schemas.microsoft.com/office/drawing/2014/main" id="{AB07B264-2222-08D4-78BB-8D4BB0D16465}"/>
              </a:ext>
            </a:extLst>
          </p:cNvPr>
          <p:cNvSpPr txBox="1"/>
          <p:nvPr/>
        </p:nvSpPr>
        <p:spPr>
          <a:xfrm>
            <a:off x="5796136" y="1347614"/>
            <a:ext cx="2880320" cy="1846659"/>
          </a:xfrm>
          <a:prstGeom prst="rect">
            <a:avLst/>
          </a:prstGeom>
          <a:noFill/>
        </p:spPr>
        <p:txBody>
          <a:bodyPr wrap="square" rtlCol="0">
            <a:spAutoFit/>
          </a:bodyPr>
          <a:lstStyle/>
          <a:p>
            <a:r>
              <a:rPr lang="it-IT" dirty="0"/>
              <a:t>Il rapporto R di un numero con il precedente tende a </a:t>
            </a:r>
            <a:r>
              <a:rPr lang="it-IT" dirty="0">
                <a:sym typeface="Symbol" panose="05050102010706020507" pitchFamily="18" charset="2"/>
              </a:rPr>
              <a:t> per n che tende all’infinito.</a:t>
            </a:r>
          </a:p>
          <a:p>
            <a:endParaRPr lang="it-IT" dirty="0">
              <a:sym typeface="Symbol" panose="05050102010706020507" pitchFamily="18" charset="2"/>
            </a:endParaRPr>
          </a:p>
          <a:p>
            <a:r>
              <a:rPr lang="it-IT" sz="2400" dirty="0">
                <a:sym typeface="Symbol" panose="05050102010706020507" pitchFamily="18" charset="2"/>
              </a:rPr>
              <a:t>=1,618033988</a:t>
            </a:r>
            <a:r>
              <a:rPr lang="it-IT" sz="2400" b="1" dirty="0">
                <a:solidFill>
                  <a:srgbClr val="C00000"/>
                </a:solidFill>
                <a:sym typeface="Symbol" panose="05050102010706020507" pitchFamily="18" charset="2"/>
              </a:rPr>
              <a:t>75</a:t>
            </a:r>
            <a:r>
              <a:rPr lang="it-IT" sz="2400" dirty="0">
                <a:sym typeface="Symbol" panose="05050102010706020507" pitchFamily="18" charset="2"/>
              </a:rPr>
              <a:t>...</a:t>
            </a:r>
          </a:p>
          <a:p>
            <a:endParaRPr lang="it-IT" dirty="0">
              <a:sym typeface="Symbol" panose="05050102010706020507" pitchFamily="18" charset="2"/>
            </a:endParaRPr>
          </a:p>
        </p:txBody>
      </p:sp>
      <p:sp>
        <p:nvSpPr>
          <p:cNvPr id="2" name="CasellaDiTesto 1">
            <a:extLst>
              <a:ext uri="{FF2B5EF4-FFF2-40B4-BE49-F238E27FC236}">
                <a16:creationId xmlns:a16="http://schemas.microsoft.com/office/drawing/2014/main" id="{99AE43DB-BEFA-10E7-51D5-4EBB4216D717}"/>
              </a:ext>
            </a:extLst>
          </p:cNvPr>
          <p:cNvSpPr txBox="1"/>
          <p:nvPr/>
        </p:nvSpPr>
        <p:spPr>
          <a:xfrm>
            <a:off x="5868144" y="3363838"/>
            <a:ext cx="2520280" cy="1477328"/>
          </a:xfrm>
          <a:prstGeom prst="rect">
            <a:avLst/>
          </a:prstGeom>
          <a:noFill/>
          <a:ln>
            <a:solidFill>
              <a:schemeClr val="accent1"/>
            </a:solidFill>
          </a:ln>
        </p:spPr>
        <p:txBody>
          <a:bodyPr wrap="square" rtlCol="0">
            <a:spAutoFit/>
          </a:bodyPr>
          <a:lstStyle/>
          <a:p>
            <a:pPr algn="just"/>
            <a:r>
              <a:rPr lang="it-IT" b="1" dirty="0">
                <a:solidFill>
                  <a:srgbClr val="C00000"/>
                </a:solidFill>
              </a:rPr>
              <a:t>NOTA:</a:t>
            </a:r>
            <a:r>
              <a:rPr lang="it-IT" dirty="0"/>
              <a:t> questo rapporto appare per qualunque coppia dei numeri di partenza, anche casuali.</a:t>
            </a:r>
          </a:p>
          <a:p>
            <a:pPr algn="just"/>
            <a:r>
              <a:rPr lang="it-IT" dirty="0"/>
              <a:t>Vedi Excel </a:t>
            </a:r>
            <a:endParaRPr lang="it-IT" dirty="0">
              <a:sym typeface="Symbol" panose="05050102010706020507" pitchFamily="18" charset="2"/>
            </a:endParaRPr>
          </a:p>
        </p:txBody>
      </p:sp>
    </p:spTree>
    <p:extLst>
      <p:ext uri="{BB962C8B-B14F-4D97-AF65-F5344CB8AC3E}">
        <p14:creationId xmlns:p14="http://schemas.microsoft.com/office/powerpoint/2010/main" val="2467331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09B3D7FB-3F31-0ECD-AF3F-006F7BF9CEC5}"/>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C17706F3-B20E-47A8-B5BE-B211628D6367}"/>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67</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DAEE988C-4DD9-4DEE-BF2E-74B5C3D741F0}"/>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r>
              <a:rPr lang="it-IT" sz="2000" dirty="0">
                <a:solidFill>
                  <a:schemeClr val="bg1"/>
                </a:solidFill>
                <a:ea typeface="Georgia"/>
                <a:cs typeface="Georgia"/>
                <a:sym typeface="Georgia"/>
              </a:rPr>
              <a:t>Fibonacci e il  rettangolo aureo</a:t>
            </a:r>
            <a:endParaRPr sz="2000" dirty="0">
              <a:solidFill>
                <a:schemeClr val="bg1"/>
              </a:solidFill>
              <a:ea typeface="Georgia"/>
              <a:cs typeface="Georgia"/>
              <a:sym typeface="Georgia"/>
            </a:endParaRPr>
          </a:p>
        </p:txBody>
      </p:sp>
      <p:sp>
        <p:nvSpPr>
          <p:cNvPr id="442" name="Google Shape;442;p25">
            <a:extLst>
              <a:ext uri="{FF2B5EF4-FFF2-40B4-BE49-F238E27FC236}">
                <a16:creationId xmlns:a16="http://schemas.microsoft.com/office/drawing/2014/main" id="{71D6C2D5-AE8A-25F7-3577-363B99B50CCE}"/>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21" name="Immagine 20" descr="Immagine che contiene linea, diagramma, Diagramma&#10;&#10;Il contenuto generato dall'IA potrebbe non essere corretto.">
            <a:extLst>
              <a:ext uri="{FF2B5EF4-FFF2-40B4-BE49-F238E27FC236}">
                <a16:creationId xmlns:a16="http://schemas.microsoft.com/office/drawing/2014/main" id="{CD2574C2-861A-EB1B-954F-54DF95B50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627534"/>
            <a:ext cx="8951786" cy="2880320"/>
          </a:xfrm>
          <a:prstGeom prst="rect">
            <a:avLst/>
          </a:prstGeom>
        </p:spPr>
      </p:pic>
      <p:sp>
        <p:nvSpPr>
          <p:cNvPr id="2" name="CasellaDiTesto 1">
            <a:extLst>
              <a:ext uri="{FF2B5EF4-FFF2-40B4-BE49-F238E27FC236}">
                <a16:creationId xmlns:a16="http://schemas.microsoft.com/office/drawing/2014/main" id="{EF86F726-9FEB-1AD6-4190-E1B72B80453C}"/>
              </a:ext>
            </a:extLst>
          </p:cNvPr>
          <p:cNvSpPr txBox="1"/>
          <p:nvPr/>
        </p:nvSpPr>
        <p:spPr>
          <a:xfrm>
            <a:off x="467544" y="3723878"/>
            <a:ext cx="8568952" cy="923330"/>
          </a:xfrm>
          <a:prstGeom prst="rect">
            <a:avLst/>
          </a:prstGeom>
          <a:noFill/>
        </p:spPr>
        <p:txBody>
          <a:bodyPr wrap="square" rtlCol="0">
            <a:spAutoFit/>
          </a:bodyPr>
          <a:lstStyle/>
          <a:p>
            <a:r>
              <a:rPr lang="it-IT" dirty="0"/>
              <a:t>Partendo da due quadrati 1</a:t>
            </a:r>
            <a:r>
              <a:rPr lang="it-IT" dirty="0">
                <a:sym typeface="Symbol" panose="05050102010706020507" pitchFamily="18" charset="2"/>
              </a:rPr>
              <a:t>1 si costruiscono i quadrati successivi di lato uguale alla somma dei due lati precedenti, disegnandoli adiacenti. La lunghezza dei lati dà la serie di Fibonacci e i rettangoli risultanti sono rettangoli aurei in cui il rapporto dei lati è .</a:t>
            </a:r>
            <a:endParaRPr lang="it-IT" dirty="0"/>
          </a:p>
        </p:txBody>
      </p:sp>
    </p:spTree>
    <p:extLst>
      <p:ext uri="{BB962C8B-B14F-4D97-AF65-F5344CB8AC3E}">
        <p14:creationId xmlns:p14="http://schemas.microsoft.com/office/powerpoint/2010/main" val="420873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B8093468-38BE-B01A-8F74-5724FA01D8E7}"/>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FD2F0B7E-5B24-6647-8F73-7FC333EE2C74}"/>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68</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0F16D454-8098-EEE5-8FD8-EC1231E83296}"/>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r>
              <a:rPr lang="it-IT" sz="2000" dirty="0">
                <a:solidFill>
                  <a:schemeClr val="bg1"/>
                </a:solidFill>
                <a:ea typeface="Georgia"/>
                <a:cs typeface="Georgia"/>
                <a:sym typeface="Georgia"/>
              </a:rPr>
              <a:t>Fibonacci, il  rettangolo aureo e la spirale logaritmica</a:t>
            </a:r>
            <a:endParaRPr sz="2000" dirty="0">
              <a:solidFill>
                <a:schemeClr val="bg1"/>
              </a:solidFill>
              <a:ea typeface="Georgia"/>
              <a:cs typeface="Georgia"/>
              <a:sym typeface="Georgia"/>
            </a:endParaRPr>
          </a:p>
        </p:txBody>
      </p:sp>
      <p:sp>
        <p:nvSpPr>
          <p:cNvPr id="442" name="Google Shape;442;p25">
            <a:extLst>
              <a:ext uri="{FF2B5EF4-FFF2-40B4-BE49-F238E27FC236}">
                <a16:creationId xmlns:a16="http://schemas.microsoft.com/office/drawing/2014/main" id="{EB147FCB-C7F2-0FD1-C959-833C73A40C32}"/>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21" name="Immagine 20" descr="Immagine che contiene linea, diagramma, Diagramma&#10;&#10;Il contenuto generato dall'IA potrebbe non essere corretto.">
            <a:extLst>
              <a:ext uri="{FF2B5EF4-FFF2-40B4-BE49-F238E27FC236}">
                <a16:creationId xmlns:a16="http://schemas.microsoft.com/office/drawing/2014/main" id="{9C3827D3-8C4F-7848-50E2-218B4652D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627534"/>
            <a:ext cx="8951786" cy="2880320"/>
          </a:xfrm>
          <a:prstGeom prst="rect">
            <a:avLst/>
          </a:prstGeom>
        </p:spPr>
      </p:pic>
      <p:sp>
        <p:nvSpPr>
          <p:cNvPr id="2" name="CasellaDiTesto 1">
            <a:extLst>
              <a:ext uri="{FF2B5EF4-FFF2-40B4-BE49-F238E27FC236}">
                <a16:creationId xmlns:a16="http://schemas.microsoft.com/office/drawing/2014/main" id="{6AEEF1E1-E648-595F-0EAD-D317506B96CE}"/>
              </a:ext>
            </a:extLst>
          </p:cNvPr>
          <p:cNvSpPr txBox="1"/>
          <p:nvPr/>
        </p:nvSpPr>
        <p:spPr>
          <a:xfrm>
            <a:off x="467544" y="3723878"/>
            <a:ext cx="8568952" cy="923330"/>
          </a:xfrm>
          <a:prstGeom prst="rect">
            <a:avLst/>
          </a:prstGeom>
          <a:noFill/>
        </p:spPr>
        <p:txBody>
          <a:bodyPr wrap="square" rtlCol="0">
            <a:spAutoFit/>
          </a:bodyPr>
          <a:lstStyle/>
          <a:p>
            <a:r>
              <a:rPr lang="it-IT" dirty="0"/>
              <a:t>Se per ognuno dei quadrati traccio un arco di cerchio ottengo una spirale molto vicina alla spirale logaritmica vera e propria.</a:t>
            </a:r>
          </a:p>
          <a:p>
            <a:endParaRPr lang="it-IT" dirty="0"/>
          </a:p>
        </p:txBody>
      </p:sp>
    </p:spTree>
    <p:extLst>
      <p:ext uri="{BB962C8B-B14F-4D97-AF65-F5344CB8AC3E}">
        <p14:creationId xmlns:p14="http://schemas.microsoft.com/office/powerpoint/2010/main" val="1554599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07D9456D-849A-4DBE-B1C7-52D620C0C8D4}"/>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1460C781-48BD-6FFA-E4BB-459439D8ECED}"/>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69</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952EE1E9-EA08-DDC7-AF7D-6B29A865340A}"/>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mc:AlternateContent xmlns:mc="http://schemas.openxmlformats.org/markup-compatibility/2006" xmlns:a14="http://schemas.microsoft.com/office/drawing/2010/main">
        <mc:Choice Requires="a14">
          <p:sp>
            <p:nvSpPr>
              <p:cNvPr id="441" name="Google Shape;441;p25">
                <a:extLst>
                  <a:ext uri="{FF2B5EF4-FFF2-40B4-BE49-F238E27FC236}">
                    <a16:creationId xmlns:a16="http://schemas.microsoft.com/office/drawing/2014/main" id="{E7DE12D7-C7A0-70C2-7380-B3B0E0E3D501}"/>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La spirale logaritmica  -  </a:t>
                </a:r>
                <a14:m>
                  <m:oMath xmlns:m="http://schemas.openxmlformats.org/officeDocument/2006/math">
                    <m:r>
                      <a:rPr lang="it-IT" sz="2250" i="1" smtClean="0">
                        <a:solidFill>
                          <a:schemeClr val="lt1"/>
                        </a:solidFill>
                        <a:latin typeface="Cambria Math" panose="02040503050406030204" pitchFamily="18" charset="0"/>
                        <a:ea typeface="Cambria Math" panose="02040503050406030204" pitchFamily="18" charset="0"/>
                        <a:sym typeface="Symbol" panose="05050102010706020507" pitchFamily="18" charset="2"/>
                      </a:rPr>
                      <m:t>𝜃</m:t>
                    </m:r>
                    <m:r>
                      <a:rPr lang="it-IT" sz="2250" i="1" smtClean="0">
                        <a:solidFill>
                          <a:schemeClr val="lt1"/>
                        </a:solidFill>
                        <a:latin typeface="Cambria Math" panose="02040503050406030204" pitchFamily="18" charset="0"/>
                        <a:ea typeface="Cambria Math" panose="02040503050406030204" pitchFamily="18" charset="0"/>
                        <a:sym typeface="Symbol" panose="05050102010706020507" pitchFamily="18" charset="2"/>
                      </a:rPr>
                      <m:t>∝</m:t>
                    </m:r>
                    <m:func>
                      <m:funcPr>
                        <m:ctrlPr>
                          <a:rPr lang="it-IT" sz="2250" i="1" smtClean="0">
                            <a:solidFill>
                              <a:schemeClr val="lt1"/>
                            </a:solidFill>
                            <a:latin typeface="Cambria Math" panose="02040503050406030204" pitchFamily="18" charset="0"/>
                            <a:ea typeface="Cambria Math" panose="02040503050406030204" pitchFamily="18" charset="0"/>
                            <a:sym typeface="Symbol" panose="05050102010706020507" pitchFamily="18" charset="2"/>
                          </a:rPr>
                        </m:ctrlPr>
                      </m:funcPr>
                      <m:fName>
                        <m:r>
                          <m:rPr>
                            <m:sty m:val="p"/>
                          </m:rPr>
                          <a:rPr lang="it-IT" sz="2250" i="0" smtClean="0">
                            <a:solidFill>
                              <a:schemeClr val="lt1"/>
                            </a:solidFill>
                            <a:latin typeface="Cambria Math" panose="02040503050406030204" pitchFamily="18" charset="0"/>
                            <a:ea typeface="Cambria Math" panose="02040503050406030204" pitchFamily="18" charset="0"/>
                            <a:sym typeface="Symbol" panose="05050102010706020507" pitchFamily="18" charset="2"/>
                          </a:rPr>
                          <m:t>ln</m:t>
                        </m:r>
                      </m:fName>
                      <m:e>
                        <m:r>
                          <a:rPr lang="it-IT" sz="2250" b="0" i="1" smtClean="0">
                            <a:solidFill>
                              <a:schemeClr val="lt1"/>
                            </a:solidFill>
                            <a:latin typeface="Cambria Math" panose="02040503050406030204" pitchFamily="18" charset="0"/>
                            <a:ea typeface="Cambria Math" panose="02040503050406030204" pitchFamily="18" charset="0"/>
                            <a:sym typeface="Symbol" panose="05050102010706020507" pitchFamily="18" charset="2"/>
                          </a:rPr>
                          <m:t>𝑟</m:t>
                        </m:r>
                      </m:e>
                    </m:func>
                  </m:oMath>
                </a14:m>
                <a:endParaRPr dirty="0"/>
              </a:p>
            </p:txBody>
          </p:sp>
        </mc:Choice>
        <mc:Fallback xmlns="">
          <p:sp>
            <p:nvSpPr>
              <p:cNvPr id="441" name="Google Shape;441;p25">
                <a:extLst>
                  <a:ext uri="{FF2B5EF4-FFF2-40B4-BE49-F238E27FC236}">
                    <a16:creationId xmlns:a16="http://schemas.microsoft.com/office/drawing/2014/main" id="{E7DE12D7-C7A0-70C2-7380-B3B0E0E3D501}"/>
                  </a:ext>
                </a:extLst>
              </p:cNvPr>
              <p:cNvSpPr txBox="1">
                <a:spLocks noGrp="1" noRot="1" noChangeAspect="1" noMove="1" noResize="1" noEditPoints="1" noAdjustHandles="1" noChangeArrowheads="1" noChangeShapeType="1" noTextEdit="1"/>
              </p:cNvSpPr>
              <p:nvPr>
                <p:ph type="title" idx="4294967295"/>
              </p:nvPr>
            </p:nvSpPr>
            <p:spPr>
              <a:xfrm>
                <a:off x="143508" y="0"/>
                <a:ext cx="6858000" cy="465535"/>
              </a:xfrm>
              <a:prstGeom prst="rect">
                <a:avLst/>
              </a:prstGeom>
              <a:blipFill>
                <a:blip r:embed="rId3"/>
                <a:stretch>
                  <a:fillRect l="-1600" t="-3947" b="-26316"/>
                </a:stretch>
              </a:blipFill>
              <a:ln>
                <a:noFill/>
              </a:ln>
            </p:spPr>
            <p:txBody>
              <a:bodyPr/>
              <a:lstStyle/>
              <a:p>
                <a:r>
                  <a:rPr lang="it-IT">
                    <a:noFill/>
                  </a:rPr>
                  <a:t> </a:t>
                </a:r>
              </a:p>
            </p:txBody>
          </p:sp>
        </mc:Fallback>
      </mc:AlternateContent>
      <p:sp>
        <p:nvSpPr>
          <p:cNvPr id="442" name="Google Shape;442;p25">
            <a:extLst>
              <a:ext uri="{FF2B5EF4-FFF2-40B4-BE49-F238E27FC236}">
                <a16:creationId xmlns:a16="http://schemas.microsoft.com/office/drawing/2014/main" id="{293778FF-68DF-11EB-83F9-4538537557C2}"/>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7590592D-D4DE-5625-2254-E3363D7D2DA5}"/>
                  </a:ext>
                </a:extLst>
              </p:cNvPr>
              <p:cNvSpPr txBox="1"/>
              <p:nvPr/>
            </p:nvSpPr>
            <p:spPr>
              <a:xfrm>
                <a:off x="-25177" y="1059582"/>
                <a:ext cx="4597178" cy="413703"/>
              </a:xfrm>
              <a:prstGeom prst="rect">
                <a:avLst/>
              </a:prstGeom>
              <a:noFill/>
            </p:spPr>
            <p:txBody>
              <a:bodyPr wrap="square">
                <a:spAutoFit/>
              </a:bodyPr>
              <a:lstStyle/>
              <a:p>
                <a14:m>
                  <m:oMath xmlns:m="http://schemas.openxmlformats.org/officeDocument/2006/math">
                    <m:r>
                      <m:rPr>
                        <m:nor/>
                      </m:rPr>
                      <a:rPr lang="it-IT" sz="2000" i="0" smtClean="0"/>
                      <m:t>Spirale</m:t>
                    </m:r>
                    <m:r>
                      <m:rPr>
                        <m:nor/>
                      </m:rPr>
                      <a:rPr lang="it-IT" sz="2000" i="0" smtClean="0"/>
                      <m:t> </m:t>
                    </m:r>
                    <m:r>
                      <m:rPr>
                        <m:nor/>
                      </m:rPr>
                      <a:rPr lang="it-IT" sz="2000" i="0" smtClean="0"/>
                      <m:t>logaritmica</m:t>
                    </m:r>
                  </m:oMath>
                </a14:m>
                <a:r>
                  <a:rPr lang="it-IT" sz="2000" dirty="0">
                    <a:sym typeface="Symbol" panose="05050102010706020507" pitchFamily="18" charset="2"/>
                  </a:rPr>
                  <a:t>:    </a:t>
                </a:r>
                <a14:m>
                  <m:oMath xmlns:m="http://schemas.openxmlformats.org/officeDocument/2006/math">
                    <m:r>
                      <a:rPr lang="it-IT" sz="2000" b="0" i="1" smtClean="0">
                        <a:latin typeface="Cambria Math" panose="02040503050406030204" pitchFamily="18" charset="0"/>
                        <a:sym typeface="Symbol" panose="05050102010706020507" pitchFamily="18" charset="2"/>
                      </a:rPr>
                      <m:t>𝑟</m:t>
                    </m:r>
                    <m:d>
                      <m:dPr>
                        <m:ctrlPr>
                          <a:rPr lang="it-IT" sz="2000" b="0" i="1" smtClean="0">
                            <a:latin typeface="Cambria Math" panose="02040503050406030204" pitchFamily="18" charset="0"/>
                            <a:sym typeface="Symbol" panose="05050102010706020507" pitchFamily="18" charset="2"/>
                          </a:rPr>
                        </m:ctrlPr>
                      </m:dPr>
                      <m:e>
                        <m:r>
                          <a:rPr lang="it-IT" sz="2000" b="0" i="1" smtClean="0">
                            <a:latin typeface="Cambria Math" panose="02040503050406030204" pitchFamily="18" charset="0"/>
                            <a:ea typeface="Cambria Math" panose="02040503050406030204" pitchFamily="18" charset="0"/>
                            <a:sym typeface="Symbol" panose="05050102010706020507" pitchFamily="18" charset="2"/>
                          </a:rPr>
                          <m:t>𝜃</m:t>
                        </m:r>
                      </m:e>
                    </m:d>
                    <m:r>
                      <a:rPr lang="it-IT" sz="2000" b="0" i="1" smtClean="0">
                        <a:latin typeface="Cambria Math" panose="02040503050406030204" pitchFamily="18" charset="0"/>
                        <a:ea typeface="Cambria Math" panose="02040503050406030204" pitchFamily="18" charset="0"/>
                        <a:sym typeface="Symbol" panose="05050102010706020507" pitchFamily="18" charset="2"/>
                      </a:rPr>
                      <m:t>=</m:t>
                    </m:r>
                    <m:r>
                      <a:rPr lang="it-IT" sz="2000" b="0" i="1" smtClean="0">
                        <a:latin typeface="Cambria Math" panose="02040503050406030204" pitchFamily="18" charset="0"/>
                        <a:ea typeface="Cambria Math" panose="02040503050406030204" pitchFamily="18" charset="0"/>
                        <a:sym typeface="Symbol" panose="05050102010706020507" pitchFamily="18" charset="2"/>
                      </a:rPr>
                      <m:t>𝑎</m:t>
                    </m:r>
                    <m:sSup>
                      <m:sSupPr>
                        <m:ctrlPr>
                          <a:rPr lang="it-IT" sz="2000" b="0" i="1" smtClean="0">
                            <a:latin typeface="Cambria Math" panose="02040503050406030204" pitchFamily="18" charset="0"/>
                            <a:ea typeface="Cambria Math" panose="02040503050406030204" pitchFamily="18" charset="0"/>
                            <a:sym typeface="Symbol" panose="05050102010706020507" pitchFamily="18" charset="2"/>
                          </a:rPr>
                        </m:ctrlPr>
                      </m:sSupPr>
                      <m:e>
                        <m:r>
                          <a:rPr lang="it-IT" sz="2000" b="0" i="1" smtClean="0">
                            <a:latin typeface="Cambria Math" panose="02040503050406030204" pitchFamily="18" charset="0"/>
                            <a:ea typeface="Cambria Math" panose="02040503050406030204" pitchFamily="18" charset="0"/>
                            <a:sym typeface="Symbol" panose="05050102010706020507" pitchFamily="18" charset="2"/>
                          </a:rPr>
                          <m:t>𝑒</m:t>
                        </m:r>
                      </m:e>
                      <m:sup>
                        <m:r>
                          <a:rPr lang="it-IT" sz="2000" b="0" i="1" smtClean="0">
                            <a:latin typeface="Cambria Math" panose="02040503050406030204" pitchFamily="18" charset="0"/>
                            <a:ea typeface="Cambria Math" panose="02040503050406030204" pitchFamily="18" charset="0"/>
                            <a:sym typeface="Symbol" panose="05050102010706020507" pitchFamily="18" charset="2"/>
                          </a:rPr>
                          <m:t>𝑏</m:t>
                        </m:r>
                        <m:r>
                          <a:rPr lang="it-IT" sz="2000" b="0" i="1" smtClean="0">
                            <a:latin typeface="Cambria Math" panose="02040503050406030204" pitchFamily="18" charset="0"/>
                            <a:ea typeface="Cambria Math" panose="02040503050406030204" pitchFamily="18" charset="0"/>
                            <a:sym typeface="Symbol" panose="05050102010706020507" pitchFamily="18" charset="2"/>
                          </a:rPr>
                          <m:t>𝜃</m:t>
                        </m:r>
                      </m:sup>
                    </m:sSup>
                  </m:oMath>
                </a14:m>
                <a:r>
                  <a:rPr lang="it-IT" sz="2000" dirty="0">
                    <a:sym typeface="Symbol" panose="05050102010706020507" pitchFamily="18" charset="2"/>
                  </a:rPr>
                  <a:t>    dove</a:t>
                </a:r>
              </a:p>
            </p:txBody>
          </p:sp>
        </mc:Choice>
        <mc:Fallback xmlns="">
          <p:sp>
            <p:nvSpPr>
              <p:cNvPr id="22" name="CasellaDiTesto 21">
                <a:extLst>
                  <a:ext uri="{FF2B5EF4-FFF2-40B4-BE49-F238E27FC236}">
                    <a16:creationId xmlns:a16="http://schemas.microsoft.com/office/drawing/2014/main" id="{7590592D-D4DE-5625-2254-E3363D7D2DA5}"/>
                  </a:ext>
                </a:extLst>
              </p:cNvPr>
              <p:cNvSpPr txBox="1">
                <a:spLocks noRot="1" noChangeAspect="1" noMove="1" noResize="1" noEditPoints="1" noAdjustHandles="1" noChangeArrowheads="1" noChangeShapeType="1" noTextEdit="1"/>
              </p:cNvSpPr>
              <p:nvPr/>
            </p:nvSpPr>
            <p:spPr>
              <a:xfrm>
                <a:off x="-25177" y="1059582"/>
                <a:ext cx="4597178" cy="413703"/>
              </a:xfrm>
              <a:prstGeom prst="rect">
                <a:avLst/>
              </a:prstGeom>
              <a:blipFill>
                <a:blip r:embed="rId4"/>
                <a:stretch>
                  <a:fillRect l="-531" t="-4412" b="-26471"/>
                </a:stretch>
              </a:blipFill>
            </p:spPr>
            <p:txBody>
              <a:bodyPr/>
              <a:lstStyle/>
              <a:p>
                <a:r>
                  <a:rPr lang="it-IT">
                    <a:noFill/>
                  </a:rPr>
                  <a:t> </a:t>
                </a:r>
              </a:p>
            </p:txBody>
          </p:sp>
        </mc:Fallback>
      </mc:AlternateContent>
      <p:sp>
        <p:nvSpPr>
          <p:cNvPr id="7" name="Parentesi graffa aperta 6">
            <a:extLst>
              <a:ext uri="{FF2B5EF4-FFF2-40B4-BE49-F238E27FC236}">
                <a16:creationId xmlns:a16="http://schemas.microsoft.com/office/drawing/2014/main" id="{1FB71506-FF6C-5BAC-DD34-7F381E8D465E}"/>
              </a:ext>
            </a:extLst>
          </p:cNvPr>
          <p:cNvSpPr/>
          <p:nvPr/>
        </p:nvSpPr>
        <p:spPr>
          <a:xfrm>
            <a:off x="4644008" y="843558"/>
            <a:ext cx="288032" cy="792088"/>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D538771E-C4E0-7DED-AEF4-165ADD39E662}"/>
                  </a:ext>
                </a:extLst>
              </p:cNvPr>
              <p:cNvSpPr txBox="1"/>
              <p:nvPr/>
            </p:nvSpPr>
            <p:spPr>
              <a:xfrm>
                <a:off x="4788024" y="699542"/>
                <a:ext cx="2736304" cy="967957"/>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it-IT" sz="2000">
                          <a:sym typeface="Symbol" panose="05050102010706020507" pitchFamily="18" charset="2"/>
                        </a:rPr>
                        <m:t>a</m:t>
                      </m:r>
                      <m:r>
                        <m:rPr>
                          <m:nor/>
                        </m:rPr>
                        <a:rPr lang="it-IT" sz="2000" b="0" i="0" smtClean="0">
                          <a:sym typeface="Symbol" panose="05050102010706020507" pitchFamily="18" charset="2"/>
                        </a:rPr>
                        <m:t> </m:t>
                      </m:r>
                      <m:r>
                        <m:rPr>
                          <m:nor/>
                        </m:rPr>
                        <a:rPr lang="it-IT" sz="2000">
                          <a:sym typeface="Symbol" panose="05050102010706020507" pitchFamily="18" charset="2"/>
                        </a:rPr>
                        <m:t>=</m:t>
                      </m:r>
                      <m:r>
                        <m:rPr>
                          <m:nor/>
                        </m:rPr>
                        <a:rPr lang="it-IT" sz="2000" b="0" i="0" smtClean="0">
                          <a:sym typeface="Symbol" panose="05050102010706020507" pitchFamily="18" charset="2"/>
                        </a:rPr>
                        <m:t> </m:t>
                      </m:r>
                      <m:r>
                        <m:rPr>
                          <m:nor/>
                        </m:rPr>
                        <a:rPr lang="it-IT" sz="2000">
                          <a:sym typeface="Symbol" panose="05050102010706020507" pitchFamily="18" charset="2"/>
                        </a:rPr>
                        <m:t>dimensione</m:t>
                      </m:r>
                      <m:r>
                        <m:rPr>
                          <m:nor/>
                        </m:rPr>
                        <a:rPr lang="it-IT" sz="2000" b="0" i="0" smtClean="0">
                          <a:sym typeface="Symbol" panose="05050102010706020507" pitchFamily="18" charset="2"/>
                        </a:rPr>
                        <m:t> </m:t>
                      </m:r>
                      <m:r>
                        <m:rPr>
                          <m:nor/>
                        </m:rPr>
                        <a:rPr lang="it-IT" sz="2000">
                          <a:sym typeface="Symbol" panose="05050102010706020507" pitchFamily="18" charset="2"/>
                        </a:rPr>
                        <m:t>iniziale</m:t>
                      </m:r>
                    </m:oMath>
                  </m:oMathPara>
                </a14:m>
                <a:endParaRPr lang="it-IT" sz="2000" dirty="0">
                  <a:sym typeface="Symbol" panose="05050102010706020507" pitchFamily="18" charset="2"/>
                </a:endParaRPr>
              </a:p>
              <a:p>
                <a:pPr>
                  <a:lnSpc>
                    <a:spcPct val="150000"/>
                  </a:lnSpc>
                </a:pPr>
                <a:r>
                  <a:rPr lang="it-IT" sz="2000" dirty="0">
                    <a:sym typeface="Symbol" panose="05050102010706020507" pitchFamily="18" charset="2"/>
                  </a:rPr>
                  <a:t>  b = la scala</a:t>
                </a:r>
              </a:p>
            </p:txBody>
          </p:sp>
        </mc:Choice>
        <mc:Fallback xmlns="">
          <p:sp>
            <p:nvSpPr>
              <p:cNvPr id="13" name="CasellaDiTesto 12">
                <a:extLst>
                  <a:ext uri="{FF2B5EF4-FFF2-40B4-BE49-F238E27FC236}">
                    <a16:creationId xmlns:a16="http://schemas.microsoft.com/office/drawing/2014/main" id="{D538771E-C4E0-7DED-AEF4-165ADD39E662}"/>
                  </a:ext>
                </a:extLst>
              </p:cNvPr>
              <p:cNvSpPr txBox="1">
                <a:spLocks noRot="1" noChangeAspect="1" noMove="1" noResize="1" noEditPoints="1" noAdjustHandles="1" noChangeArrowheads="1" noChangeShapeType="1" noTextEdit="1"/>
              </p:cNvSpPr>
              <p:nvPr/>
            </p:nvSpPr>
            <p:spPr>
              <a:xfrm>
                <a:off x="4788024" y="699542"/>
                <a:ext cx="2736304" cy="967957"/>
              </a:xfrm>
              <a:prstGeom prst="rect">
                <a:avLst/>
              </a:prstGeom>
              <a:blipFill>
                <a:blip r:embed="rId5"/>
                <a:stretch>
                  <a:fillRect b="-10063"/>
                </a:stretch>
              </a:blipFill>
            </p:spPr>
            <p:txBody>
              <a:bodyPr/>
              <a:lstStyle/>
              <a:p>
                <a:r>
                  <a:rPr lang="it-IT">
                    <a:noFill/>
                  </a:rPr>
                  <a:t> </a:t>
                </a:r>
              </a:p>
            </p:txBody>
          </p:sp>
        </mc:Fallback>
      </mc:AlternateContent>
      <p:sp>
        <p:nvSpPr>
          <p:cNvPr id="17" name="CasellaDiTesto 16">
            <a:extLst>
              <a:ext uri="{FF2B5EF4-FFF2-40B4-BE49-F238E27FC236}">
                <a16:creationId xmlns:a16="http://schemas.microsoft.com/office/drawing/2014/main" id="{732C74E7-4E8D-CC0D-6C09-6821C77BA076}"/>
              </a:ext>
            </a:extLst>
          </p:cNvPr>
          <p:cNvSpPr txBox="1"/>
          <p:nvPr/>
        </p:nvSpPr>
        <p:spPr>
          <a:xfrm>
            <a:off x="1115616" y="1851670"/>
            <a:ext cx="2952328" cy="400110"/>
          </a:xfrm>
          <a:prstGeom prst="rect">
            <a:avLst/>
          </a:prstGeom>
          <a:noFill/>
        </p:spPr>
        <p:txBody>
          <a:bodyPr wrap="square" rtlCol="0">
            <a:spAutoFit/>
          </a:bodyPr>
          <a:lstStyle/>
          <a:p>
            <a:r>
              <a:rPr lang="it-IT" sz="2000" dirty="0"/>
              <a:t>Ci sono tanti tipi di spirali</a:t>
            </a:r>
          </a:p>
        </p:txBody>
      </p:sp>
      <p:pic>
        <p:nvPicPr>
          <p:cNvPr id="27" name="Immagine 26" descr="Immagine che contiene cerchio, diagramma, schizzo, design&#10;&#10;Il contenuto generato dall'IA potrebbe non essere corretto.">
            <a:extLst>
              <a:ext uri="{FF2B5EF4-FFF2-40B4-BE49-F238E27FC236}">
                <a16:creationId xmlns:a16="http://schemas.microsoft.com/office/drawing/2014/main" id="{735948D7-FA17-FD2E-3A23-6FCD5B1B3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84" y="2283718"/>
            <a:ext cx="5315911" cy="2665528"/>
          </a:xfrm>
          <a:prstGeom prst="rect">
            <a:avLst/>
          </a:prstGeom>
        </p:spPr>
      </p:pic>
      <p:sp>
        <p:nvSpPr>
          <p:cNvPr id="28" name="CasellaDiTesto 27">
            <a:extLst>
              <a:ext uri="{FF2B5EF4-FFF2-40B4-BE49-F238E27FC236}">
                <a16:creationId xmlns:a16="http://schemas.microsoft.com/office/drawing/2014/main" id="{CC048B78-C114-EE82-E93C-BAF46CA0189C}"/>
              </a:ext>
            </a:extLst>
          </p:cNvPr>
          <p:cNvSpPr txBox="1"/>
          <p:nvPr/>
        </p:nvSpPr>
        <p:spPr>
          <a:xfrm>
            <a:off x="5508104" y="2499742"/>
            <a:ext cx="2952328" cy="1631216"/>
          </a:xfrm>
          <a:prstGeom prst="rect">
            <a:avLst/>
          </a:prstGeom>
          <a:noFill/>
        </p:spPr>
        <p:txBody>
          <a:bodyPr wrap="square" rtlCol="0">
            <a:spAutoFit/>
          </a:bodyPr>
          <a:lstStyle/>
          <a:p>
            <a:r>
              <a:rPr lang="it-IT" sz="2000" dirty="0"/>
              <a:t>La spirale di Archimede ha il passo costante</a:t>
            </a:r>
          </a:p>
          <a:p>
            <a:endParaRPr lang="it-IT" sz="2000" dirty="0"/>
          </a:p>
          <a:p>
            <a:r>
              <a:rPr lang="it-IT" sz="2000" dirty="0"/>
              <a:t>La spirale logaritmica ha il passo che aumenta</a:t>
            </a:r>
          </a:p>
        </p:txBody>
      </p:sp>
    </p:spTree>
    <p:extLst>
      <p:ext uri="{BB962C8B-B14F-4D97-AF65-F5344CB8AC3E}">
        <p14:creationId xmlns:p14="http://schemas.microsoft.com/office/powerpoint/2010/main" val="785991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AF855-1927-D9B4-F1CD-98BDC1009A55}"/>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E96DBA6C-1597-1BBC-1D50-60528AF55EB5}"/>
              </a:ext>
            </a:extLst>
          </p:cNvPr>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a:extLst>
              <a:ext uri="{FF2B5EF4-FFF2-40B4-BE49-F238E27FC236}">
                <a16:creationId xmlns:a16="http://schemas.microsoft.com/office/drawing/2014/main" id="{939C946B-625B-DCF7-1C76-F016D1D19F98}"/>
              </a:ext>
            </a:extLst>
          </p:cNvPr>
          <p:cNvSpPr>
            <a:spLocks noGrp="1"/>
          </p:cNvSpPr>
          <p:nvPr>
            <p:ph type="sldNum" sz="quarter" idx="12"/>
          </p:nvPr>
        </p:nvSpPr>
        <p:spPr>
          <a:xfrm>
            <a:off x="8676456" y="4803998"/>
            <a:ext cx="370384" cy="252759"/>
          </a:xfrm>
        </p:spPr>
        <p:txBody>
          <a:bodyPr/>
          <a:lstStyle/>
          <a:p>
            <a:fld id="{2BFC0026-57C0-4FBE-A77A-58B0CFCFBA7E}" type="slidenum">
              <a:rPr lang="it-IT" sz="1000" smtClean="0">
                <a:solidFill>
                  <a:schemeClr val="tx1"/>
                </a:solidFill>
              </a:rPr>
              <a:pPr/>
              <a:t>7</a:t>
            </a:fld>
            <a:endParaRPr lang="it-IT" sz="1000" dirty="0">
              <a:solidFill>
                <a:schemeClr val="tx1"/>
              </a:solidFill>
            </a:endParaRPr>
          </a:p>
        </p:txBody>
      </p:sp>
      <p:sp>
        <p:nvSpPr>
          <p:cNvPr id="6" name="Titolo 5">
            <a:extLst>
              <a:ext uri="{FF2B5EF4-FFF2-40B4-BE49-F238E27FC236}">
                <a16:creationId xmlns:a16="http://schemas.microsoft.com/office/drawing/2014/main" id="{70B54053-D40A-1427-F223-0E8FCB7CE88A}"/>
              </a:ext>
            </a:extLst>
          </p:cNvPr>
          <p:cNvSpPr>
            <a:spLocks noGrp="1"/>
          </p:cNvSpPr>
          <p:nvPr>
            <p:ph type="ctrTitle"/>
          </p:nvPr>
        </p:nvSpPr>
        <p:spPr>
          <a:xfrm>
            <a:off x="35496" y="-92546"/>
            <a:ext cx="7560840" cy="596602"/>
          </a:xfrm>
        </p:spPr>
        <p:txBody>
          <a:bodyPr>
            <a:noAutofit/>
          </a:bodyPr>
          <a:lstStyle/>
          <a:p>
            <a:r>
              <a:rPr lang="it-IT" sz="2400" dirty="0">
                <a:solidFill>
                  <a:srgbClr val="C00000"/>
                </a:solidFill>
              </a:rPr>
              <a:t>Meccanica Quantistica: Determinismo e indeterminismo</a:t>
            </a:r>
          </a:p>
        </p:txBody>
      </p:sp>
      <p:sp>
        <p:nvSpPr>
          <p:cNvPr id="5" name="CasellaDiTesto 4">
            <a:extLst>
              <a:ext uri="{FF2B5EF4-FFF2-40B4-BE49-F238E27FC236}">
                <a16:creationId xmlns:a16="http://schemas.microsoft.com/office/drawing/2014/main" id="{FF3BB72C-D834-54C0-1AFA-78EDBBCAAB92}"/>
              </a:ext>
            </a:extLst>
          </p:cNvPr>
          <p:cNvSpPr txBox="1"/>
          <p:nvPr/>
        </p:nvSpPr>
        <p:spPr>
          <a:xfrm>
            <a:off x="611560" y="2499742"/>
            <a:ext cx="7921784" cy="2166940"/>
          </a:xfrm>
          <a:prstGeom prst="rect">
            <a:avLst/>
          </a:prstGeom>
          <a:noFill/>
        </p:spPr>
        <p:txBody>
          <a:bodyPr wrap="none" rtlCol="0">
            <a:spAutoFit/>
          </a:bodyPr>
          <a:lstStyle/>
          <a:p>
            <a:r>
              <a:rPr lang="it-IT" sz="2800" dirty="0">
                <a:latin typeface="Arial" panose="020B0604020202020204" pitchFamily="34" charset="0"/>
                <a:cs typeface="Arial" panose="020B0604020202020204" pitchFamily="34" charset="0"/>
              </a:rPr>
              <a:t>Due punti chiave (non intuitivi!). Alcuni commenti</a:t>
            </a:r>
          </a:p>
          <a:p>
            <a:pPr algn="ctr"/>
            <a:endParaRPr lang="it-IT" sz="2800" dirty="0">
              <a:latin typeface="Arial" panose="020B0604020202020204" pitchFamily="34" charset="0"/>
              <a:cs typeface="Arial" panose="020B0604020202020204" pitchFamily="34" charset="0"/>
            </a:endParaRPr>
          </a:p>
          <a:p>
            <a:pPr marL="285750" indent="-285750">
              <a:lnSpc>
                <a:spcPct val="150000"/>
              </a:lnSpc>
              <a:buFontTx/>
              <a:buChar char="-"/>
            </a:pPr>
            <a:r>
              <a:rPr lang="it-IT" sz="2800" dirty="0">
                <a:latin typeface="Arial" panose="020B0604020202020204" pitchFamily="34" charset="0"/>
                <a:cs typeface="Arial" panose="020B0604020202020204" pitchFamily="34" charset="0"/>
              </a:rPr>
              <a:t>La descrizione tramite la funzione d’onda</a:t>
            </a:r>
          </a:p>
          <a:p>
            <a:pPr marL="285750" indent="-285750">
              <a:lnSpc>
                <a:spcPct val="150000"/>
              </a:lnSpc>
              <a:buFontTx/>
              <a:buChar char="-"/>
            </a:pPr>
            <a:r>
              <a:rPr lang="it-IT" sz="2800" dirty="0">
                <a:latin typeface="Arial" panose="020B0604020202020204" pitchFamily="34" charset="0"/>
                <a:cs typeface="Arial" panose="020B0604020202020204" pitchFamily="34" charset="0"/>
              </a:rPr>
              <a:t>Heisenberg e il Principio di Indeterminazione</a:t>
            </a:r>
          </a:p>
        </p:txBody>
      </p:sp>
      <p:sp>
        <p:nvSpPr>
          <p:cNvPr id="2" name="CasellaDiTesto 1">
            <a:extLst>
              <a:ext uri="{FF2B5EF4-FFF2-40B4-BE49-F238E27FC236}">
                <a16:creationId xmlns:a16="http://schemas.microsoft.com/office/drawing/2014/main" id="{0C840144-9240-3888-7386-847EFCA90B4F}"/>
              </a:ext>
            </a:extLst>
          </p:cNvPr>
          <p:cNvSpPr txBox="1"/>
          <p:nvPr/>
        </p:nvSpPr>
        <p:spPr>
          <a:xfrm>
            <a:off x="3046445" y="888429"/>
            <a:ext cx="1872208" cy="1200329"/>
          </a:xfrm>
          <a:prstGeom prst="rect">
            <a:avLst/>
          </a:prstGeom>
          <a:noFill/>
        </p:spPr>
        <p:txBody>
          <a:bodyPr wrap="square" rtlCol="0">
            <a:spAutoFit/>
          </a:bodyPr>
          <a:lstStyle/>
          <a:p>
            <a:r>
              <a:rPr lang="it-IT" sz="7200" dirty="0"/>
              <a:t>MQ</a:t>
            </a:r>
          </a:p>
        </p:txBody>
      </p:sp>
    </p:spTree>
    <p:extLst>
      <p:ext uri="{BB962C8B-B14F-4D97-AF65-F5344CB8AC3E}">
        <p14:creationId xmlns:p14="http://schemas.microsoft.com/office/powerpoint/2010/main" val="3809618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D3743F23-DA7E-CA53-69CD-6791D36DB506}"/>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65678ECC-905C-627E-D583-96AA62D560D3}"/>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70</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81CF327E-4DA6-031F-FAD0-7E9044F5EAF7}"/>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C82014C4-7F9B-89B6-10A9-ACCDF417CC2E}"/>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La spirale (logaritmica) aurea</a:t>
            </a:r>
            <a:endParaRPr dirty="0"/>
          </a:p>
        </p:txBody>
      </p:sp>
      <p:sp>
        <p:nvSpPr>
          <p:cNvPr id="442" name="Google Shape;442;p25">
            <a:extLst>
              <a:ext uri="{FF2B5EF4-FFF2-40B4-BE49-F238E27FC236}">
                <a16:creationId xmlns:a16="http://schemas.microsoft.com/office/drawing/2014/main" id="{70A906E2-4B49-F435-F89C-FFBFB882DDCA}"/>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grpSp>
        <p:nvGrpSpPr>
          <p:cNvPr id="2" name="Gruppo 1">
            <a:extLst>
              <a:ext uri="{FF2B5EF4-FFF2-40B4-BE49-F238E27FC236}">
                <a16:creationId xmlns:a16="http://schemas.microsoft.com/office/drawing/2014/main" id="{1BE343C9-47F5-0E70-80EE-B4A63578A8FF}"/>
              </a:ext>
            </a:extLst>
          </p:cNvPr>
          <p:cNvGrpSpPr/>
          <p:nvPr/>
        </p:nvGrpSpPr>
        <p:grpSpPr>
          <a:xfrm>
            <a:off x="-25177" y="699542"/>
            <a:ext cx="7693521" cy="1292662"/>
            <a:chOff x="-25177" y="699542"/>
            <a:chExt cx="7693521" cy="1292662"/>
          </a:xfrm>
        </p:grpSpPr>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851E6581-E895-A9DE-91C0-85846580DF1F}"/>
                    </a:ext>
                  </a:extLst>
                </p:cNvPr>
                <p:cNvSpPr txBox="1"/>
                <p:nvPr/>
              </p:nvSpPr>
              <p:spPr>
                <a:xfrm>
                  <a:off x="-25177" y="1059582"/>
                  <a:ext cx="4597178" cy="413703"/>
                </a:xfrm>
                <a:prstGeom prst="rect">
                  <a:avLst/>
                </a:prstGeom>
                <a:noFill/>
              </p:spPr>
              <p:txBody>
                <a:bodyPr wrap="square">
                  <a:spAutoFit/>
                </a:bodyPr>
                <a:lstStyle/>
                <a:p>
                  <a14:m>
                    <m:oMath xmlns:m="http://schemas.openxmlformats.org/officeDocument/2006/math">
                      <m:r>
                        <m:rPr>
                          <m:nor/>
                        </m:rPr>
                        <a:rPr lang="it-IT" sz="2000" i="0" smtClean="0"/>
                        <m:t>Spirale</m:t>
                      </m:r>
                      <m:r>
                        <m:rPr>
                          <m:nor/>
                        </m:rPr>
                        <a:rPr lang="it-IT" sz="2000" i="0" smtClean="0"/>
                        <m:t> </m:t>
                      </m:r>
                      <m:r>
                        <m:rPr>
                          <m:nor/>
                        </m:rPr>
                        <a:rPr lang="it-IT" sz="2000" i="0" smtClean="0"/>
                        <m:t>logaritmica</m:t>
                      </m:r>
                    </m:oMath>
                  </a14:m>
                  <a:r>
                    <a:rPr lang="it-IT" sz="2000" dirty="0">
                      <a:sym typeface="Symbol" panose="05050102010706020507" pitchFamily="18" charset="2"/>
                    </a:rPr>
                    <a:t>:    </a:t>
                  </a:r>
                  <a14:m>
                    <m:oMath xmlns:m="http://schemas.openxmlformats.org/officeDocument/2006/math">
                      <m:r>
                        <a:rPr lang="it-IT" sz="2000" b="0" i="1" smtClean="0">
                          <a:latin typeface="Cambria Math" panose="02040503050406030204" pitchFamily="18" charset="0"/>
                          <a:sym typeface="Symbol" panose="05050102010706020507" pitchFamily="18" charset="2"/>
                        </a:rPr>
                        <m:t>𝑟</m:t>
                      </m:r>
                      <m:d>
                        <m:dPr>
                          <m:ctrlPr>
                            <a:rPr lang="it-IT" sz="2000" b="0" i="1" smtClean="0">
                              <a:latin typeface="Cambria Math" panose="02040503050406030204" pitchFamily="18" charset="0"/>
                              <a:sym typeface="Symbol" panose="05050102010706020507" pitchFamily="18" charset="2"/>
                            </a:rPr>
                          </m:ctrlPr>
                        </m:dPr>
                        <m:e>
                          <m:r>
                            <a:rPr lang="it-IT" sz="2000" b="0" i="1" smtClean="0">
                              <a:latin typeface="Cambria Math" panose="02040503050406030204" pitchFamily="18" charset="0"/>
                              <a:ea typeface="Cambria Math" panose="02040503050406030204" pitchFamily="18" charset="0"/>
                              <a:sym typeface="Symbol" panose="05050102010706020507" pitchFamily="18" charset="2"/>
                            </a:rPr>
                            <m:t>𝜃</m:t>
                          </m:r>
                        </m:e>
                      </m:d>
                      <m:r>
                        <a:rPr lang="it-IT" sz="2000" b="0" i="1" smtClean="0">
                          <a:latin typeface="Cambria Math" panose="02040503050406030204" pitchFamily="18" charset="0"/>
                          <a:ea typeface="Cambria Math" panose="02040503050406030204" pitchFamily="18" charset="0"/>
                          <a:sym typeface="Symbol" panose="05050102010706020507" pitchFamily="18" charset="2"/>
                        </a:rPr>
                        <m:t>=</m:t>
                      </m:r>
                      <m:r>
                        <a:rPr lang="it-IT" sz="2000" b="0" i="1" smtClean="0">
                          <a:latin typeface="Cambria Math" panose="02040503050406030204" pitchFamily="18" charset="0"/>
                          <a:ea typeface="Cambria Math" panose="02040503050406030204" pitchFamily="18" charset="0"/>
                          <a:sym typeface="Symbol" panose="05050102010706020507" pitchFamily="18" charset="2"/>
                        </a:rPr>
                        <m:t>𝑎</m:t>
                      </m:r>
                      <m:sSup>
                        <m:sSupPr>
                          <m:ctrlPr>
                            <a:rPr lang="it-IT" sz="2000" b="0" i="1" smtClean="0">
                              <a:latin typeface="Cambria Math" panose="02040503050406030204" pitchFamily="18" charset="0"/>
                              <a:ea typeface="Cambria Math" panose="02040503050406030204" pitchFamily="18" charset="0"/>
                              <a:sym typeface="Symbol" panose="05050102010706020507" pitchFamily="18" charset="2"/>
                            </a:rPr>
                          </m:ctrlPr>
                        </m:sSupPr>
                        <m:e>
                          <m:r>
                            <a:rPr lang="it-IT" sz="2000" b="0" i="1" smtClean="0">
                              <a:latin typeface="Cambria Math" panose="02040503050406030204" pitchFamily="18" charset="0"/>
                              <a:ea typeface="Cambria Math" panose="02040503050406030204" pitchFamily="18" charset="0"/>
                              <a:sym typeface="Symbol" panose="05050102010706020507" pitchFamily="18" charset="2"/>
                            </a:rPr>
                            <m:t>𝑒</m:t>
                          </m:r>
                        </m:e>
                        <m:sup>
                          <m:r>
                            <a:rPr lang="it-IT" sz="2000" b="0" i="1" smtClean="0">
                              <a:latin typeface="Cambria Math" panose="02040503050406030204" pitchFamily="18" charset="0"/>
                              <a:ea typeface="Cambria Math" panose="02040503050406030204" pitchFamily="18" charset="0"/>
                              <a:sym typeface="Symbol" panose="05050102010706020507" pitchFamily="18" charset="2"/>
                            </a:rPr>
                            <m:t>𝑏</m:t>
                          </m:r>
                          <m:r>
                            <a:rPr lang="it-IT" sz="2000" b="0" i="1" smtClean="0">
                              <a:latin typeface="Cambria Math" panose="02040503050406030204" pitchFamily="18" charset="0"/>
                              <a:ea typeface="Cambria Math" panose="02040503050406030204" pitchFamily="18" charset="0"/>
                              <a:sym typeface="Symbol" panose="05050102010706020507" pitchFamily="18" charset="2"/>
                            </a:rPr>
                            <m:t>𝜃</m:t>
                          </m:r>
                        </m:sup>
                      </m:sSup>
                    </m:oMath>
                  </a14:m>
                  <a:r>
                    <a:rPr lang="it-IT" sz="2000" dirty="0">
                      <a:sym typeface="Symbol" panose="05050102010706020507" pitchFamily="18" charset="2"/>
                    </a:rPr>
                    <a:t>    dove</a:t>
                  </a:r>
                </a:p>
              </p:txBody>
            </p:sp>
          </mc:Choice>
          <mc:Fallback xmlns="">
            <p:sp>
              <p:nvSpPr>
                <p:cNvPr id="22" name="CasellaDiTesto 21">
                  <a:extLst>
                    <a:ext uri="{FF2B5EF4-FFF2-40B4-BE49-F238E27FC236}">
                      <a16:creationId xmlns:a16="http://schemas.microsoft.com/office/drawing/2014/main" id="{851E6581-E895-A9DE-91C0-85846580DF1F}"/>
                    </a:ext>
                  </a:extLst>
                </p:cNvPr>
                <p:cNvSpPr txBox="1">
                  <a:spLocks noRot="1" noChangeAspect="1" noMove="1" noResize="1" noEditPoints="1" noAdjustHandles="1" noChangeArrowheads="1" noChangeShapeType="1" noTextEdit="1"/>
                </p:cNvSpPr>
                <p:nvPr/>
              </p:nvSpPr>
              <p:spPr>
                <a:xfrm>
                  <a:off x="-25177" y="1059582"/>
                  <a:ext cx="4597178" cy="413703"/>
                </a:xfrm>
                <a:prstGeom prst="rect">
                  <a:avLst/>
                </a:prstGeom>
                <a:blipFill>
                  <a:blip r:embed="rId3"/>
                  <a:stretch>
                    <a:fillRect l="-531" t="-4412" b="-26471"/>
                  </a:stretch>
                </a:blipFill>
              </p:spPr>
              <p:txBody>
                <a:bodyPr/>
                <a:lstStyle/>
                <a:p>
                  <a:r>
                    <a:rPr lang="it-IT">
                      <a:noFill/>
                    </a:rPr>
                    <a:t> </a:t>
                  </a:r>
                </a:p>
              </p:txBody>
            </p:sp>
          </mc:Fallback>
        </mc:AlternateContent>
        <p:sp>
          <p:nvSpPr>
            <p:cNvPr id="7" name="Parentesi graffa aperta 6">
              <a:extLst>
                <a:ext uri="{FF2B5EF4-FFF2-40B4-BE49-F238E27FC236}">
                  <a16:creationId xmlns:a16="http://schemas.microsoft.com/office/drawing/2014/main" id="{D6DEC496-4882-F81E-9846-3759874BB1C2}"/>
                </a:ext>
              </a:extLst>
            </p:cNvPr>
            <p:cNvSpPr/>
            <p:nvPr/>
          </p:nvSpPr>
          <p:spPr>
            <a:xfrm>
              <a:off x="4644008" y="843558"/>
              <a:ext cx="288032" cy="792088"/>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C561399-2E1B-1870-A19F-79052730F2CC}"/>
                    </a:ext>
                  </a:extLst>
                </p:cNvPr>
                <p:cNvSpPr txBox="1"/>
                <p:nvPr/>
              </p:nvSpPr>
              <p:spPr>
                <a:xfrm>
                  <a:off x="4932040" y="699542"/>
                  <a:ext cx="2736304" cy="1292662"/>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it-IT" sz="2000">
                            <a:sym typeface="Symbol" panose="05050102010706020507" pitchFamily="18" charset="2"/>
                          </a:rPr>
                          <m:t>a</m:t>
                        </m:r>
                        <m:r>
                          <m:rPr>
                            <m:nor/>
                          </m:rPr>
                          <a:rPr lang="it-IT" sz="2000" b="0" i="0" smtClean="0">
                            <a:sym typeface="Symbol" panose="05050102010706020507" pitchFamily="18" charset="2"/>
                          </a:rPr>
                          <m:t> </m:t>
                        </m:r>
                        <m:r>
                          <m:rPr>
                            <m:nor/>
                          </m:rPr>
                          <a:rPr lang="it-IT" sz="2000">
                            <a:sym typeface="Symbol" panose="05050102010706020507" pitchFamily="18" charset="2"/>
                          </a:rPr>
                          <m:t>=</m:t>
                        </m:r>
                        <m:r>
                          <m:rPr>
                            <m:nor/>
                          </m:rPr>
                          <a:rPr lang="it-IT" sz="2000" b="0" i="0" smtClean="0">
                            <a:sym typeface="Symbol" panose="05050102010706020507" pitchFamily="18" charset="2"/>
                          </a:rPr>
                          <m:t> </m:t>
                        </m:r>
                        <m:r>
                          <m:rPr>
                            <m:nor/>
                          </m:rPr>
                          <a:rPr lang="it-IT" sz="2000">
                            <a:sym typeface="Symbol" panose="05050102010706020507" pitchFamily="18" charset="2"/>
                          </a:rPr>
                          <m:t>dimensione</m:t>
                        </m:r>
                        <m:r>
                          <m:rPr>
                            <m:nor/>
                          </m:rPr>
                          <a:rPr lang="it-IT" sz="2000" b="0" i="0" smtClean="0">
                            <a:sym typeface="Symbol" panose="05050102010706020507" pitchFamily="18" charset="2"/>
                          </a:rPr>
                          <m:t> </m:t>
                        </m:r>
                        <m:r>
                          <m:rPr>
                            <m:nor/>
                          </m:rPr>
                          <a:rPr lang="it-IT" sz="2000">
                            <a:sym typeface="Symbol" panose="05050102010706020507" pitchFamily="18" charset="2"/>
                          </a:rPr>
                          <m:t>iniziale</m:t>
                        </m:r>
                      </m:oMath>
                    </m:oMathPara>
                  </a14:m>
                  <a:endParaRPr lang="it-IT" sz="2000" dirty="0">
                    <a:sym typeface="Symbol" panose="05050102010706020507" pitchFamily="18" charset="2"/>
                  </a:endParaRPr>
                </a:p>
                <a:p>
                  <a:pPr>
                    <a:lnSpc>
                      <a:spcPct val="150000"/>
                    </a:lnSpc>
                  </a:pPr>
                  <a:r>
                    <a:rPr lang="it-IT" sz="2000" dirty="0">
                      <a:sym typeface="Symbol" panose="05050102010706020507" pitchFamily="18" charset="2"/>
                    </a:rPr>
                    <a:t>  b = la scala</a:t>
                  </a:r>
                </a:p>
                <a:p>
                  <a:endParaRPr lang="it-IT" dirty="0"/>
                </a:p>
              </p:txBody>
            </p:sp>
          </mc:Choice>
          <mc:Fallback xmlns="">
            <p:sp>
              <p:nvSpPr>
                <p:cNvPr id="13" name="CasellaDiTesto 12">
                  <a:extLst>
                    <a:ext uri="{FF2B5EF4-FFF2-40B4-BE49-F238E27FC236}">
                      <a16:creationId xmlns:a16="http://schemas.microsoft.com/office/drawing/2014/main" id="{FC561399-2E1B-1870-A19F-79052730F2CC}"/>
                    </a:ext>
                  </a:extLst>
                </p:cNvPr>
                <p:cNvSpPr txBox="1">
                  <a:spLocks noRot="1" noChangeAspect="1" noMove="1" noResize="1" noEditPoints="1" noAdjustHandles="1" noChangeArrowheads="1" noChangeShapeType="1" noTextEdit="1"/>
                </p:cNvSpPr>
                <p:nvPr/>
              </p:nvSpPr>
              <p:spPr>
                <a:xfrm>
                  <a:off x="4932040" y="699542"/>
                  <a:ext cx="2736304" cy="1292662"/>
                </a:xfrm>
                <a:prstGeom prst="rect">
                  <a:avLst/>
                </a:prstGeom>
                <a:blipFill>
                  <a:blip r:embed="rId4"/>
                  <a:stretch>
                    <a:fillRect/>
                  </a:stretch>
                </a:blipFill>
              </p:spPr>
              <p:txBody>
                <a:bodyPr/>
                <a:lstStyle/>
                <a:p>
                  <a:r>
                    <a:rPr lang="it-IT">
                      <a:noFill/>
                    </a:rPr>
                    <a:t> </a:t>
                  </a:r>
                </a:p>
              </p:txBody>
            </p:sp>
          </mc:Fallback>
        </mc:AlternateContent>
      </p:grpSp>
      <p:grpSp>
        <p:nvGrpSpPr>
          <p:cNvPr id="3" name="Gruppo 2">
            <a:extLst>
              <a:ext uri="{FF2B5EF4-FFF2-40B4-BE49-F238E27FC236}">
                <a16:creationId xmlns:a16="http://schemas.microsoft.com/office/drawing/2014/main" id="{EA7FB562-F5B3-9D95-D5CD-161D94429C41}"/>
              </a:ext>
            </a:extLst>
          </p:cNvPr>
          <p:cNvGrpSpPr/>
          <p:nvPr/>
        </p:nvGrpSpPr>
        <p:grpSpPr>
          <a:xfrm>
            <a:off x="0" y="2067694"/>
            <a:ext cx="7020272" cy="1564852"/>
            <a:chOff x="-25177" y="699542"/>
            <a:chExt cx="7020272" cy="1564852"/>
          </a:xfrm>
        </p:grpSpPr>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7C501E49-CB0C-A819-44DB-D28EE099C360}"/>
                    </a:ext>
                  </a:extLst>
                </p:cNvPr>
                <p:cNvSpPr txBox="1"/>
                <p:nvPr/>
              </p:nvSpPr>
              <p:spPr>
                <a:xfrm>
                  <a:off x="-25177" y="1059582"/>
                  <a:ext cx="4597178" cy="413703"/>
                </a:xfrm>
                <a:prstGeom prst="rect">
                  <a:avLst/>
                </a:prstGeom>
                <a:noFill/>
              </p:spPr>
              <p:txBody>
                <a:bodyPr wrap="square">
                  <a:spAutoFit/>
                </a:bodyPr>
                <a:lstStyle/>
                <a:p>
                  <a14:m>
                    <m:oMath xmlns:m="http://schemas.openxmlformats.org/officeDocument/2006/math">
                      <m:r>
                        <m:rPr>
                          <m:nor/>
                        </m:rPr>
                        <a:rPr lang="it-IT" sz="2000" i="0" smtClean="0"/>
                        <m:t>Spirale</m:t>
                      </m:r>
                      <m:r>
                        <m:rPr>
                          <m:nor/>
                        </m:rPr>
                        <a:rPr lang="it-IT" sz="2000" i="0" smtClean="0"/>
                        <m:t> </m:t>
                      </m:r>
                      <m:r>
                        <m:rPr>
                          <m:nor/>
                        </m:rPr>
                        <a:rPr lang="it-IT" sz="2000" b="0" i="0" smtClean="0"/>
                        <m:t>aurea</m:t>
                      </m:r>
                    </m:oMath>
                  </a14:m>
                  <a:r>
                    <a:rPr lang="it-IT" sz="2000" dirty="0">
                      <a:sym typeface="Symbol" panose="05050102010706020507" pitchFamily="18" charset="2"/>
                    </a:rPr>
                    <a:t>:    </a:t>
                  </a:r>
                  <a14:m>
                    <m:oMath xmlns:m="http://schemas.openxmlformats.org/officeDocument/2006/math">
                      <m:r>
                        <a:rPr lang="it-IT" sz="2000" b="0" i="1" smtClean="0">
                          <a:latin typeface="Cambria Math" panose="02040503050406030204" pitchFamily="18" charset="0"/>
                          <a:sym typeface="Symbol" panose="05050102010706020507" pitchFamily="18" charset="2"/>
                        </a:rPr>
                        <m:t>𝑟</m:t>
                      </m:r>
                      <m:d>
                        <m:dPr>
                          <m:ctrlPr>
                            <a:rPr lang="it-IT" sz="2000" b="0" i="1" smtClean="0">
                              <a:latin typeface="Cambria Math" panose="02040503050406030204" pitchFamily="18" charset="0"/>
                              <a:sym typeface="Symbol" panose="05050102010706020507" pitchFamily="18" charset="2"/>
                            </a:rPr>
                          </m:ctrlPr>
                        </m:dPr>
                        <m:e>
                          <m:r>
                            <a:rPr lang="it-IT" sz="2000" b="0" i="1" smtClean="0">
                              <a:latin typeface="Cambria Math" panose="02040503050406030204" pitchFamily="18" charset="0"/>
                              <a:ea typeface="Cambria Math" panose="02040503050406030204" pitchFamily="18" charset="0"/>
                              <a:sym typeface="Symbol" panose="05050102010706020507" pitchFamily="18" charset="2"/>
                            </a:rPr>
                            <m:t>𝜃</m:t>
                          </m:r>
                        </m:e>
                      </m:d>
                      <m:r>
                        <a:rPr lang="it-IT" sz="2000" b="0" i="1" smtClean="0">
                          <a:latin typeface="Cambria Math" panose="02040503050406030204" pitchFamily="18" charset="0"/>
                          <a:ea typeface="Cambria Math" panose="02040503050406030204" pitchFamily="18" charset="0"/>
                          <a:sym typeface="Symbol" panose="05050102010706020507" pitchFamily="18" charset="2"/>
                        </a:rPr>
                        <m:t>=</m:t>
                      </m:r>
                      <m:r>
                        <a:rPr lang="it-IT" sz="2000" b="0" i="1" smtClean="0">
                          <a:latin typeface="Cambria Math" panose="02040503050406030204" pitchFamily="18" charset="0"/>
                          <a:ea typeface="Cambria Math" panose="02040503050406030204" pitchFamily="18" charset="0"/>
                          <a:sym typeface="Symbol" panose="05050102010706020507" pitchFamily="18" charset="2"/>
                        </a:rPr>
                        <m:t>𝑎</m:t>
                      </m:r>
                      <m:sSup>
                        <m:sSupPr>
                          <m:ctrlPr>
                            <a:rPr lang="it-IT" sz="2000" b="0" i="1" smtClean="0">
                              <a:latin typeface="Cambria Math" panose="02040503050406030204" pitchFamily="18" charset="0"/>
                              <a:ea typeface="Cambria Math" panose="02040503050406030204" pitchFamily="18" charset="0"/>
                              <a:sym typeface="Symbol" panose="05050102010706020507" pitchFamily="18" charset="2"/>
                            </a:rPr>
                          </m:ctrlPr>
                        </m:sSupPr>
                        <m:e>
                          <m:r>
                            <a:rPr lang="it-IT" sz="2000" b="0" i="1" smtClean="0">
                              <a:latin typeface="Cambria Math" panose="02040503050406030204" pitchFamily="18" charset="0"/>
                              <a:ea typeface="Cambria Math" panose="02040503050406030204" pitchFamily="18" charset="0"/>
                              <a:sym typeface="Symbol" panose="05050102010706020507" pitchFamily="18" charset="2"/>
                            </a:rPr>
                            <m:t>𝑒</m:t>
                          </m:r>
                        </m:e>
                        <m:sup>
                          <m:r>
                            <a:rPr lang="it-IT" sz="2000" b="0" i="1" smtClean="0">
                              <a:latin typeface="Cambria Math" panose="02040503050406030204" pitchFamily="18" charset="0"/>
                              <a:ea typeface="Cambria Math" panose="02040503050406030204" pitchFamily="18" charset="0"/>
                              <a:sym typeface="Symbol" panose="05050102010706020507" pitchFamily="18" charset="2"/>
                            </a:rPr>
                            <m:t>𝑏</m:t>
                          </m:r>
                          <m:r>
                            <a:rPr lang="it-IT" sz="2000" b="0" i="1" smtClean="0">
                              <a:latin typeface="Cambria Math" panose="02040503050406030204" pitchFamily="18" charset="0"/>
                              <a:ea typeface="Cambria Math" panose="02040503050406030204" pitchFamily="18" charset="0"/>
                              <a:sym typeface="Symbol" panose="05050102010706020507" pitchFamily="18" charset="2"/>
                            </a:rPr>
                            <m:t>𝜃</m:t>
                          </m:r>
                        </m:sup>
                      </m:sSup>
                    </m:oMath>
                  </a14:m>
                  <a:r>
                    <a:rPr lang="it-IT" sz="2000" dirty="0">
                      <a:sym typeface="Symbol" panose="05050102010706020507" pitchFamily="18" charset="2"/>
                    </a:rPr>
                    <a:t>    dove</a:t>
                  </a:r>
                </a:p>
              </p:txBody>
            </p:sp>
          </mc:Choice>
          <mc:Fallback xmlns="">
            <p:sp>
              <p:nvSpPr>
                <p:cNvPr id="4" name="CasellaDiTesto 3">
                  <a:extLst>
                    <a:ext uri="{FF2B5EF4-FFF2-40B4-BE49-F238E27FC236}">
                      <a16:creationId xmlns:a16="http://schemas.microsoft.com/office/drawing/2014/main" id="{7C501E49-CB0C-A819-44DB-D28EE099C360}"/>
                    </a:ext>
                  </a:extLst>
                </p:cNvPr>
                <p:cNvSpPr txBox="1">
                  <a:spLocks noRot="1" noChangeAspect="1" noMove="1" noResize="1" noEditPoints="1" noAdjustHandles="1" noChangeArrowheads="1" noChangeShapeType="1" noTextEdit="1"/>
                </p:cNvSpPr>
                <p:nvPr/>
              </p:nvSpPr>
              <p:spPr>
                <a:xfrm>
                  <a:off x="-25177" y="1059582"/>
                  <a:ext cx="4597178" cy="413703"/>
                </a:xfrm>
                <a:prstGeom prst="rect">
                  <a:avLst/>
                </a:prstGeom>
                <a:blipFill>
                  <a:blip r:embed="rId5"/>
                  <a:stretch>
                    <a:fillRect l="-531" t="-2941" b="-26471"/>
                  </a:stretch>
                </a:blipFill>
              </p:spPr>
              <p:txBody>
                <a:bodyPr/>
                <a:lstStyle/>
                <a:p>
                  <a:r>
                    <a:rPr lang="it-IT">
                      <a:noFill/>
                    </a:rPr>
                    <a:t> </a:t>
                  </a:r>
                </a:p>
              </p:txBody>
            </p:sp>
          </mc:Fallback>
        </mc:AlternateContent>
        <p:sp>
          <p:nvSpPr>
            <p:cNvPr id="5" name="Parentesi graffa aperta 4">
              <a:extLst>
                <a:ext uri="{FF2B5EF4-FFF2-40B4-BE49-F238E27FC236}">
                  <a16:creationId xmlns:a16="http://schemas.microsoft.com/office/drawing/2014/main" id="{52B21B7B-93EC-EB0B-5BD1-7D2F1A3F26C4}"/>
                </a:ext>
              </a:extLst>
            </p:cNvPr>
            <p:cNvSpPr/>
            <p:nvPr/>
          </p:nvSpPr>
          <p:spPr>
            <a:xfrm>
              <a:off x="3970759" y="915566"/>
              <a:ext cx="288032" cy="792088"/>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3F6D8718-B0B9-1EF9-A5AF-0105A32E9EB9}"/>
                    </a:ext>
                  </a:extLst>
                </p:cNvPr>
                <p:cNvSpPr txBox="1"/>
                <p:nvPr/>
              </p:nvSpPr>
              <p:spPr>
                <a:xfrm>
                  <a:off x="4258791" y="699542"/>
                  <a:ext cx="2736304" cy="1564852"/>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m:rPr>
                            <m:nor/>
                          </m:rPr>
                          <a:rPr lang="it-IT" sz="2000" smtClean="0">
                            <a:sym typeface="Symbol" panose="05050102010706020507" pitchFamily="18" charset="2"/>
                          </a:rPr>
                          <m:t>a</m:t>
                        </m:r>
                        <m:r>
                          <m:rPr>
                            <m:nor/>
                          </m:rPr>
                          <a:rPr lang="it-IT" sz="2000" b="0" i="0" smtClean="0">
                            <a:sym typeface="Symbol" panose="05050102010706020507" pitchFamily="18" charset="2"/>
                          </a:rPr>
                          <m:t> </m:t>
                        </m:r>
                        <m:r>
                          <m:rPr>
                            <m:nor/>
                          </m:rPr>
                          <a:rPr lang="it-IT" sz="2000" smtClean="0">
                            <a:sym typeface="Symbol" panose="05050102010706020507" pitchFamily="18" charset="2"/>
                          </a:rPr>
                          <m:t>=</m:t>
                        </m:r>
                        <m:r>
                          <m:rPr>
                            <m:nor/>
                          </m:rPr>
                          <a:rPr lang="it-IT" sz="2000" b="0" i="0" smtClean="0">
                            <a:sym typeface="Symbol" panose="05050102010706020507" pitchFamily="18" charset="2"/>
                          </a:rPr>
                          <m:t> </m:t>
                        </m:r>
                        <m:r>
                          <m:rPr>
                            <m:nor/>
                          </m:rPr>
                          <a:rPr lang="it-IT" sz="2000" smtClean="0">
                            <a:sym typeface="Symbol" panose="05050102010706020507" pitchFamily="18" charset="2"/>
                          </a:rPr>
                          <m:t>dimensione</m:t>
                        </m:r>
                        <m:r>
                          <m:rPr>
                            <m:nor/>
                          </m:rPr>
                          <a:rPr lang="it-IT" sz="2000" b="0" i="0" smtClean="0">
                            <a:sym typeface="Symbol" panose="05050102010706020507" pitchFamily="18" charset="2"/>
                          </a:rPr>
                          <m:t> </m:t>
                        </m:r>
                        <m:r>
                          <m:rPr>
                            <m:nor/>
                          </m:rPr>
                          <a:rPr lang="it-IT" sz="2000" smtClean="0">
                            <a:sym typeface="Symbol" panose="05050102010706020507" pitchFamily="18" charset="2"/>
                          </a:rPr>
                          <m:t>iniziale</m:t>
                        </m:r>
                      </m:oMath>
                    </m:oMathPara>
                  </a14:m>
                  <a:endParaRPr lang="it-IT" sz="2000" dirty="0">
                    <a:sym typeface="Symbol" panose="05050102010706020507" pitchFamily="18" charset="2"/>
                  </a:endParaRPr>
                </a:p>
                <a:p>
                  <a:pPr>
                    <a:lnSpc>
                      <a:spcPct val="150000"/>
                    </a:lnSpc>
                  </a:pPr>
                  <a:r>
                    <a:rPr lang="it-IT" sz="2000" dirty="0">
                      <a:sym typeface="Symbol" panose="05050102010706020507" pitchFamily="18" charset="2"/>
                    </a:rPr>
                    <a:t>  </a:t>
                  </a:r>
                  <a14:m>
                    <m:oMath xmlns:m="http://schemas.openxmlformats.org/officeDocument/2006/math">
                      <m:r>
                        <a:rPr lang="it-IT" sz="2000" i="1" dirty="0" smtClean="0">
                          <a:solidFill>
                            <a:srgbClr val="C00000"/>
                          </a:solidFill>
                          <a:latin typeface="Cambria Math" panose="02040503050406030204" pitchFamily="18" charset="0"/>
                          <a:sym typeface="Symbol" panose="05050102010706020507" pitchFamily="18" charset="2"/>
                        </a:rPr>
                        <m:t>𝑏</m:t>
                      </m:r>
                      <m:r>
                        <a:rPr lang="it-IT" sz="2000" i="1" dirty="0" smtClean="0">
                          <a:solidFill>
                            <a:srgbClr val="C00000"/>
                          </a:solidFill>
                          <a:latin typeface="Cambria Math" panose="02040503050406030204" pitchFamily="18" charset="0"/>
                          <a:sym typeface="Symbol" panose="05050102010706020507" pitchFamily="18" charset="2"/>
                        </a:rPr>
                        <m:t> = </m:t>
                      </m:r>
                      <m:f>
                        <m:fPr>
                          <m:ctrlPr>
                            <a:rPr lang="it-IT" sz="2000" b="0" i="1" dirty="0" smtClean="0">
                              <a:solidFill>
                                <a:srgbClr val="C00000"/>
                              </a:solidFill>
                              <a:latin typeface="Cambria Math" panose="02040503050406030204" pitchFamily="18" charset="0"/>
                              <a:sym typeface="Symbol" panose="05050102010706020507" pitchFamily="18" charset="2"/>
                            </a:rPr>
                          </m:ctrlPr>
                        </m:fPr>
                        <m:num>
                          <m:func>
                            <m:funcPr>
                              <m:ctrlPr>
                                <a:rPr lang="it-IT" sz="2000" b="0" i="1" dirty="0" smtClean="0">
                                  <a:solidFill>
                                    <a:srgbClr val="C00000"/>
                                  </a:solidFill>
                                  <a:latin typeface="Cambria Math" panose="02040503050406030204" pitchFamily="18" charset="0"/>
                                  <a:sym typeface="Symbol" panose="05050102010706020507" pitchFamily="18" charset="2"/>
                                </a:rPr>
                              </m:ctrlPr>
                            </m:funcPr>
                            <m:fName>
                              <m:r>
                                <m:rPr>
                                  <m:sty m:val="p"/>
                                </m:rPr>
                                <a:rPr lang="it-IT" sz="2000" b="0" i="0" dirty="0" smtClean="0">
                                  <a:solidFill>
                                    <a:srgbClr val="C00000"/>
                                  </a:solidFill>
                                  <a:latin typeface="Cambria Math" panose="02040503050406030204" pitchFamily="18" charset="0"/>
                                  <a:sym typeface="Symbol" panose="05050102010706020507" pitchFamily="18" charset="2"/>
                                </a:rPr>
                                <m:t>ln</m:t>
                              </m:r>
                            </m:fName>
                            <m:e>
                              <m:r>
                                <a:rPr lang="it-IT" sz="2000" b="0" i="1" dirty="0" smtClean="0">
                                  <a:solidFill>
                                    <a:srgbClr val="C00000"/>
                                  </a:solidFill>
                                  <a:latin typeface="Cambria Math" panose="02040503050406030204" pitchFamily="18" charset="0"/>
                                  <a:ea typeface="Cambria Math" panose="02040503050406030204" pitchFamily="18" charset="0"/>
                                  <a:sym typeface="Symbol" panose="05050102010706020507" pitchFamily="18" charset="2"/>
                                </a:rPr>
                                <m:t>∅</m:t>
                              </m:r>
                            </m:e>
                          </m:func>
                        </m:num>
                        <m:den>
                          <m:f>
                            <m:fPr>
                              <m:type m:val="lin"/>
                              <m:ctrlPr>
                                <a:rPr lang="it-IT" sz="2000" b="0" i="1" dirty="0" smtClean="0">
                                  <a:solidFill>
                                    <a:srgbClr val="C00000"/>
                                  </a:solidFill>
                                  <a:latin typeface="Cambria Math" panose="02040503050406030204" pitchFamily="18" charset="0"/>
                                  <a:sym typeface="Symbol" panose="05050102010706020507" pitchFamily="18" charset="2"/>
                                </a:rPr>
                              </m:ctrlPr>
                            </m:fPr>
                            <m:num>
                              <m:r>
                                <a:rPr lang="it-IT" sz="2000" b="0" i="1" dirty="0" smtClean="0">
                                  <a:solidFill>
                                    <a:srgbClr val="C00000"/>
                                  </a:solidFill>
                                  <a:latin typeface="Cambria Math" panose="02040503050406030204" pitchFamily="18" charset="0"/>
                                  <a:ea typeface="Cambria Math" panose="02040503050406030204" pitchFamily="18" charset="0"/>
                                  <a:sym typeface="Symbol" panose="05050102010706020507" pitchFamily="18" charset="2"/>
                                </a:rPr>
                                <m:t>𝜋</m:t>
                              </m:r>
                            </m:num>
                            <m:den>
                              <m:r>
                                <a:rPr lang="it-IT" sz="2000" b="0" i="1" dirty="0" smtClean="0">
                                  <a:solidFill>
                                    <a:srgbClr val="C00000"/>
                                  </a:solidFill>
                                  <a:latin typeface="Cambria Math" panose="02040503050406030204" pitchFamily="18" charset="0"/>
                                  <a:sym typeface="Symbol" panose="05050102010706020507" pitchFamily="18" charset="2"/>
                                </a:rPr>
                                <m:t>2</m:t>
                              </m:r>
                            </m:den>
                          </m:f>
                        </m:den>
                      </m:f>
                      <m:r>
                        <a:rPr lang="it-IT" sz="2000" b="0" i="1" dirty="0" smtClean="0">
                          <a:solidFill>
                            <a:srgbClr val="C00000"/>
                          </a:solidFill>
                          <a:latin typeface="Cambria Math" panose="02040503050406030204" pitchFamily="18" charset="0"/>
                          <a:ea typeface="Cambria Math" panose="02040503050406030204" pitchFamily="18" charset="0"/>
                          <a:sym typeface="Symbol" panose="05050102010706020507" pitchFamily="18" charset="2"/>
                        </a:rPr>
                        <m:t>≅0,306348</m:t>
                      </m:r>
                      <m:r>
                        <a:rPr lang="it-IT" sz="2000" b="0" i="1" dirty="0" smtClean="0">
                          <a:latin typeface="Cambria Math" panose="02040503050406030204" pitchFamily="18" charset="0"/>
                          <a:sym typeface="Symbol" panose="05050102010706020507" pitchFamily="18" charset="2"/>
                        </a:rPr>
                        <m:t> </m:t>
                      </m:r>
                    </m:oMath>
                  </a14:m>
                  <a:endParaRPr lang="it-IT" sz="2000" dirty="0">
                    <a:sym typeface="Symbol" panose="05050102010706020507" pitchFamily="18" charset="2"/>
                  </a:endParaRPr>
                </a:p>
                <a:p>
                  <a:endParaRPr lang="it-IT" dirty="0"/>
                </a:p>
              </p:txBody>
            </p:sp>
          </mc:Choice>
          <mc:Fallback xmlns="">
            <p:sp>
              <p:nvSpPr>
                <p:cNvPr id="6" name="CasellaDiTesto 5">
                  <a:extLst>
                    <a:ext uri="{FF2B5EF4-FFF2-40B4-BE49-F238E27FC236}">
                      <a16:creationId xmlns:a16="http://schemas.microsoft.com/office/drawing/2014/main" id="{3F6D8718-B0B9-1EF9-A5AF-0105A32E9EB9}"/>
                    </a:ext>
                  </a:extLst>
                </p:cNvPr>
                <p:cNvSpPr txBox="1">
                  <a:spLocks noRot="1" noChangeAspect="1" noMove="1" noResize="1" noEditPoints="1" noAdjustHandles="1" noChangeArrowheads="1" noChangeShapeType="1" noTextEdit="1"/>
                </p:cNvSpPr>
                <p:nvPr/>
              </p:nvSpPr>
              <p:spPr>
                <a:xfrm>
                  <a:off x="4258791" y="699542"/>
                  <a:ext cx="2736304" cy="1564852"/>
                </a:xfrm>
                <a:prstGeom prst="rect">
                  <a:avLst/>
                </a:prstGeom>
                <a:blipFill>
                  <a:blip r:embed="rId6"/>
                  <a:stretch>
                    <a:fillRect/>
                  </a:stretch>
                </a:blipFill>
              </p:spPr>
              <p:txBody>
                <a:bodyPr/>
                <a:lstStyle/>
                <a:p>
                  <a:r>
                    <a:rPr lang="it-IT">
                      <a:noFill/>
                    </a:rPr>
                    <a:t> </a:t>
                  </a:r>
                </a:p>
              </p:txBody>
            </p:sp>
          </mc:Fallback>
        </mc:AlternateContent>
      </p:grpSp>
      <p:sp>
        <p:nvSpPr>
          <p:cNvPr id="8" name="CasellaDiTesto 7">
            <a:extLst>
              <a:ext uri="{FF2B5EF4-FFF2-40B4-BE49-F238E27FC236}">
                <a16:creationId xmlns:a16="http://schemas.microsoft.com/office/drawing/2014/main" id="{786BB897-1244-2977-6152-D3A061617195}"/>
              </a:ext>
            </a:extLst>
          </p:cNvPr>
          <p:cNvSpPr txBox="1"/>
          <p:nvPr/>
        </p:nvSpPr>
        <p:spPr>
          <a:xfrm>
            <a:off x="1331640" y="3723878"/>
            <a:ext cx="5976664" cy="707886"/>
          </a:xfrm>
          <a:prstGeom prst="rect">
            <a:avLst/>
          </a:prstGeom>
          <a:noFill/>
        </p:spPr>
        <p:txBody>
          <a:bodyPr wrap="square" rtlCol="0">
            <a:spAutoFit/>
          </a:bodyPr>
          <a:lstStyle/>
          <a:p>
            <a:r>
              <a:rPr lang="it-IT" sz="2000" dirty="0"/>
              <a:t>Non tutte le spirali logaritmiche sono spirali auree!!!</a:t>
            </a:r>
          </a:p>
          <a:p>
            <a:r>
              <a:rPr lang="it-IT" sz="2000" dirty="0"/>
              <a:t>Così come non tutti i rettangoli sono rettangoli aurei.</a:t>
            </a:r>
          </a:p>
        </p:txBody>
      </p:sp>
    </p:spTree>
    <p:extLst>
      <p:ext uri="{BB962C8B-B14F-4D97-AF65-F5344CB8AC3E}">
        <p14:creationId xmlns:p14="http://schemas.microsoft.com/office/powerpoint/2010/main" val="41838480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352D8695-A8DC-2E74-EAC9-DB06353840FD}"/>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1649A381-74B2-440B-CE51-8B86C1013C48}"/>
              </a:ext>
            </a:extLst>
          </p:cNvPr>
          <p:cNvSpPr txBox="1">
            <a:spLocks noGrp="1"/>
          </p:cNvSpPr>
          <p:nvPr>
            <p:ph type="sldNum" idx="12"/>
          </p:nvPr>
        </p:nvSpPr>
        <p:spPr>
          <a:xfrm>
            <a:off x="15899" y="487940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71</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AD5239B1-3C06-DAA4-7EA6-99D20CC38EED}"/>
              </a:ext>
            </a:extLst>
          </p:cNvPr>
          <p:cNvSpPr/>
          <p:nvPr/>
        </p:nvSpPr>
        <p:spPr>
          <a:xfrm>
            <a:off x="0" y="0"/>
            <a:ext cx="9144000" cy="519113"/>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37950D7C-B973-C798-BCBD-FA6A995FD48F}"/>
              </a:ext>
            </a:extLst>
          </p:cNvPr>
          <p:cNvSpPr txBox="1">
            <a:spLocks noGrp="1"/>
          </p:cNvSpPr>
          <p:nvPr>
            <p:ph type="title" idx="4294967295"/>
          </p:nvPr>
        </p:nvSpPr>
        <p:spPr>
          <a:xfrm>
            <a:off x="143508" y="0"/>
            <a:ext cx="6858000" cy="46553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Rettangoli e spirali</a:t>
            </a:r>
            <a:endParaRPr dirty="0"/>
          </a:p>
        </p:txBody>
      </p:sp>
      <p:grpSp>
        <p:nvGrpSpPr>
          <p:cNvPr id="11" name="Gruppo 10">
            <a:extLst>
              <a:ext uri="{FF2B5EF4-FFF2-40B4-BE49-F238E27FC236}">
                <a16:creationId xmlns:a16="http://schemas.microsoft.com/office/drawing/2014/main" id="{982099E9-5108-4454-47D2-2767419ABADC}"/>
              </a:ext>
            </a:extLst>
          </p:cNvPr>
          <p:cNvGrpSpPr/>
          <p:nvPr/>
        </p:nvGrpSpPr>
        <p:grpSpPr>
          <a:xfrm rot="16200000">
            <a:off x="197436" y="2481818"/>
            <a:ext cx="3240360" cy="1404000"/>
            <a:chOff x="467545" y="987575"/>
            <a:chExt cx="3528392" cy="1440159"/>
          </a:xfrm>
        </p:grpSpPr>
        <p:grpSp>
          <p:nvGrpSpPr>
            <p:cNvPr id="3" name="Gruppo 2">
              <a:extLst>
                <a:ext uri="{FF2B5EF4-FFF2-40B4-BE49-F238E27FC236}">
                  <a16:creationId xmlns:a16="http://schemas.microsoft.com/office/drawing/2014/main" id="{28D5C7D2-297D-53A4-595C-CEC9B7ED3A8A}"/>
                </a:ext>
              </a:extLst>
            </p:cNvPr>
            <p:cNvGrpSpPr/>
            <p:nvPr/>
          </p:nvGrpSpPr>
          <p:grpSpPr>
            <a:xfrm>
              <a:off x="467545" y="987575"/>
              <a:ext cx="3528392" cy="504056"/>
              <a:chOff x="0" y="0"/>
              <a:chExt cx="4746727" cy="836313"/>
            </a:xfrm>
          </p:grpSpPr>
          <p:sp>
            <p:nvSpPr>
              <p:cNvPr id="4" name="Rettangolo 3">
                <a:extLst>
                  <a:ext uri="{FF2B5EF4-FFF2-40B4-BE49-F238E27FC236}">
                    <a16:creationId xmlns:a16="http://schemas.microsoft.com/office/drawing/2014/main" id="{488B7F43-0070-2DBB-DAF6-1353A5C61D09}"/>
                  </a:ext>
                </a:extLst>
              </p:cNvPr>
              <p:cNvSpPr/>
              <p:nvPr/>
            </p:nvSpPr>
            <p:spPr>
              <a:xfrm>
                <a:off x="0" y="0"/>
                <a:ext cx="1159200" cy="82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 name="Rettangolo 4">
                <a:extLst>
                  <a:ext uri="{FF2B5EF4-FFF2-40B4-BE49-F238E27FC236}">
                    <a16:creationId xmlns:a16="http://schemas.microsoft.com/office/drawing/2014/main" id="{BDFAC578-E817-C0E3-7D0A-85ACE23A9131}"/>
                  </a:ext>
                </a:extLst>
              </p:cNvPr>
              <p:cNvSpPr/>
              <p:nvPr/>
            </p:nvSpPr>
            <p:spPr>
              <a:xfrm>
                <a:off x="1453078" y="8312"/>
                <a:ext cx="2228056" cy="82740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6" name="Rettangolo 5">
                <a:extLst>
                  <a:ext uri="{FF2B5EF4-FFF2-40B4-BE49-F238E27FC236}">
                    <a16:creationId xmlns:a16="http://schemas.microsoft.com/office/drawing/2014/main" id="{31BB4108-165A-B3AD-24E3-02F1CE45B271}"/>
                  </a:ext>
                </a:extLst>
              </p:cNvPr>
              <p:cNvSpPr/>
              <p:nvPr/>
            </p:nvSpPr>
            <p:spPr>
              <a:xfrm>
                <a:off x="3918727" y="8313"/>
                <a:ext cx="828000" cy="82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7" name="Gruppo 6">
              <a:extLst>
                <a:ext uri="{FF2B5EF4-FFF2-40B4-BE49-F238E27FC236}">
                  <a16:creationId xmlns:a16="http://schemas.microsoft.com/office/drawing/2014/main" id="{4AA73F2A-87C7-A61D-9B84-2E5C3C24D6D2}"/>
                </a:ext>
              </a:extLst>
            </p:cNvPr>
            <p:cNvGrpSpPr/>
            <p:nvPr/>
          </p:nvGrpSpPr>
          <p:grpSpPr>
            <a:xfrm>
              <a:off x="508910" y="1851670"/>
              <a:ext cx="3487026" cy="576064"/>
              <a:chOff x="0" y="0"/>
              <a:chExt cx="4493521" cy="844990"/>
            </a:xfrm>
          </p:grpSpPr>
          <p:sp>
            <p:nvSpPr>
              <p:cNvPr id="8" name="Rettangolo 7">
                <a:extLst>
                  <a:ext uri="{FF2B5EF4-FFF2-40B4-BE49-F238E27FC236}">
                    <a16:creationId xmlns:a16="http://schemas.microsoft.com/office/drawing/2014/main" id="{AA37789C-D45A-7C62-CC3E-AD6DA7D6DF5D}"/>
                  </a:ext>
                </a:extLst>
              </p:cNvPr>
              <p:cNvSpPr/>
              <p:nvPr/>
            </p:nvSpPr>
            <p:spPr>
              <a:xfrm>
                <a:off x="3154941" y="0"/>
                <a:ext cx="1338580" cy="8274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 name="Rettangolo 8">
                <a:extLst>
                  <a:ext uri="{FF2B5EF4-FFF2-40B4-BE49-F238E27FC236}">
                    <a16:creationId xmlns:a16="http://schemas.microsoft.com/office/drawing/2014/main" id="{6EC2AD82-7D2E-7460-61C9-846269741499}"/>
                  </a:ext>
                </a:extLst>
              </p:cNvPr>
              <p:cNvSpPr/>
              <p:nvPr/>
            </p:nvSpPr>
            <p:spPr>
              <a:xfrm>
                <a:off x="0" y="0"/>
                <a:ext cx="1656000" cy="82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9">
                <a:extLst>
                  <a:ext uri="{FF2B5EF4-FFF2-40B4-BE49-F238E27FC236}">
                    <a16:creationId xmlns:a16="http://schemas.microsoft.com/office/drawing/2014/main" id="{6998D7B3-D9C1-4EAC-0E22-00760FF77347}"/>
                  </a:ext>
                </a:extLst>
              </p:cNvPr>
              <p:cNvSpPr/>
              <p:nvPr/>
            </p:nvSpPr>
            <p:spPr>
              <a:xfrm>
                <a:off x="2134225" y="17584"/>
                <a:ext cx="556754" cy="8274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2" name="CasellaDiTesto 11">
            <a:extLst>
              <a:ext uri="{FF2B5EF4-FFF2-40B4-BE49-F238E27FC236}">
                <a16:creationId xmlns:a16="http://schemas.microsoft.com/office/drawing/2014/main" id="{572DAFB9-C0D4-621A-7F75-5148E366159B}"/>
              </a:ext>
            </a:extLst>
          </p:cNvPr>
          <p:cNvSpPr txBox="1"/>
          <p:nvPr/>
        </p:nvSpPr>
        <p:spPr>
          <a:xfrm>
            <a:off x="467544" y="627534"/>
            <a:ext cx="3024335" cy="707886"/>
          </a:xfrm>
          <a:prstGeom prst="rect">
            <a:avLst/>
          </a:prstGeom>
          <a:noFill/>
        </p:spPr>
        <p:txBody>
          <a:bodyPr wrap="square" rtlCol="0">
            <a:spAutoFit/>
          </a:bodyPr>
          <a:lstStyle/>
          <a:p>
            <a:pPr algn="ctr"/>
            <a:r>
              <a:rPr lang="it-IT" sz="2000" dirty="0"/>
              <a:t>Non tutti i rettangoli sono rettangoli ‘’aurei’’</a:t>
            </a:r>
          </a:p>
        </p:txBody>
      </p:sp>
      <p:sp>
        <p:nvSpPr>
          <p:cNvPr id="13" name="CasellaDiTesto 12">
            <a:extLst>
              <a:ext uri="{FF2B5EF4-FFF2-40B4-BE49-F238E27FC236}">
                <a16:creationId xmlns:a16="http://schemas.microsoft.com/office/drawing/2014/main" id="{21688BEF-1FF6-BB6E-1521-52501B2CF919}"/>
              </a:ext>
            </a:extLst>
          </p:cNvPr>
          <p:cNvSpPr txBox="1"/>
          <p:nvPr/>
        </p:nvSpPr>
        <p:spPr>
          <a:xfrm>
            <a:off x="3995936" y="555526"/>
            <a:ext cx="4896544" cy="1015663"/>
          </a:xfrm>
          <a:prstGeom prst="rect">
            <a:avLst/>
          </a:prstGeom>
          <a:noFill/>
        </p:spPr>
        <p:txBody>
          <a:bodyPr wrap="square" rtlCol="0">
            <a:spAutoFit/>
          </a:bodyPr>
          <a:lstStyle/>
          <a:p>
            <a:pPr algn="ctr"/>
            <a:r>
              <a:rPr lang="it-IT" sz="2000" dirty="0"/>
              <a:t>Non tutte le spirali sono spirali logaritmiche, e non tutte le spirali logaritmiche sono spirali ‘’auree’’</a:t>
            </a:r>
          </a:p>
        </p:txBody>
      </p:sp>
      <p:pic>
        <p:nvPicPr>
          <p:cNvPr id="15" name="Immagine 14" descr="Immagine che contiene diagramma, linea, Diagramma, schermata&#10;&#10;Il contenuto generato dall'IA potrebbe non essere corretto.">
            <a:extLst>
              <a:ext uri="{FF2B5EF4-FFF2-40B4-BE49-F238E27FC236}">
                <a16:creationId xmlns:a16="http://schemas.microsoft.com/office/drawing/2014/main" id="{5AD9DCB5-34A2-E36E-72D1-D2135C53E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563637"/>
            <a:ext cx="5472608" cy="3648405"/>
          </a:xfrm>
          <a:prstGeom prst="rect">
            <a:avLst/>
          </a:prstGeom>
        </p:spPr>
      </p:pic>
    </p:spTree>
    <p:extLst>
      <p:ext uri="{BB962C8B-B14F-4D97-AF65-F5344CB8AC3E}">
        <p14:creationId xmlns:p14="http://schemas.microsoft.com/office/powerpoint/2010/main" val="529416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BFFF660D-CD03-584A-773A-3EFE283EE7DB}"/>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67699668-E83B-78DA-3E0A-EA1BA31AF0F5}"/>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72</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867BF11F-9BDD-C8FE-5D2D-9C11ED91BDDC}"/>
              </a:ext>
            </a:extLst>
          </p:cNvPr>
          <p:cNvSpPr/>
          <p:nvPr/>
        </p:nvSpPr>
        <p:spPr>
          <a:xfrm>
            <a:off x="0" y="0"/>
            <a:ext cx="9144000" cy="77155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BEEADA34-BAF3-9483-C19A-360FE282DF3B}"/>
              </a:ext>
            </a:extLst>
          </p:cNvPr>
          <p:cNvSpPr txBox="1">
            <a:spLocks noGrp="1"/>
          </p:cNvSpPr>
          <p:nvPr>
            <p:ph type="title" idx="4294967295"/>
          </p:nvPr>
        </p:nvSpPr>
        <p:spPr>
          <a:xfrm>
            <a:off x="143508" y="1"/>
            <a:ext cx="6858000" cy="6995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autosimilarità spirali</a:t>
            </a:r>
            <a:endParaRPr dirty="0"/>
          </a:p>
        </p:txBody>
      </p:sp>
      <p:sp>
        <p:nvSpPr>
          <p:cNvPr id="442" name="Google Shape;442;p25">
            <a:extLst>
              <a:ext uri="{FF2B5EF4-FFF2-40B4-BE49-F238E27FC236}">
                <a16:creationId xmlns:a16="http://schemas.microsoft.com/office/drawing/2014/main" id="{97C2C647-E37A-4391-6EBD-289731F06ACC}"/>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4" name="Immagine 3" descr="Immagine che contiene cerchio, diagramma, design&#10;&#10;Il contenuto generato dall'IA potrebbe non essere corretto.">
            <a:extLst>
              <a:ext uri="{FF2B5EF4-FFF2-40B4-BE49-F238E27FC236}">
                <a16:creationId xmlns:a16="http://schemas.microsoft.com/office/drawing/2014/main" id="{6DD692CF-BCD6-5E2E-A4DF-3DBF1FF8A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19" y="123478"/>
            <a:ext cx="5687801" cy="4824536"/>
          </a:xfrm>
          <a:prstGeom prst="rect">
            <a:avLst/>
          </a:prstGeom>
        </p:spPr>
      </p:pic>
      <p:pic>
        <p:nvPicPr>
          <p:cNvPr id="7" name="Immagine 6" descr="Immagine che contiene cerchio, oscurità, astronomia&#10;&#10;Il contenuto generato dall'IA potrebbe non essere corretto.">
            <a:extLst>
              <a:ext uri="{FF2B5EF4-FFF2-40B4-BE49-F238E27FC236}">
                <a16:creationId xmlns:a16="http://schemas.microsoft.com/office/drawing/2014/main" id="{F9182279-9478-1096-EE4C-D7543B09A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896" y="-261693"/>
            <a:ext cx="4176464" cy="3822526"/>
          </a:xfrm>
          <a:prstGeom prst="rect">
            <a:avLst/>
          </a:prstGeom>
        </p:spPr>
      </p:pic>
      <p:sp>
        <p:nvSpPr>
          <p:cNvPr id="8" name="CasellaDiTesto 7">
            <a:extLst>
              <a:ext uri="{FF2B5EF4-FFF2-40B4-BE49-F238E27FC236}">
                <a16:creationId xmlns:a16="http://schemas.microsoft.com/office/drawing/2014/main" id="{DD6BBF55-5E1F-F37F-81BE-A81E6EFB1B8F}"/>
              </a:ext>
            </a:extLst>
          </p:cNvPr>
          <p:cNvSpPr txBox="1"/>
          <p:nvPr/>
        </p:nvSpPr>
        <p:spPr>
          <a:xfrm>
            <a:off x="179512" y="1275606"/>
            <a:ext cx="1872208" cy="646331"/>
          </a:xfrm>
          <a:prstGeom prst="rect">
            <a:avLst/>
          </a:prstGeom>
          <a:noFill/>
        </p:spPr>
        <p:txBody>
          <a:bodyPr wrap="square" rtlCol="0">
            <a:spAutoFit/>
          </a:bodyPr>
          <a:lstStyle/>
          <a:p>
            <a:r>
              <a:rPr lang="it-IT" dirty="0"/>
              <a:t>X max grande 50</a:t>
            </a:r>
          </a:p>
          <a:p>
            <a:r>
              <a:rPr lang="it-IT" dirty="0"/>
              <a:t>X max piccola   7</a:t>
            </a:r>
          </a:p>
        </p:txBody>
      </p:sp>
    </p:spTree>
    <p:extLst>
      <p:ext uri="{BB962C8B-B14F-4D97-AF65-F5344CB8AC3E}">
        <p14:creationId xmlns:p14="http://schemas.microsoft.com/office/powerpoint/2010/main" val="12604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3C6C2649-09AC-31C8-DB95-4E22763578A7}"/>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D51E9852-FBAC-41B1-B0DB-A03F84ED4E5F}"/>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73</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8F138329-7F12-A7AA-D7B3-FCC4E441BC9E}"/>
              </a:ext>
            </a:extLst>
          </p:cNvPr>
          <p:cNvSpPr/>
          <p:nvPr/>
        </p:nvSpPr>
        <p:spPr>
          <a:xfrm>
            <a:off x="0" y="0"/>
            <a:ext cx="9144000" cy="77155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43EE7C81-F5B8-FD3C-C27B-47BF383CD881}"/>
              </a:ext>
            </a:extLst>
          </p:cNvPr>
          <p:cNvSpPr txBox="1">
            <a:spLocks noGrp="1"/>
          </p:cNvSpPr>
          <p:nvPr>
            <p:ph type="title" idx="4294967295"/>
          </p:nvPr>
        </p:nvSpPr>
        <p:spPr>
          <a:xfrm>
            <a:off x="143508" y="1"/>
            <a:ext cx="8892988" cy="6995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400" b="1" dirty="0">
                <a:solidFill>
                  <a:schemeClr val="lt1"/>
                </a:solidFill>
                <a:sym typeface="Symbol" panose="05050102010706020507" pitchFamily="18" charset="2"/>
              </a:rPr>
              <a:t> Numeri e forme in natura. Corrispondenze reali e no </a:t>
            </a:r>
            <a:endParaRPr sz="2400" b="1" dirty="0"/>
          </a:p>
        </p:txBody>
      </p:sp>
      <p:sp>
        <p:nvSpPr>
          <p:cNvPr id="442" name="Google Shape;442;p25">
            <a:extLst>
              <a:ext uri="{FF2B5EF4-FFF2-40B4-BE49-F238E27FC236}">
                <a16:creationId xmlns:a16="http://schemas.microsoft.com/office/drawing/2014/main" id="{0B81074D-0875-037F-58C3-9A9BE5D8C185}"/>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2" name="CasellaDiTesto 1">
            <a:extLst>
              <a:ext uri="{FF2B5EF4-FFF2-40B4-BE49-F238E27FC236}">
                <a16:creationId xmlns:a16="http://schemas.microsoft.com/office/drawing/2014/main" id="{58D7A8B5-AC14-95D9-B5AE-AF358D5DCE08}"/>
              </a:ext>
            </a:extLst>
          </p:cNvPr>
          <p:cNvSpPr txBox="1"/>
          <p:nvPr/>
        </p:nvSpPr>
        <p:spPr>
          <a:xfrm>
            <a:off x="755576" y="1131590"/>
            <a:ext cx="5832648" cy="2862322"/>
          </a:xfrm>
          <a:prstGeom prst="rect">
            <a:avLst/>
          </a:prstGeom>
          <a:noFill/>
        </p:spPr>
        <p:txBody>
          <a:bodyPr wrap="square" rtlCol="0">
            <a:spAutoFit/>
          </a:bodyPr>
          <a:lstStyle/>
          <a:p>
            <a:r>
              <a:rPr lang="it-IT" dirty="0"/>
              <a:t>La fillotassi delle foglie in una pianta: in molte piante è una spirale logaritmica aurea.</a:t>
            </a:r>
          </a:p>
          <a:p>
            <a:endParaRPr lang="it-IT" dirty="0"/>
          </a:p>
          <a:p>
            <a:r>
              <a:rPr lang="it-IT" dirty="0"/>
              <a:t>La foglia del pero  ritorna nella stessa posizione in 3 giri, dopo 8 occorrenze.  3/8 </a:t>
            </a:r>
            <a:r>
              <a:rPr lang="it-IT" dirty="0">
                <a:sym typeface="Symbol" panose="05050102010706020507" pitchFamily="18" charset="2"/>
              </a:rPr>
              <a:t> </a:t>
            </a:r>
            <a:endParaRPr lang="it-IT" dirty="0"/>
          </a:p>
          <a:p>
            <a:r>
              <a:rPr lang="it-IT" dirty="0"/>
              <a:t>Il passo fra le foglie è 137,5°</a:t>
            </a:r>
          </a:p>
          <a:p>
            <a:endParaRPr lang="it-IT" dirty="0"/>
          </a:p>
          <a:p>
            <a:r>
              <a:rPr lang="it-IT" dirty="0"/>
              <a:t>Questa disposizione massimizza l’illuminazione media, quindi l’energia,  ricevuta dal sole.</a:t>
            </a:r>
          </a:p>
          <a:p>
            <a:endParaRPr lang="it-IT" dirty="0"/>
          </a:p>
        </p:txBody>
      </p:sp>
      <p:pic>
        <p:nvPicPr>
          <p:cNvPr id="13" name="Immagine 12" descr="Immagine che contiene testo, schizzo, disegno, pianta&#10;&#10;Il contenuto generato dall'IA potrebbe non essere corretto.">
            <a:extLst>
              <a:ext uri="{FF2B5EF4-FFF2-40B4-BE49-F238E27FC236}">
                <a16:creationId xmlns:a16="http://schemas.microsoft.com/office/drawing/2014/main" id="{7C4359DB-657C-3CB1-78AF-62F6A34FA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900333"/>
            <a:ext cx="1368152" cy="3595095"/>
          </a:xfrm>
          <a:prstGeom prst="rect">
            <a:avLst/>
          </a:prstGeom>
        </p:spPr>
      </p:pic>
    </p:spTree>
    <p:extLst>
      <p:ext uri="{BB962C8B-B14F-4D97-AF65-F5344CB8AC3E}">
        <p14:creationId xmlns:p14="http://schemas.microsoft.com/office/powerpoint/2010/main" val="3874204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2519E09A-9E2F-8022-B825-C5E74A7257FB}"/>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010A071C-342E-CE94-8EDD-7D32744C7964}"/>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74</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5B95F158-FF76-3F47-0483-9C59B36B8781}"/>
              </a:ext>
            </a:extLst>
          </p:cNvPr>
          <p:cNvSpPr/>
          <p:nvPr/>
        </p:nvSpPr>
        <p:spPr>
          <a:xfrm>
            <a:off x="0" y="0"/>
            <a:ext cx="9144000" cy="555526"/>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0854A0A2-2078-DCD2-B444-16B9ACD7355D}"/>
              </a:ext>
            </a:extLst>
          </p:cNvPr>
          <p:cNvSpPr txBox="1">
            <a:spLocks noGrp="1"/>
          </p:cNvSpPr>
          <p:nvPr>
            <p:ph type="title" idx="4294967295"/>
          </p:nvPr>
        </p:nvSpPr>
        <p:spPr>
          <a:xfrm>
            <a:off x="143508" y="1"/>
            <a:ext cx="6858000" cy="555525"/>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Numeri e forme in natura. Corrispondenze reali e no </a:t>
            </a:r>
            <a:endParaRPr dirty="0"/>
          </a:p>
        </p:txBody>
      </p:sp>
      <p:sp>
        <p:nvSpPr>
          <p:cNvPr id="442" name="Google Shape;442;p25">
            <a:extLst>
              <a:ext uri="{FF2B5EF4-FFF2-40B4-BE49-F238E27FC236}">
                <a16:creationId xmlns:a16="http://schemas.microsoft.com/office/drawing/2014/main" id="{6E7EAAA0-1490-EEBB-93A2-D400E0BBF79C}"/>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4" name="Immagine 3" descr="Immagine che contiene invertebrato, Nautilus pompilius&#10;&#10;Il contenuto generato dall'IA potrebbe non essere corretto.">
            <a:extLst>
              <a:ext uri="{FF2B5EF4-FFF2-40B4-BE49-F238E27FC236}">
                <a16:creationId xmlns:a16="http://schemas.microsoft.com/office/drawing/2014/main" id="{3C0180B2-E02E-2DEE-3C1D-7A70FCDEC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2859782"/>
            <a:ext cx="3138304" cy="2132875"/>
          </a:xfrm>
          <a:prstGeom prst="rect">
            <a:avLst/>
          </a:prstGeom>
        </p:spPr>
      </p:pic>
      <p:pic>
        <p:nvPicPr>
          <p:cNvPr id="6" name="Immagine 5" descr="Immagine che contiene pianta, aria aperta, Pianta grassa, Pianta terrestre&#10;&#10;Il contenuto generato dall'IA potrebbe non essere corretto.">
            <a:extLst>
              <a:ext uri="{FF2B5EF4-FFF2-40B4-BE49-F238E27FC236}">
                <a16:creationId xmlns:a16="http://schemas.microsoft.com/office/drawing/2014/main" id="{14BE0E62-268C-1802-7507-EE80BF1DD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987574"/>
            <a:ext cx="2778613" cy="2365312"/>
          </a:xfrm>
          <a:prstGeom prst="rect">
            <a:avLst/>
          </a:prstGeom>
        </p:spPr>
      </p:pic>
      <p:pic>
        <p:nvPicPr>
          <p:cNvPr id="8" name="Immagine 7" descr="Immagine che contiene Universo, spazio, Galassia a spirale, Spazio esterno&#10;&#10;Il contenuto generato dall'IA potrebbe non essere corretto.">
            <a:extLst>
              <a:ext uri="{FF2B5EF4-FFF2-40B4-BE49-F238E27FC236}">
                <a16:creationId xmlns:a16="http://schemas.microsoft.com/office/drawing/2014/main" id="{4C8C3C88-E559-6305-1DB9-3D1F6DCB6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200" y="915566"/>
            <a:ext cx="2572140" cy="3026047"/>
          </a:xfrm>
          <a:prstGeom prst="rect">
            <a:avLst/>
          </a:prstGeom>
        </p:spPr>
      </p:pic>
      <p:sp>
        <p:nvSpPr>
          <p:cNvPr id="9" name="CasellaDiTesto 8">
            <a:extLst>
              <a:ext uri="{FF2B5EF4-FFF2-40B4-BE49-F238E27FC236}">
                <a16:creationId xmlns:a16="http://schemas.microsoft.com/office/drawing/2014/main" id="{73DB3304-8FA2-4D8F-FC94-BAA3ABB40306}"/>
              </a:ext>
            </a:extLst>
          </p:cNvPr>
          <p:cNvSpPr txBox="1"/>
          <p:nvPr/>
        </p:nvSpPr>
        <p:spPr>
          <a:xfrm>
            <a:off x="971600" y="3435846"/>
            <a:ext cx="1440160" cy="369332"/>
          </a:xfrm>
          <a:prstGeom prst="rect">
            <a:avLst/>
          </a:prstGeom>
          <a:noFill/>
        </p:spPr>
        <p:txBody>
          <a:bodyPr wrap="square" rtlCol="0">
            <a:spAutoFit/>
          </a:bodyPr>
          <a:lstStyle/>
          <a:p>
            <a:r>
              <a:rPr lang="it-IT" dirty="0"/>
              <a:t>Cactacee</a:t>
            </a:r>
          </a:p>
        </p:txBody>
      </p:sp>
      <p:sp>
        <p:nvSpPr>
          <p:cNvPr id="10" name="CasellaDiTesto 9">
            <a:extLst>
              <a:ext uri="{FF2B5EF4-FFF2-40B4-BE49-F238E27FC236}">
                <a16:creationId xmlns:a16="http://schemas.microsoft.com/office/drawing/2014/main" id="{F8D4BE1C-4C7F-E0C9-1B79-8EA64F454B33}"/>
              </a:ext>
            </a:extLst>
          </p:cNvPr>
          <p:cNvSpPr txBox="1"/>
          <p:nvPr/>
        </p:nvSpPr>
        <p:spPr>
          <a:xfrm>
            <a:off x="7236296" y="4011910"/>
            <a:ext cx="1080120" cy="369332"/>
          </a:xfrm>
          <a:prstGeom prst="rect">
            <a:avLst/>
          </a:prstGeom>
          <a:noFill/>
        </p:spPr>
        <p:txBody>
          <a:bodyPr wrap="square" rtlCol="0">
            <a:spAutoFit/>
          </a:bodyPr>
          <a:lstStyle/>
          <a:p>
            <a:r>
              <a:rPr lang="it-IT" dirty="0"/>
              <a:t>Galassie?</a:t>
            </a:r>
          </a:p>
        </p:txBody>
      </p:sp>
      <p:sp>
        <p:nvSpPr>
          <p:cNvPr id="11" name="CasellaDiTesto 10">
            <a:extLst>
              <a:ext uri="{FF2B5EF4-FFF2-40B4-BE49-F238E27FC236}">
                <a16:creationId xmlns:a16="http://schemas.microsoft.com/office/drawing/2014/main" id="{66E43059-EABB-8499-B8FD-5B8DD092B704}"/>
              </a:ext>
            </a:extLst>
          </p:cNvPr>
          <p:cNvSpPr txBox="1"/>
          <p:nvPr/>
        </p:nvSpPr>
        <p:spPr>
          <a:xfrm>
            <a:off x="3923928" y="2067694"/>
            <a:ext cx="1440160" cy="646331"/>
          </a:xfrm>
          <a:prstGeom prst="rect">
            <a:avLst/>
          </a:prstGeom>
          <a:noFill/>
        </p:spPr>
        <p:txBody>
          <a:bodyPr wrap="square" rtlCol="0">
            <a:spAutoFit/>
          </a:bodyPr>
          <a:lstStyle/>
          <a:p>
            <a:r>
              <a:rPr lang="it-IT" dirty="0"/>
              <a:t>Ammonite?</a:t>
            </a:r>
          </a:p>
          <a:p>
            <a:r>
              <a:rPr lang="it-IT" dirty="0"/>
              <a:t>(Nautilus)</a:t>
            </a:r>
          </a:p>
        </p:txBody>
      </p:sp>
      <p:grpSp>
        <p:nvGrpSpPr>
          <p:cNvPr id="18" name="Gruppo 17">
            <a:extLst>
              <a:ext uri="{FF2B5EF4-FFF2-40B4-BE49-F238E27FC236}">
                <a16:creationId xmlns:a16="http://schemas.microsoft.com/office/drawing/2014/main" id="{895552B9-DCF8-44C2-1466-721415AF5CE9}"/>
              </a:ext>
            </a:extLst>
          </p:cNvPr>
          <p:cNvGrpSpPr/>
          <p:nvPr/>
        </p:nvGrpSpPr>
        <p:grpSpPr>
          <a:xfrm>
            <a:off x="2780184" y="843558"/>
            <a:ext cx="6339755" cy="4248472"/>
            <a:chOff x="2780184" y="843558"/>
            <a:chExt cx="6339755" cy="4248472"/>
          </a:xfrm>
        </p:grpSpPr>
        <p:cxnSp>
          <p:nvCxnSpPr>
            <p:cNvPr id="3" name="Connettore diritto 2">
              <a:extLst>
                <a:ext uri="{FF2B5EF4-FFF2-40B4-BE49-F238E27FC236}">
                  <a16:creationId xmlns:a16="http://schemas.microsoft.com/office/drawing/2014/main" id="{367B7273-DF8B-93AB-2309-5E3E1C3583F9}"/>
                </a:ext>
              </a:extLst>
            </p:cNvPr>
            <p:cNvCxnSpPr>
              <a:cxnSpLocks/>
            </p:cNvCxnSpPr>
            <p:nvPr/>
          </p:nvCxnSpPr>
          <p:spPr>
            <a:xfrm flipH="1" flipV="1">
              <a:off x="2915816" y="2859782"/>
              <a:ext cx="3240360" cy="223224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8A299063-6F59-5044-0F46-4B517D1C1A40}"/>
                </a:ext>
              </a:extLst>
            </p:cNvPr>
            <p:cNvCxnSpPr>
              <a:cxnSpLocks/>
            </p:cNvCxnSpPr>
            <p:nvPr/>
          </p:nvCxnSpPr>
          <p:spPr>
            <a:xfrm flipH="1">
              <a:off x="2780184" y="2859782"/>
              <a:ext cx="3375992" cy="2096616"/>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F818FDF0-22ED-53BD-0CE3-2F1D471786EE}"/>
                </a:ext>
              </a:extLst>
            </p:cNvPr>
            <p:cNvCxnSpPr>
              <a:cxnSpLocks/>
            </p:cNvCxnSpPr>
            <p:nvPr/>
          </p:nvCxnSpPr>
          <p:spPr>
            <a:xfrm flipH="1">
              <a:off x="6300192" y="843558"/>
              <a:ext cx="2819747" cy="324036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3A2B26D5-DB9B-04F9-9A79-BF322268CBD2}"/>
                </a:ext>
              </a:extLst>
            </p:cNvPr>
            <p:cNvCxnSpPr>
              <a:cxnSpLocks/>
            </p:cNvCxnSpPr>
            <p:nvPr/>
          </p:nvCxnSpPr>
          <p:spPr>
            <a:xfrm>
              <a:off x="6372200" y="843558"/>
              <a:ext cx="2736304" cy="331236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44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AE59D755-ABD8-352E-95F4-75D5C5C18692}"/>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4037F989-390A-20C1-450D-9AB3C536E128}"/>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75</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8CE6C3A9-30BA-10B9-8493-06F03A311BFF}"/>
              </a:ext>
            </a:extLst>
          </p:cNvPr>
          <p:cNvSpPr/>
          <p:nvPr/>
        </p:nvSpPr>
        <p:spPr>
          <a:xfrm>
            <a:off x="0" y="0"/>
            <a:ext cx="9144000" cy="77155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7F37811B-48B9-EEB1-E18B-F1EBECD13257}"/>
              </a:ext>
            </a:extLst>
          </p:cNvPr>
          <p:cNvSpPr txBox="1">
            <a:spLocks noGrp="1"/>
          </p:cNvSpPr>
          <p:nvPr>
            <p:ph type="title" idx="4294967295"/>
          </p:nvPr>
        </p:nvSpPr>
        <p:spPr>
          <a:xfrm>
            <a:off x="143508" y="1"/>
            <a:ext cx="6858000" cy="6995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Corrispondenze reali e no </a:t>
            </a:r>
            <a:endParaRPr dirty="0"/>
          </a:p>
        </p:txBody>
      </p:sp>
      <p:sp>
        <p:nvSpPr>
          <p:cNvPr id="442" name="Google Shape;442;p25">
            <a:extLst>
              <a:ext uri="{FF2B5EF4-FFF2-40B4-BE49-F238E27FC236}">
                <a16:creationId xmlns:a16="http://schemas.microsoft.com/office/drawing/2014/main" id="{837BAA0A-B28E-0582-0027-562710F35584}"/>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2" name="CasellaDiTesto 1">
            <a:extLst>
              <a:ext uri="{FF2B5EF4-FFF2-40B4-BE49-F238E27FC236}">
                <a16:creationId xmlns:a16="http://schemas.microsoft.com/office/drawing/2014/main" id="{CB1DFFE8-C215-87BA-C696-3BD4B3062CAB}"/>
              </a:ext>
            </a:extLst>
          </p:cNvPr>
          <p:cNvSpPr txBox="1"/>
          <p:nvPr/>
        </p:nvSpPr>
        <p:spPr>
          <a:xfrm>
            <a:off x="7092280" y="3651870"/>
            <a:ext cx="1152128" cy="369332"/>
          </a:xfrm>
          <a:prstGeom prst="rect">
            <a:avLst/>
          </a:prstGeom>
          <a:noFill/>
        </p:spPr>
        <p:txBody>
          <a:bodyPr wrap="square" rtlCol="0">
            <a:spAutoFit/>
          </a:bodyPr>
          <a:lstStyle/>
          <a:p>
            <a:r>
              <a:rPr lang="it-IT" dirty="0"/>
              <a:t>La pigna</a:t>
            </a:r>
          </a:p>
        </p:txBody>
      </p:sp>
      <p:pic>
        <p:nvPicPr>
          <p:cNvPr id="6" name="Immagine 5" descr="Immagine che contiene arte, disegno, schizzo, uccello&#10;&#10;Il contenuto generato dall'IA potrebbe non essere corretto.">
            <a:extLst>
              <a:ext uri="{FF2B5EF4-FFF2-40B4-BE49-F238E27FC236}">
                <a16:creationId xmlns:a16="http://schemas.microsoft.com/office/drawing/2014/main" id="{B68F32BA-EEFB-7216-918E-283DB161B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635646"/>
            <a:ext cx="4194481" cy="2931790"/>
          </a:xfrm>
          <a:prstGeom prst="rect">
            <a:avLst/>
          </a:prstGeom>
        </p:spPr>
      </p:pic>
      <p:sp>
        <p:nvSpPr>
          <p:cNvPr id="7" name="CasellaDiTesto 6">
            <a:extLst>
              <a:ext uri="{FF2B5EF4-FFF2-40B4-BE49-F238E27FC236}">
                <a16:creationId xmlns:a16="http://schemas.microsoft.com/office/drawing/2014/main" id="{D290170B-DC4E-A57B-0B1C-14B7DBD9796B}"/>
              </a:ext>
            </a:extLst>
          </p:cNvPr>
          <p:cNvSpPr txBox="1"/>
          <p:nvPr/>
        </p:nvSpPr>
        <p:spPr>
          <a:xfrm>
            <a:off x="971600" y="1059582"/>
            <a:ext cx="3312368" cy="369332"/>
          </a:xfrm>
          <a:prstGeom prst="rect">
            <a:avLst/>
          </a:prstGeom>
          <a:noFill/>
        </p:spPr>
        <p:txBody>
          <a:bodyPr wrap="square" rtlCol="0">
            <a:spAutoFit/>
          </a:bodyPr>
          <a:lstStyle/>
          <a:p>
            <a:r>
              <a:rPr lang="it-IT" dirty="0"/>
              <a:t>Il volo del falco verso una preda</a:t>
            </a:r>
          </a:p>
        </p:txBody>
      </p:sp>
      <p:grpSp>
        <p:nvGrpSpPr>
          <p:cNvPr id="12" name="Gruppo 11">
            <a:extLst>
              <a:ext uri="{FF2B5EF4-FFF2-40B4-BE49-F238E27FC236}">
                <a16:creationId xmlns:a16="http://schemas.microsoft.com/office/drawing/2014/main" id="{9FA89D00-435E-A8BE-5B65-1571D02D4BFE}"/>
              </a:ext>
            </a:extLst>
          </p:cNvPr>
          <p:cNvGrpSpPr/>
          <p:nvPr/>
        </p:nvGrpSpPr>
        <p:grpSpPr>
          <a:xfrm>
            <a:off x="6156176" y="915566"/>
            <a:ext cx="2795188" cy="3059261"/>
            <a:chOff x="6156176" y="915566"/>
            <a:chExt cx="2795188" cy="3059261"/>
          </a:xfrm>
        </p:grpSpPr>
        <p:pic>
          <p:nvPicPr>
            <p:cNvPr id="4" name="Immagine 3" descr="Immagine che contiene Cono di conifera, Materiali naturali&#10;&#10;Il contenuto generato dall'IA potrebbe non essere corretto.">
              <a:extLst>
                <a:ext uri="{FF2B5EF4-FFF2-40B4-BE49-F238E27FC236}">
                  <a16:creationId xmlns:a16="http://schemas.microsoft.com/office/drawing/2014/main" id="{4ACD0CE0-E0CB-5CB6-C99B-4ECA1FD07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915566"/>
              <a:ext cx="2795188" cy="2623836"/>
            </a:xfrm>
            <a:prstGeom prst="rect">
              <a:avLst/>
            </a:prstGeom>
          </p:spPr>
        </p:pic>
        <p:pic>
          <p:nvPicPr>
            <p:cNvPr id="11" name="Immagine 10" descr="Immagine che contiene cerchio, oscurità, astronomia, bolla&#10;&#10;Il contenuto generato dall'IA potrebbe non essere corretto.">
              <a:extLst>
                <a:ext uri="{FF2B5EF4-FFF2-40B4-BE49-F238E27FC236}">
                  <a16:creationId xmlns:a16="http://schemas.microsoft.com/office/drawing/2014/main" id="{02DE87AD-A5F3-85E3-6FC2-7585CAC68D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95323" flipH="1">
              <a:off x="6326761" y="1473003"/>
              <a:ext cx="2907377" cy="2096272"/>
            </a:xfrm>
            <a:prstGeom prst="rect">
              <a:avLst/>
            </a:prstGeom>
          </p:spPr>
        </p:pic>
      </p:grpSp>
    </p:spTree>
    <p:extLst>
      <p:ext uri="{BB962C8B-B14F-4D97-AF65-F5344CB8AC3E}">
        <p14:creationId xmlns:p14="http://schemas.microsoft.com/office/powerpoint/2010/main" val="643845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4448DE9F-0B47-29C2-F73C-23A001EBB3A4}"/>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746C9DC5-79E0-B70A-74F9-7A4BC42937DE}"/>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76</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5BB20B4C-05FA-5F4E-9057-545466CCAEC3}"/>
              </a:ext>
            </a:extLst>
          </p:cNvPr>
          <p:cNvSpPr/>
          <p:nvPr/>
        </p:nvSpPr>
        <p:spPr>
          <a:xfrm>
            <a:off x="0" y="0"/>
            <a:ext cx="9144000" cy="77155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E01D4663-3F2E-07CD-CE2C-0BC8BE0ADCF7}"/>
              </a:ext>
            </a:extLst>
          </p:cNvPr>
          <p:cNvSpPr txBox="1">
            <a:spLocks noGrp="1"/>
          </p:cNvSpPr>
          <p:nvPr>
            <p:ph type="title" idx="4294967295"/>
          </p:nvPr>
        </p:nvSpPr>
        <p:spPr>
          <a:xfrm>
            <a:off x="143508" y="1"/>
            <a:ext cx="6858000" cy="6995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Tutti questi numeri e queste forme in opere dell’uomo.</a:t>
            </a:r>
            <a:br>
              <a:rPr lang="it-IT" sz="2250" dirty="0">
                <a:solidFill>
                  <a:schemeClr val="lt1"/>
                </a:solidFill>
                <a:sym typeface="Symbol" panose="05050102010706020507" pitchFamily="18" charset="2"/>
              </a:rPr>
            </a:br>
            <a:r>
              <a:rPr lang="it-IT" sz="2250" dirty="0">
                <a:solidFill>
                  <a:schemeClr val="lt1"/>
                </a:solidFill>
                <a:sym typeface="Symbol" panose="05050102010706020507" pitchFamily="18" charset="2"/>
              </a:rPr>
              <a:t>Corrispondenze reali? </a:t>
            </a:r>
            <a:endParaRPr dirty="0"/>
          </a:p>
        </p:txBody>
      </p:sp>
      <p:sp>
        <p:nvSpPr>
          <p:cNvPr id="442" name="Google Shape;442;p25">
            <a:extLst>
              <a:ext uri="{FF2B5EF4-FFF2-40B4-BE49-F238E27FC236}">
                <a16:creationId xmlns:a16="http://schemas.microsoft.com/office/drawing/2014/main" id="{2833F3E2-E55C-6096-C88F-0447E11FF2B2}"/>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6" name="CasellaDiTesto 5">
            <a:extLst>
              <a:ext uri="{FF2B5EF4-FFF2-40B4-BE49-F238E27FC236}">
                <a16:creationId xmlns:a16="http://schemas.microsoft.com/office/drawing/2014/main" id="{84EB78B3-21BD-26C2-4DD3-6D2215118801}"/>
              </a:ext>
            </a:extLst>
          </p:cNvPr>
          <p:cNvSpPr txBox="1"/>
          <p:nvPr/>
        </p:nvSpPr>
        <p:spPr>
          <a:xfrm>
            <a:off x="107504" y="771550"/>
            <a:ext cx="8568952" cy="707886"/>
          </a:xfrm>
          <a:prstGeom prst="rect">
            <a:avLst/>
          </a:prstGeom>
          <a:noFill/>
        </p:spPr>
        <p:txBody>
          <a:bodyPr wrap="square" rtlCol="0">
            <a:spAutoFit/>
          </a:bodyPr>
          <a:lstStyle/>
          <a:p>
            <a:r>
              <a:rPr lang="it-IT" sz="2000" dirty="0"/>
              <a:t>La regola: se l’utilizzo non è stato dichiarato dall’autore probabilmente la corrispondenza è casuale</a:t>
            </a:r>
          </a:p>
        </p:txBody>
      </p:sp>
      <p:grpSp>
        <p:nvGrpSpPr>
          <p:cNvPr id="10" name="Gruppo 9">
            <a:extLst>
              <a:ext uri="{FF2B5EF4-FFF2-40B4-BE49-F238E27FC236}">
                <a16:creationId xmlns:a16="http://schemas.microsoft.com/office/drawing/2014/main" id="{C5323705-9378-64E8-E1F9-88EE3FBC9F07}"/>
              </a:ext>
            </a:extLst>
          </p:cNvPr>
          <p:cNvGrpSpPr/>
          <p:nvPr/>
        </p:nvGrpSpPr>
        <p:grpSpPr>
          <a:xfrm>
            <a:off x="179512" y="771550"/>
            <a:ext cx="4392488" cy="4176464"/>
            <a:chOff x="179512" y="771550"/>
            <a:chExt cx="4392488" cy="4176464"/>
          </a:xfrm>
        </p:grpSpPr>
        <p:sp>
          <p:nvSpPr>
            <p:cNvPr id="2" name="CasellaDiTesto 1">
              <a:extLst>
                <a:ext uri="{FF2B5EF4-FFF2-40B4-BE49-F238E27FC236}">
                  <a16:creationId xmlns:a16="http://schemas.microsoft.com/office/drawing/2014/main" id="{090880EC-D769-23FE-2C6B-7977860738C1}"/>
                </a:ext>
              </a:extLst>
            </p:cNvPr>
            <p:cNvSpPr txBox="1"/>
            <p:nvPr/>
          </p:nvSpPr>
          <p:spPr>
            <a:xfrm>
              <a:off x="2771800" y="1635646"/>
              <a:ext cx="1368152" cy="461665"/>
            </a:xfrm>
            <a:prstGeom prst="rect">
              <a:avLst/>
            </a:prstGeom>
            <a:noFill/>
          </p:spPr>
          <p:txBody>
            <a:bodyPr wrap="square" rtlCol="0">
              <a:spAutoFit/>
            </a:bodyPr>
            <a:lstStyle/>
            <a:p>
              <a:r>
                <a:rPr lang="it-IT" sz="2400" dirty="0"/>
                <a:t>Piramidi?</a:t>
              </a:r>
            </a:p>
          </p:txBody>
        </p:sp>
        <p:pic>
          <p:nvPicPr>
            <p:cNvPr id="8" name="Immagine 7" descr="Immagine che contiene edificio, Muro in pietra, Rovine, materiale da costruzione&#10;&#10;Il contenuto generato dall'IA potrebbe non essere corretto.">
              <a:extLst>
                <a:ext uri="{FF2B5EF4-FFF2-40B4-BE49-F238E27FC236}">
                  <a16:creationId xmlns:a16="http://schemas.microsoft.com/office/drawing/2014/main" id="{90ABB697-DD13-27B5-CBF4-7F26E277D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2643758"/>
              <a:ext cx="2304256" cy="2304256"/>
            </a:xfrm>
            <a:prstGeom prst="rect">
              <a:avLst/>
            </a:prstGeom>
          </p:spPr>
        </p:pic>
        <p:pic>
          <p:nvPicPr>
            <p:cNvPr id="7" name="Immagine 6" descr="Immagine che contiene linea, triangolo, diagramma&#10;&#10;Il contenuto generato dall'IA potrebbe non essere corretto.">
              <a:extLst>
                <a:ext uri="{FF2B5EF4-FFF2-40B4-BE49-F238E27FC236}">
                  <a16:creationId xmlns:a16="http://schemas.microsoft.com/office/drawing/2014/main" id="{FC1C6504-3FB9-7F0C-33DF-89CD3ACE3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771550"/>
              <a:ext cx="2606266" cy="1844200"/>
            </a:xfrm>
            <a:prstGeom prst="rect">
              <a:avLst/>
            </a:prstGeom>
          </p:spPr>
        </p:pic>
        <p:sp>
          <p:nvSpPr>
            <p:cNvPr id="9" name="CasellaDiTesto 8">
              <a:extLst>
                <a:ext uri="{FF2B5EF4-FFF2-40B4-BE49-F238E27FC236}">
                  <a16:creationId xmlns:a16="http://schemas.microsoft.com/office/drawing/2014/main" id="{9012BA6F-14DB-676C-DE8F-A7B3D5A97C8D}"/>
                </a:ext>
              </a:extLst>
            </p:cNvPr>
            <p:cNvSpPr txBox="1"/>
            <p:nvPr/>
          </p:nvSpPr>
          <p:spPr>
            <a:xfrm>
              <a:off x="2771800" y="915566"/>
              <a:ext cx="1800200" cy="707886"/>
            </a:xfrm>
            <a:prstGeom prst="rect">
              <a:avLst/>
            </a:prstGeom>
            <a:solidFill>
              <a:schemeClr val="bg1"/>
            </a:solidFill>
          </p:spPr>
          <p:txBody>
            <a:bodyPr wrap="square" rtlCol="0">
              <a:spAutoFit/>
            </a:bodyPr>
            <a:lstStyle/>
            <a:p>
              <a:r>
                <a:rPr lang="it-IT" sz="2000" b="1" dirty="0"/>
                <a:t>H/(L/2) = </a:t>
              </a:r>
              <a:r>
                <a:rPr lang="it-IT" sz="2000" b="1" dirty="0">
                  <a:sym typeface="Symbol" panose="05050102010706020507" pitchFamily="18" charset="2"/>
                </a:rPr>
                <a:t> ?</a:t>
              </a:r>
            </a:p>
            <a:p>
              <a:r>
                <a:rPr lang="it-IT" sz="2000" b="1" dirty="0"/>
                <a:t> </a:t>
              </a:r>
            </a:p>
          </p:txBody>
        </p:sp>
      </p:grpSp>
      <p:grpSp>
        <p:nvGrpSpPr>
          <p:cNvPr id="11" name="Gruppo 10">
            <a:extLst>
              <a:ext uri="{FF2B5EF4-FFF2-40B4-BE49-F238E27FC236}">
                <a16:creationId xmlns:a16="http://schemas.microsoft.com/office/drawing/2014/main" id="{5D2A7CB8-5B10-7751-8558-55279C61AA63}"/>
              </a:ext>
            </a:extLst>
          </p:cNvPr>
          <p:cNvGrpSpPr/>
          <p:nvPr/>
        </p:nvGrpSpPr>
        <p:grpSpPr>
          <a:xfrm>
            <a:off x="4294169" y="843558"/>
            <a:ext cx="4814335" cy="3744416"/>
            <a:chOff x="4294169" y="843558"/>
            <a:chExt cx="4814335" cy="3744416"/>
          </a:xfrm>
        </p:grpSpPr>
        <p:pic>
          <p:nvPicPr>
            <p:cNvPr id="5" name="Immagine 4" descr="Immagine che contiene cielo, aria aperta, Architettura romana antica, tempio&#10;&#10;Il contenuto generato dall'IA potrebbe non essere corretto.">
              <a:extLst>
                <a:ext uri="{FF2B5EF4-FFF2-40B4-BE49-F238E27FC236}">
                  <a16:creationId xmlns:a16="http://schemas.microsoft.com/office/drawing/2014/main" id="{7DB851BB-1339-DCEA-A2B7-A5B0ECC4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169" y="1635646"/>
              <a:ext cx="4814335" cy="2952328"/>
            </a:xfrm>
            <a:prstGeom prst="rect">
              <a:avLst/>
            </a:prstGeom>
          </p:spPr>
        </p:pic>
        <p:sp>
          <p:nvSpPr>
            <p:cNvPr id="3" name="CasellaDiTesto 2">
              <a:extLst>
                <a:ext uri="{FF2B5EF4-FFF2-40B4-BE49-F238E27FC236}">
                  <a16:creationId xmlns:a16="http://schemas.microsoft.com/office/drawing/2014/main" id="{54ECF5C2-CD72-6655-35ED-9A38FAE26A3A}"/>
                </a:ext>
              </a:extLst>
            </p:cNvPr>
            <p:cNvSpPr txBox="1"/>
            <p:nvPr/>
          </p:nvSpPr>
          <p:spPr>
            <a:xfrm>
              <a:off x="4427984" y="843558"/>
              <a:ext cx="4320480" cy="707886"/>
            </a:xfrm>
            <a:prstGeom prst="rect">
              <a:avLst/>
            </a:prstGeom>
            <a:solidFill>
              <a:schemeClr val="bg1"/>
            </a:solidFill>
          </p:spPr>
          <p:txBody>
            <a:bodyPr wrap="square" rtlCol="0">
              <a:spAutoFit/>
            </a:bodyPr>
            <a:lstStyle/>
            <a:p>
              <a:r>
                <a:rPr lang="it-IT" sz="2000" dirty="0"/>
                <a:t>Il Partenone? Posso costruire molti rettangoli sulla facciata</a:t>
              </a:r>
            </a:p>
          </p:txBody>
        </p:sp>
      </p:grpSp>
    </p:spTree>
    <p:extLst>
      <p:ext uri="{BB962C8B-B14F-4D97-AF65-F5344CB8AC3E}">
        <p14:creationId xmlns:p14="http://schemas.microsoft.com/office/powerpoint/2010/main" val="368153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EF4E2B67-82A0-E633-4BAE-EFB2CFE75743}"/>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D9A48806-DEF9-AF3D-338B-9941F5826801}"/>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77</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45D13696-3B26-9BA8-134C-D7B761A87BE4}"/>
              </a:ext>
            </a:extLst>
          </p:cNvPr>
          <p:cNvSpPr/>
          <p:nvPr/>
        </p:nvSpPr>
        <p:spPr>
          <a:xfrm>
            <a:off x="0" y="0"/>
            <a:ext cx="9144000" cy="555526"/>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839C9DC9-5F75-5FF8-C749-9D616F1487F0}"/>
              </a:ext>
            </a:extLst>
          </p:cNvPr>
          <p:cNvSpPr txBox="1">
            <a:spLocks noGrp="1"/>
          </p:cNvSpPr>
          <p:nvPr>
            <p:ph type="title" idx="4294967295"/>
          </p:nvPr>
        </p:nvSpPr>
        <p:spPr>
          <a:xfrm>
            <a:off x="143508" y="1"/>
            <a:ext cx="8460940" cy="483517"/>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Questi numeri e queste forme in opere dell’uomo. (Luca Pacioli  1509)</a:t>
            </a:r>
            <a:endParaRPr dirty="0"/>
          </a:p>
        </p:txBody>
      </p:sp>
      <p:sp>
        <p:nvSpPr>
          <p:cNvPr id="442" name="Google Shape;442;p25">
            <a:extLst>
              <a:ext uri="{FF2B5EF4-FFF2-40B4-BE49-F238E27FC236}">
                <a16:creationId xmlns:a16="http://schemas.microsoft.com/office/drawing/2014/main" id="{64FC4D96-893F-348D-8623-FA6C9C382309}"/>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12" name="Immagine 11" descr="Immagine che contiene testo, Viso umano, dipinto, collage&#10;&#10;Il contenuto generato dall'IA potrebbe non essere corretto.">
            <a:extLst>
              <a:ext uri="{FF2B5EF4-FFF2-40B4-BE49-F238E27FC236}">
                <a16:creationId xmlns:a16="http://schemas.microsoft.com/office/drawing/2014/main" id="{06846F43-5EB9-5E04-5220-9615EEA88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203598"/>
            <a:ext cx="5227247" cy="3240360"/>
          </a:xfrm>
          <a:prstGeom prst="rect">
            <a:avLst/>
          </a:prstGeom>
        </p:spPr>
      </p:pic>
      <p:sp>
        <p:nvSpPr>
          <p:cNvPr id="13" name="CasellaDiTesto 12">
            <a:extLst>
              <a:ext uri="{FF2B5EF4-FFF2-40B4-BE49-F238E27FC236}">
                <a16:creationId xmlns:a16="http://schemas.microsoft.com/office/drawing/2014/main" id="{035A7DC5-D78B-BE96-9403-69A1E4638EFF}"/>
              </a:ext>
            </a:extLst>
          </p:cNvPr>
          <p:cNvSpPr txBox="1"/>
          <p:nvPr/>
        </p:nvSpPr>
        <p:spPr>
          <a:xfrm>
            <a:off x="611560" y="699542"/>
            <a:ext cx="2736304" cy="369332"/>
          </a:xfrm>
          <a:prstGeom prst="rect">
            <a:avLst/>
          </a:prstGeom>
          <a:noFill/>
        </p:spPr>
        <p:txBody>
          <a:bodyPr wrap="square" rtlCol="0">
            <a:spAutoFit/>
          </a:bodyPr>
          <a:lstStyle/>
          <a:p>
            <a:r>
              <a:rPr lang="it-IT" dirty="0"/>
              <a:t>La Gioconda – 1503/1506</a:t>
            </a:r>
          </a:p>
        </p:txBody>
      </p:sp>
      <p:grpSp>
        <p:nvGrpSpPr>
          <p:cNvPr id="19" name="Gruppo 18">
            <a:extLst>
              <a:ext uri="{FF2B5EF4-FFF2-40B4-BE49-F238E27FC236}">
                <a16:creationId xmlns:a16="http://schemas.microsoft.com/office/drawing/2014/main" id="{A1153160-E127-A2A7-B0FE-EB3809E17AE2}"/>
              </a:ext>
            </a:extLst>
          </p:cNvPr>
          <p:cNvGrpSpPr/>
          <p:nvPr/>
        </p:nvGrpSpPr>
        <p:grpSpPr>
          <a:xfrm>
            <a:off x="6228184" y="699542"/>
            <a:ext cx="2483559" cy="4169521"/>
            <a:chOff x="6228184" y="699542"/>
            <a:chExt cx="2483559" cy="4169521"/>
          </a:xfrm>
        </p:grpSpPr>
        <p:pic>
          <p:nvPicPr>
            <p:cNvPr id="17" name="Immagine 16" descr="Immagine che contiene persona, aria aperta, uomo, muscolo&#10;&#10;Il contenuto generato dall'IA potrebbe non essere corretto.">
              <a:extLst>
                <a:ext uri="{FF2B5EF4-FFF2-40B4-BE49-F238E27FC236}">
                  <a16:creationId xmlns:a16="http://schemas.microsoft.com/office/drawing/2014/main" id="{4BC99415-9ED7-1003-9DF2-7FEF3B154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1131590"/>
              <a:ext cx="2483559" cy="3737473"/>
            </a:xfrm>
            <a:prstGeom prst="rect">
              <a:avLst/>
            </a:prstGeom>
          </p:spPr>
        </p:pic>
        <p:sp>
          <p:nvSpPr>
            <p:cNvPr id="18" name="CasellaDiTesto 17">
              <a:extLst>
                <a:ext uri="{FF2B5EF4-FFF2-40B4-BE49-F238E27FC236}">
                  <a16:creationId xmlns:a16="http://schemas.microsoft.com/office/drawing/2014/main" id="{4CB93F70-06B6-9A1F-7251-2E2CC9BAD272}"/>
                </a:ext>
              </a:extLst>
            </p:cNvPr>
            <p:cNvSpPr txBox="1"/>
            <p:nvPr/>
          </p:nvSpPr>
          <p:spPr>
            <a:xfrm>
              <a:off x="6516216" y="699542"/>
              <a:ext cx="1944216" cy="369332"/>
            </a:xfrm>
            <a:prstGeom prst="rect">
              <a:avLst/>
            </a:prstGeom>
            <a:noFill/>
          </p:spPr>
          <p:txBody>
            <a:bodyPr wrap="square" rtlCol="0">
              <a:spAutoFit/>
            </a:bodyPr>
            <a:lstStyle/>
            <a:p>
              <a:r>
                <a:rPr lang="it-IT" dirty="0"/>
                <a:t>Gerard Depardieu</a:t>
              </a:r>
            </a:p>
          </p:txBody>
        </p:sp>
      </p:grpSp>
    </p:spTree>
    <p:extLst>
      <p:ext uri="{BB962C8B-B14F-4D97-AF65-F5344CB8AC3E}">
        <p14:creationId xmlns:p14="http://schemas.microsoft.com/office/powerpoint/2010/main" val="400548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214EEABC-FDD5-D7B4-8355-4BBE6E123EA0}"/>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0271E9D1-8B1E-283F-0D0C-EE866EBAE4DB}"/>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78</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27BF1394-A31E-29DC-97F0-98AB8E190B3B}"/>
              </a:ext>
            </a:extLst>
          </p:cNvPr>
          <p:cNvSpPr/>
          <p:nvPr/>
        </p:nvSpPr>
        <p:spPr>
          <a:xfrm>
            <a:off x="0" y="0"/>
            <a:ext cx="9144000" cy="555526"/>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6E9A568C-A869-48D1-CD0D-81382FA2FADE}"/>
              </a:ext>
            </a:extLst>
          </p:cNvPr>
          <p:cNvSpPr txBox="1">
            <a:spLocks noGrp="1"/>
          </p:cNvSpPr>
          <p:nvPr>
            <p:ph type="title" idx="4294967295"/>
          </p:nvPr>
        </p:nvSpPr>
        <p:spPr>
          <a:xfrm>
            <a:off x="143508" y="1"/>
            <a:ext cx="8460940" cy="483517"/>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Questi numeri e queste forme in opere dell’uomo. P. Mondrian?</a:t>
            </a:r>
            <a:endParaRPr dirty="0"/>
          </a:p>
        </p:txBody>
      </p:sp>
      <p:sp>
        <p:nvSpPr>
          <p:cNvPr id="442" name="Google Shape;442;p25">
            <a:extLst>
              <a:ext uri="{FF2B5EF4-FFF2-40B4-BE49-F238E27FC236}">
                <a16:creationId xmlns:a16="http://schemas.microsoft.com/office/drawing/2014/main" id="{092ED30F-B6FE-6E4A-E1C4-8F247775DAE5}"/>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3" name="Immagine 2">
            <a:extLst>
              <a:ext uri="{FF2B5EF4-FFF2-40B4-BE49-F238E27FC236}">
                <a16:creationId xmlns:a16="http://schemas.microsoft.com/office/drawing/2014/main" id="{F58E7C5D-24FE-6181-D89A-D376D1230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627534"/>
            <a:ext cx="2641278" cy="4227934"/>
          </a:xfrm>
          <a:prstGeom prst="rect">
            <a:avLst/>
          </a:prstGeom>
        </p:spPr>
      </p:pic>
      <p:pic>
        <p:nvPicPr>
          <p:cNvPr id="7" name="Immagine 6">
            <a:extLst>
              <a:ext uri="{FF2B5EF4-FFF2-40B4-BE49-F238E27FC236}">
                <a16:creationId xmlns:a16="http://schemas.microsoft.com/office/drawing/2014/main" id="{328A3064-E4D2-50A9-2E3E-4A78DF1F58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929224" y="2104640"/>
            <a:ext cx="1119301" cy="1512168"/>
          </a:xfrm>
          <a:prstGeom prst="rect">
            <a:avLst/>
          </a:prstGeom>
        </p:spPr>
      </p:pic>
      <p:sp>
        <p:nvSpPr>
          <p:cNvPr id="8" name="CasellaDiTesto 7">
            <a:extLst>
              <a:ext uri="{FF2B5EF4-FFF2-40B4-BE49-F238E27FC236}">
                <a16:creationId xmlns:a16="http://schemas.microsoft.com/office/drawing/2014/main" id="{D1AE3408-3BD1-BAC8-8603-C4A5A24FADD3}"/>
              </a:ext>
            </a:extLst>
          </p:cNvPr>
          <p:cNvSpPr txBox="1"/>
          <p:nvPr/>
        </p:nvSpPr>
        <p:spPr>
          <a:xfrm>
            <a:off x="1403648" y="2283718"/>
            <a:ext cx="504056" cy="400110"/>
          </a:xfrm>
          <a:prstGeom prst="rect">
            <a:avLst/>
          </a:prstGeom>
          <a:noFill/>
        </p:spPr>
        <p:txBody>
          <a:bodyPr wrap="square" rtlCol="0">
            <a:spAutoFit/>
          </a:bodyPr>
          <a:lstStyle/>
          <a:p>
            <a:r>
              <a:rPr lang="it-IT" sz="2000" b="1" dirty="0">
                <a:solidFill>
                  <a:schemeClr val="bg1"/>
                </a:solidFill>
              </a:rPr>
              <a:t>SI</a:t>
            </a:r>
          </a:p>
        </p:txBody>
      </p:sp>
      <p:sp>
        <p:nvSpPr>
          <p:cNvPr id="9" name="CasellaDiTesto 8">
            <a:extLst>
              <a:ext uri="{FF2B5EF4-FFF2-40B4-BE49-F238E27FC236}">
                <a16:creationId xmlns:a16="http://schemas.microsoft.com/office/drawing/2014/main" id="{9FF0C3AE-CE8F-AB34-AEEB-BF7D9D07D992}"/>
              </a:ext>
            </a:extLst>
          </p:cNvPr>
          <p:cNvSpPr txBox="1"/>
          <p:nvPr/>
        </p:nvSpPr>
        <p:spPr>
          <a:xfrm>
            <a:off x="4283968" y="2499742"/>
            <a:ext cx="504056" cy="400110"/>
          </a:xfrm>
          <a:prstGeom prst="rect">
            <a:avLst/>
          </a:prstGeom>
          <a:noFill/>
        </p:spPr>
        <p:txBody>
          <a:bodyPr wrap="square" rtlCol="0">
            <a:spAutoFit/>
          </a:bodyPr>
          <a:lstStyle/>
          <a:p>
            <a:r>
              <a:rPr lang="it-IT" sz="2000" b="1" dirty="0"/>
              <a:t>SI</a:t>
            </a:r>
          </a:p>
        </p:txBody>
      </p:sp>
      <p:pic>
        <p:nvPicPr>
          <p:cNvPr id="10" name="Immagine 9">
            <a:extLst>
              <a:ext uri="{FF2B5EF4-FFF2-40B4-BE49-F238E27FC236}">
                <a16:creationId xmlns:a16="http://schemas.microsoft.com/office/drawing/2014/main" id="{C3C00039-330F-6A93-8EE6-DB59D1C811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211960" y="843558"/>
            <a:ext cx="639601" cy="864096"/>
          </a:xfrm>
          <a:prstGeom prst="rect">
            <a:avLst/>
          </a:prstGeom>
        </p:spPr>
      </p:pic>
      <p:sp>
        <p:nvSpPr>
          <p:cNvPr id="11" name="CasellaDiTesto 10">
            <a:extLst>
              <a:ext uri="{FF2B5EF4-FFF2-40B4-BE49-F238E27FC236}">
                <a16:creationId xmlns:a16="http://schemas.microsoft.com/office/drawing/2014/main" id="{546FEEB5-BCAB-794F-5FDC-84FE6109C67C}"/>
              </a:ext>
            </a:extLst>
          </p:cNvPr>
          <p:cNvSpPr txBox="1"/>
          <p:nvPr/>
        </p:nvSpPr>
        <p:spPr>
          <a:xfrm>
            <a:off x="1835696" y="1779662"/>
            <a:ext cx="504056" cy="400110"/>
          </a:xfrm>
          <a:prstGeom prst="rect">
            <a:avLst/>
          </a:prstGeom>
          <a:noFill/>
        </p:spPr>
        <p:txBody>
          <a:bodyPr wrap="square" rtlCol="0">
            <a:spAutoFit/>
          </a:bodyPr>
          <a:lstStyle/>
          <a:p>
            <a:r>
              <a:rPr lang="it-IT" sz="2000" b="1" dirty="0">
                <a:solidFill>
                  <a:schemeClr val="bg1"/>
                </a:solidFill>
              </a:rPr>
              <a:t>SI</a:t>
            </a:r>
          </a:p>
        </p:txBody>
      </p:sp>
      <p:sp>
        <p:nvSpPr>
          <p:cNvPr id="14" name="CasellaDiTesto 13">
            <a:extLst>
              <a:ext uri="{FF2B5EF4-FFF2-40B4-BE49-F238E27FC236}">
                <a16:creationId xmlns:a16="http://schemas.microsoft.com/office/drawing/2014/main" id="{73237D35-7EF4-6E7A-FB43-5D00F5B08869}"/>
              </a:ext>
            </a:extLst>
          </p:cNvPr>
          <p:cNvSpPr txBox="1"/>
          <p:nvPr/>
        </p:nvSpPr>
        <p:spPr>
          <a:xfrm>
            <a:off x="395536" y="2355726"/>
            <a:ext cx="504056" cy="400110"/>
          </a:xfrm>
          <a:prstGeom prst="rect">
            <a:avLst/>
          </a:prstGeom>
          <a:noFill/>
        </p:spPr>
        <p:txBody>
          <a:bodyPr wrap="square" rtlCol="0">
            <a:spAutoFit/>
          </a:bodyPr>
          <a:lstStyle/>
          <a:p>
            <a:r>
              <a:rPr lang="it-IT" sz="2000" b="1" dirty="0"/>
              <a:t>SI</a:t>
            </a:r>
          </a:p>
        </p:txBody>
      </p:sp>
      <p:grpSp>
        <p:nvGrpSpPr>
          <p:cNvPr id="26" name="Gruppo 25">
            <a:extLst>
              <a:ext uri="{FF2B5EF4-FFF2-40B4-BE49-F238E27FC236}">
                <a16:creationId xmlns:a16="http://schemas.microsoft.com/office/drawing/2014/main" id="{DD9339E5-DAF3-F7AD-42D6-F8A6F7BC1035}"/>
              </a:ext>
            </a:extLst>
          </p:cNvPr>
          <p:cNvGrpSpPr/>
          <p:nvPr/>
        </p:nvGrpSpPr>
        <p:grpSpPr>
          <a:xfrm>
            <a:off x="5231024" y="555526"/>
            <a:ext cx="3013384" cy="4141458"/>
            <a:chOff x="5231024" y="555526"/>
            <a:chExt cx="3013384" cy="4141458"/>
          </a:xfrm>
        </p:grpSpPr>
        <p:pic>
          <p:nvPicPr>
            <p:cNvPr id="5" name="Immagine 4">
              <a:extLst>
                <a:ext uri="{FF2B5EF4-FFF2-40B4-BE49-F238E27FC236}">
                  <a16:creationId xmlns:a16="http://schemas.microsoft.com/office/drawing/2014/main" id="{C66306FB-C648-F42E-F708-3492CC5226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024" y="1419622"/>
              <a:ext cx="3013384" cy="2715766"/>
            </a:xfrm>
            <a:prstGeom prst="rect">
              <a:avLst/>
            </a:prstGeom>
          </p:spPr>
        </p:pic>
        <p:cxnSp>
          <p:nvCxnSpPr>
            <p:cNvPr id="16" name="Connettore diritto 15">
              <a:extLst>
                <a:ext uri="{FF2B5EF4-FFF2-40B4-BE49-F238E27FC236}">
                  <a16:creationId xmlns:a16="http://schemas.microsoft.com/office/drawing/2014/main" id="{DF993718-E13A-EA4A-4A99-C385E3BAE3E0}"/>
                </a:ext>
              </a:extLst>
            </p:cNvPr>
            <p:cNvCxnSpPr/>
            <p:nvPr/>
          </p:nvCxnSpPr>
          <p:spPr>
            <a:xfrm>
              <a:off x="5436096" y="915566"/>
              <a:ext cx="25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419B5844-526F-2369-0869-E162DF7E2559}"/>
                </a:ext>
              </a:extLst>
            </p:cNvPr>
            <p:cNvCxnSpPr>
              <a:cxnSpLocks/>
            </p:cNvCxnSpPr>
            <p:nvPr/>
          </p:nvCxnSpPr>
          <p:spPr>
            <a:xfrm>
              <a:off x="6084168" y="1347614"/>
              <a:ext cx="1476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5FB27B40-49A4-6E19-F18D-BF90CB45DBF4}"/>
                </a:ext>
              </a:extLst>
            </p:cNvPr>
            <p:cNvSpPr txBox="1"/>
            <p:nvPr/>
          </p:nvSpPr>
          <p:spPr>
            <a:xfrm>
              <a:off x="6516216" y="555526"/>
              <a:ext cx="914400" cy="369332"/>
            </a:xfrm>
            <a:prstGeom prst="rect">
              <a:avLst/>
            </a:prstGeom>
            <a:noFill/>
          </p:spPr>
          <p:txBody>
            <a:bodyPr wrap="square" rtlCol="0">
              <a:spAutoFit/>
            </a:bodyPr>
            <a:lstStyle/>
            <a:p>
              <a:r>
                <a:rPr lang="it-IT" b="1" dirty="0"/>
                <a:t>7,2</a:t>
              </a:r>
            </a:p>
          </p:txBody>
        </p:sp>
        <p:sp>
          <p:nvSpPr>
            <p:cNvPr id="24" name="CasellaDiTesto 23">
              <a:extLst>
                <a:ext uri="{FF2B5EF4-FFF2-40B4-BE49-F238E27FC236}">
                  <a16:creationId xmlns:a16="http://schemas.microsoft.com/office/drawing/2014/main" id="{ABE1BB5B-1BB7-999C-7D35-F3B81AB5588B}"/>
                </a:ext>
              </a:extLst>
            </p:cNvPr>
            <p:cNvSpPr txBox="1"/>
            <p:nvPr/>
          </p:nvSpPr>
          <p:spPr>
            <a:xfrm>
              <a:off x="6660232" y="987574"/>
              <a:ext cx="914400" cy="369332"/>
            </a:xfrm>
            <a:prstGeom prst="rect">
              <a:avLst/>
            </a:prstGeom>
            <a:noFill/>
          </p:spPr>
          <p:txBody>
            <a:bodyPr wrap="square" rtlCol="0">
              <a:spAutoFit/>
            </a:bodyPr>
            <a:lstStyle/>
            <a:p>
              <a:r>
                <a:rPr lang="it-IT" b="1" dirty="0"/>
                <a:t>4,1</a:t>
              </a:r>
            </a:p>
          </p:txBody>
        </p:sp>
        <p:sp>
          <p:nvSpPr>
            <p:cNvPr id="25" name="CasellaDiTesto 24">
              <a:extLst>
                <a:ext uri="{FF2B5EF4-FFF2-40B4-BE49-F238E27FC236}">
                  <a16:creationId xmlns:a16="http://schemas.microsoft.com/office/drawing/2014/main" id="{A4CE1CFB-AB93-CCE5-DAB7-9DECCBBAD38F}"/>
                </a:ext>
              </a:extLst>
            </p:cNvPr>
            <p:cNvSpPr txBox="1"/>
            <p:nvPr/>
          </p:nvSpPr>
          <p:spPr>
            <a:xfrm>
              <a:off x="5507926" y="4327652"/>
              <a:ext cx="2736304" cy="369332"/>
            </a:xfrm>
            <a:prstGeom prst="rect">
              <a:avLst/>
            </a:prstGeom>
            <a:noFill/>
          </p:spPr>
          <p:txBody>
            <a:bodyPr wrap="square" rtlCol="0">
              <a:spAutoFit/>
            </a:bodyPr>
            <a:lstStyle/>
            <a:p>
              <a:r>
                <a:rPr lang="it-IT" b="1" dirty="0"/>
                <a:t>7,2/4,1 = 1,76        NO</a:t>
              </a:r>
            </a:p>
          </p:txBody>
        </p:sp>
      </p:grpSp>
    </p:spTree>
    <p:extLst>
      <p:ext uri="{BB962C8B-B14F-4D97-AF65-F5344CB8AC3E}">
        <p14:creationId xmlns:p14="http://schemas.microsoft.com/office/powerpoint/2010/main" val="4053741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FA8CF324-3EE4-C6B2-D11B-A4282994A1D1}"/>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57E76B0F-E506-61A2-30E1-DC6C7FFD4C6A}"/>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79</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A3632466-6E35-2AD4-C54A-38F3E8837EA8}"/>
              </a:ext>
            </a:extLst>
          </p:cNvPr>
          <p:cNvSpPr/>
          <p:nvPr/>
        </p:nvSpPr>
        <p:spPr>
          <a:xfrm>
            <a:off x="0" y="0"/>
            <a:ext cx="9144000" cy="77155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C193054D-5F33-87DD-011E-57755A918F28}"/>
              </a:ext>
            </a:extLst>
          </p:cNvPr>
          <p:cNvSpPr txBox="1">
            <a:spLocks noGrp="1"/>
          </p:cNvSpPr>
          <p:nvPr>
            <p:ph type="title" idx="4294967295"/>
          </p:nvPr>
        </p:nvSpPr>
        <p:spPr>
          <a:xfrm>
            <a:off x="143508" y="1"/>
            <a:ext cx="8532948" cy="6995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Tutti questi numeri e queste forme nelle dimensioni del corpo umano</a:t>
            </a:r>
            <a:endParaRPr dirty="0"/>
          </a:p>
        </p:txBody>
      </p:sp>
      <p:sp>
        <p:nvSpPr>
          <p:cNvPr id="442" name="Google Shape;442;p25">
            <a:extLst>
              <a:ext uri="{FF2B5EF4-FFF2-40B4-BE49-F238E27FC236}">
                <a16:creationId xmlns:a16="http://schemas.microsoft.com/office/drawing/2014/main" id="{900E9E7A-CCBB-4694-9CBE-4FCE56083768}"/>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pic>
        <p:nvPicPr>
          <p:cNvPr id="4" name="Immagine 3" descr="Immagine che contiene testo, mappa, disegno, carta&#10;&#10;Il contenuto generato dall'IA potrebbe non essere corretto.">
            <a:extLst>
              <a:ext uri="{FF2B5EF4-FFF2-40B4-BE49-F238E27FC236}">
                <a16:creationId xmlns:a16="http://schemas.microsoft.com/office/drawing/2014/main" id="{8A6FDB4C-7BDF-A795-1467-B4DF1888E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91" y="771550"/>
            <a:ext cx="2984457" cy="4155926"/>
          </a:xfrm>
          <a:prstGeom prst="rect">
            <a:avLst/>
          </a:prstGeom>
        </p:spPr>
      </p:pic>
      <p:pic>
        <p:nvPicPr>
          <p:cNvPr id="8" name="Immagine 7" descr="Immagine che contiene schermata, nero, Rettangolo, design&#10;&#10;Il contenuto generato dall'IA potrebbe non essere corretto.">
            <a:extLst>
              <a:ext uri="{FF2B5EF4-FFF2-40B4-BE49-F238E27FC236}">
                <a16:creationId xmlns:a16="http://schemas.microsoft.com/office/drawing/2014/main" id="{DAEC318C-5921-EF54-1C1A-37AC77F17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1176" y="1621287"/>
            <a:ext cx="2340000" cy="3161326"/>
          </a:xfrm>
          <a:prstGeom prst="rect">
            <a:avLst/>
          </a:prstGeom>
        </p:spPr>
      </p:pic>
      <p:pic>
        <p:nvPicPr>
          <p:cNvPr id="7" name="Immagine 6">
            <a:extLst>
              <a:ext uri="{FF2B5EF4-FFF2-40B4-BE49-F238E27FC236}">
                <a16:creationId xmlns:a16="http://schemas.microsoft.com/office/drawing/2014/main" id="{6E712607-48C6-62C6-7E4B-D2FA99881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220" y="51470"/>
            <a:ext cx="6744284" cy="632515"/>
          </a:xfrm>
          <a:prstGeom prst="rect">
            <a:avLst/>
          </a:prstGeom>
        </p:spPr>
      </p:pic>
      <p:grpSp>
        <p:nvGrpSpPr>
          <p:cNvPr id="9" name="Gruppo 8">
            <a:extLst>
              <a:ext uri="{FF2B5EF4-FFF2-40B4-BE49-F238E27FC236}">
                <a16:creationId xmlns:a16="http://schemas.microsoft.com/office/drawing/2014/main" id="{2EB527CA-E518-BECD-4E96-E62292CD4A0C}"/>
              </a:ext>
            </a:extLst>
          </p:cNvPr>
          <p:cNvGrpSpPr/>
          <p:nvPr/>
        </p:nvGrpSpPr>
        <p:grpSpPr>
          <a:xfrm>
            <a:off x="3563888" y="915566"/>
            <a:ext cx="5040560" cy="3753708"/>
            <a:chOff x="3563888" y="915566"/>
            <a:chExt cx="5040560" cy="3753708"/>
          </a:xfrm>
        </p:grpSpPr>
        <p:pic>
          <p:nvPicPr>
            <p:cNvPr id="3" name="Immagine 2" descr="Immagine che contiene testo, schermata, silhouette&#10;&#10;Il contenuto generato dall'IA potrebbe non essere corretto.">
              <a:extLst>
                <a:ext uri="{FF2B5EF4-FFF2-40B4-BE49-F238E27FC236}">
                  <a16:creationId xmlns:a16="http://schemas.microsoft.com/office/drawing/2014/main" id="{6BD022C1-4E88-6DE4-5195-FE0F71248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3888" y="915566"/>
              <a:ext cx="3264072" cy="3168352"/>
            </a:xfrm>
            <a:prstGeom prst="rect">
              <a:avLst/>
            </a:prstGeom>
          </p:spPr>
        </p:pic>
        <p:pic>
          <p:nvPicPr>
            <p:cNvPr id="5" name="Immagine 4">
              <a:extLst>
                <a:ext uri="{FF2B5EF4-FFF2-40B4-BE49-F238E27FC236}">
                  <a16:creationId xmlns:a16="http://schemas.microsoft.com/office/drawing/2014/main" id="{F887E418-8DD6-A007-B6E6-CF9CF85296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296" y="982309"/>
              <a:ext cx="929721" cy="3101609"/>
            </a:xfrm>
            <a:prstGeom prst="rect">
              <a:avLst/>
            </a:prstGeom>
          </p:spPr>
        </p:pic>
        <p:sp>
          <p:nvSpPr>
            <p:cNvPr id="6" name="CasellaDiTesto 5">
              <a:extLst>
                <a:ext uri="{FF2B5EF4-FFF2-40B4-BE49-F238E27FC236}">
                  <a16:creationId xmlns:a16="http://schemas.microsoft.com/office/drawing/2014/main" id="{C16E4DD0-04C6-1310-464B-E127CBB75656}"/>
                </a:ext>
              </a:extLst>
            </p:cNvPr>
            <p:cNvSpPr txBox="1"/>
            <p:nvPr/>
          </p:nvSpPr>
          <p:spPr>
            <a:xfrm>
              <a:off x="3779912" y="4299942"/>
              <a:ext cx="4824536" cy="369332"/>
            </a:xfrm>
            <a:prstGeom prst="rect">
              <a:avLst/>
            </a:prstGeom>
            <a:noFill/>
          </p:spPr>
          <p:txBody>
            <a:bodyPr wrap="square" rtlCol="0">
              <a:spAutoFit/>
            </a:bodyPr>
            <a:lstStyle/>
            <a:p>
              <a:r>
                <a:rPr lang="it-IT" dirty="0"/>
                <a:t>          Le Corbusier                                 Giacometti</a:t>
              </a:r>
            </a:p>
          </p:txBody>
        </p:sp>
      </p:grpSp>
    </p:spTree>
    <p:extLst>
      <p:ext uri="{BB962C8B-B14F-4D97-AF65-F5344CB8AC3E}">
        <p14:creationId xmlns:p14="http://schemas.microsoft.com/office/powerpoint/2010/main" val="34786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p:cNvSpPr>
            <a:spLocks noGrp="1"/>
          </p:cNvSpPr>
          <p:nvPr>
            <p:ph type="ctrTitle"/>
          </p:nvPr>
        </p:nvSpPr>
        <p:spPr>
          <a:xfrm>
            <a:off x="0" y="918"/>
            <a:ext cx="8382000" cy="410592"/>
          </a:xfrm>
        </p:spPr>
        <p:txBody>
          <a:bodyPr>
            <a:noAutofit/>
          </a:bodyPr>
          <a:lstStyle/>
          <a:p>
            <a:pPr algn="l"/>
            <a:r>
              <a:rPr lang="it-IT" sz="2000" b="1" dirty="0"/>
              <a:t>La  MQ à la Copenaghen – la funzione d’onda</a:t>
            </a:r>
            <a:endParaRPr lang="it-IT" sz="2000" dirty="0"/>
          </a:p>
        </p:txBody>
      </p:sp>
      <p:sp>
        <p:nvSpPr>
          <p:cNvPr id="7" name="Segnaposto numero diapositiva 6"/>
          <p:cNvSpPr>
            <a:spLocks noGrp="1"/>
          </p:cNvSpPr>
          <p:nvPr>
            <p:ph type="sldNum" sz="quarter" idx="12"/>
          </p:nvPr>
        </p:nvSpPr>
        <p:spPr>
          <a:xfrm>
            <a:off x="8676456" y="4803998"/>
            <a:ext cx="370384" cy="252759"/>
          </a:xfrm>
        </p:spPr>
        <p:txBody>
          <a:bodyPr/>
          <a:lstStyle/>
          <a:p>
            <a:fld id="{2BFC0026-57C0-4FBE-A77A-58B0CFCFBA7E}" type="slidenum">
              <a:rPr lang="it-IT" sz="1000" smtClean="0">
                <a:solidFill>
                  <a:schemeClr val="tx1"/>
                </a:solidFill>
              </a:rPr>
              <a:pPr/>
              <a:t>8</a:t>
            </a:fld>
            <a:endParaRPr lang="it-IT" sz="1000" dirty="0">
              <a:solidFill>
                <a:schemeClr val="tx1"/>
              </a:solidFill>
            </a:endParaRPr>
          </a:p>
        </p:txBody>
      </p:sp>
      <p:sp>
        <p:nvSpPr>
          <p:cNvPr id="3" name="CasellaDiTesto 2"/>
          <p:cNvSpPr txBox="1"/>
          <p:nvPr/>
        </p:nvSpPr>
        <p:spPr>
          <a:xfrm>
            <a:off x="173612" y="483518"/>
            <a:ext cx="8358828" cy="338554"/>
          </a:xfrm>
          <a:prstGeom prst="rect">
            <a:avLst/>
          </a:prstGeom>
          <a:noFill/>
        </p:spPr>
        <p:txBody>
          <a:bodyPr wrap="square" rtlCol="0">
            <a:spAutoFit/>
          </a:bodyPr>
          <a:lstStyle/>
          <a:p>
            <a:r>
              <a:rPr lang="it-IT" sz="1600" b="1" dirty="0">
                <a:solidFill>
                  <a:srgbClr val="C00000"/>
                </a:solidFill>
              </a:rPr>
              <a:t>             Meccanica Classica                          </a:t>
            </a:r>
            <a:r>
              <a:rPr lang="it-IT" sz="1600" b="1" dirty="0">
                <a:solidFill>
                  <a:srgbClr val="FF0000"/>
                </a:solidFill>
              </a:rPr>
              <a:t>		          </a:t>
            </a:r>
            <a:r>
              <a:rPr lang="it-IT" sz="1600" b="1" dirty="0">
                <a:solidFill>
                  <a:srgbClr val="3346F7"/>
                </a:solidFill>
              </a:rPr>
              <a:t>Meccanica Quantistica    </a:t>
            </a:r>
          </a:p>
        </p:txBody>
      </p:sp>
      <mc:AlternateContent xmlns:mc="http://schemas.openxmlformats.org/markup-compatibility/2006" xmlns:a14="http://schemas.microsoft.com/office/drawing/2010/main">
        <mc:Choice Requires="a14">
          <p:sp>
            <p:nvSpPr>
              <p:cNvPr id="4" name="CasellaDiTesto 3"/>
              <p:cNvSpPr txBox="1"/>
              <p:nvPr/>
            </p:nvSpPr>
            <p:spPr>
              <a:xfrm>
                <a:off x="173612" y="987574"/>
                <a:ext cx="3606300" cy="3836948"/>
              </a:xfrm>
              <a:prstGeom prst="rect">
                <a:avLst/>
              </a:prstGeom>
              <a:noFill/>
            </p:spPr>
            <p:txBody>
              <a:bodyPr wrap="square" rtlCol="0">
                <a:spAutoFit/>
              </a:bodyPr>
              <a:lstStyle/>
              <a:p>
                <a:r>
                  <a:rPr lang="it-IT" sz="1600" dirty="0"/>
                  <a:t>Lo stato di un corpo è determinato da alcune caratteristiche intrinseche (massa, carica,...) più le coordinate nello spazio e nel tempo.</a:t>
                </a:r>
              </a:p>
              <a:p>
                <a:endParaRPr lang="it-IT" sz="1600" dirty="0"/>
              </a:p>
              <a:p>
                <a:r>
                  <a:rPr lang="it-IT" sz="1600" dirty="0"/>
                  <a:t>La legge con cui lo stato evolve è:</a:t>
                </a:r>
              </a:p>
              <a:p>
                <a:endParaRPr lang="it-IT" sz="1600" dirty="0"/>
              </a:p>
              <a:p>
                <a:pPr algn="ctr">
                  <a:spcAft>
                    <a:spcPts val="50"/>
                  </a:spcAft>
                </a:pPr>
                <a:r>
                  <a:rPr lang="it-IT" sz="1600" dirty="0">
                    <a:solidFill>
                      <a:srgbClr val="C00000"/>
                    </a:solidFill>
                  </a:rPr>
                  <a:t> </a:t>
                </a:r>
                <a14:m>
                  <m:oMath xmlns:m="http://schemas.openxmlformats.org/officeDocument/2006/math">
                    <m:acc>
                      <m:accPr>
                        <m:chr m:val="̅"/>
                        <m:ctrlPr>
                          <a:rPr lang="it-IT" sz="1600" b="1" i="1" smtClean="0">
                            <a:solidFill>
                              <a:srgbClr val="C00000"/>
                            </a:solidFill>
                            <a:latin typeface="Cambria Math" panose="02040503050406030204" pitchFamily="18" charset="0"/>
                          </a:rPr>
                        </m:ctrlPr>
                      </m:accPr>
                      <m:e>
                        <m:r>
                          <a:rPr lang="it-IT" sz="1600" b="1" i="0" smtClean="0">
                            <a:solidFill>
                              <a:srgbClr val="C00000"/>
                            </a:solidFill>
                            <a:latin typeface="Cambria Math" panose="02040503050406030204" pitchFamily="18" charset="0"/>
                          </a:rPr>
                          <m:t>𝐅</m:t>
                        </m:r>
                      </m:e>
                    </m:acc>
                    <m:r>
                      <a:rPr lang="it-IT" sz="1600" b="1" i="0" smtClean="0">
                        <a:solidFill>
                          <a:srgbClr val="C00000"/>
                        </a:solidFill>
                        <a:latin typeface="Cambria Math" panose="02040503050406030204" pitchFamily="18" charset="0"/>
                      </a:rPr>
                      <m:t>=</m:t>
                    </m:r>
                    <m:r>
                      <a:rPr lang="it-IT" sz="1600" b="1" i="0" smtClean="0">
                        <a:solidFill>
                          <a:srgbClr val="C00000"/>
                        </a:solidFill>
                        <a:latin typeface="Cambria Math" panose="02040503050406030204" pitchFamily="18" charset="0"/>
                      </a:rPr>
                      <m:t>𝐦</m:t>
                    </m:r>
                    <m:acc>
                      <m:accPr>
                        <m:chr m:val="̅"/>
                        <m:ctrlPr>
                          <a:rPr lang="it-IT" sz="1600" b="1" i="1" smtClean="0">
                            <a:solidFill>
                              <a:srgbClr val="C00000"/>
                            </a:solidFill>
                            <a:latin typeface="Cambria Math" panose="02040503050406030204" pitchFamily="18" charset="0"/>
                          </a:rPr>
                        </m:ctrlPr>
                      </m:accPr>
                      <m:e>
                        <m:r>
                          <a:rPr lang="it-IT" sz="1600" b="1" i="0" smtClean="0">
                            <a:solidFill>
                              <a:srgbClr val="C00000"/>
                            </a:solidFill>
                            <a:latin typeface="Cambria Math" panose="02040503050406030204" pitchFamily="18" charset="0"/>
                          </a:rPr>
                          <m:t>𝐚</m:t>
                        </m:r>
                      </m:e>
                    </m:acc>
                  </m:oMath>
                </a14:m>
                <a:endParaRPr lang="it-IT" sz="1600" b="1" dirty="0">
                  <a:solidFill>
                    <a:srgbClr val="C00000"/>
                  </a:solidFill>
                </a:endParaRPr>
              </a:p>
              <a:p>
                <a:pPr>
                  <a:spcAft>
                    <a:spcPts val="50"/>
                  </a:spcAft>
                </a:pPr>
                <a:endParaRPr lang="it-IT" sz="1600" dirty="0"/>
              </a:p>
              <a:p>
                <a:pPr>
                  <a:spcAft>
                    <a:spcPts val="50"/>
                  </a:spcAft>
                </a:pPr>
                <a:r>
                  <a:rPr lang="it-IT" sz="1600" dirty="0"/>
                  <a:t>I risultati delle misure dello stato di un corpo dipendono in modo noto dall’osservatore e dal SdR.</a:t>
                </a:r>
              </a:p>
              <a:p>
                <a:pPr>
                  <a:spcAft>
                    <a:spcPts val="50"/>
                  </a:spcAft>
                </a:pPr>
                <a:endParaRPr lang="it-IT" sz="1600" dirty="0"/>
              </a:p>
              <a:p>
                <a:pPr>
                  <a:spcAft>
                    <a:spcPts val="50"/>
                  </a:spcAft>
                </a:pPr>
                <a:r>
                  <a:rPr lang="it-IT" sz="1600" dirty="0"/>
                  <a:t>Le  misure possono avere delle incertezze sperimentali.</a:t>
                </a:r>
              </a:p>
            </p:txBody>
          </p:sp>
        </mc:Choice>
        <mc:Fallback xmlns="">
          <p:sp>
            <p:nvSpPr>
              <p:cNvPr id="4" name="CasellaDiTesto 3"/>
              <p:cNvSpPr txBox="1">
                <a:spLocks noRot="1" noChangeAspect="1" noMove="1" noResize="1" noEditPoints="1" noAdjustHandles="1" noChangeArrowheads="1" noChangeShapeType="1" noTextEdit="1"/>
              </p:cNvSpPr>
              <p:nvPr/>
            </p:nvSpPr>
            <p:spPr>
              <a:xfrm>
                <a:off x="173612" y="987574"/>
                <a:ext cx="3606300" cy="3836948"/>
              </a:xfrm>
              <a:prstGeom prst="rect">
                <a:avLst/>
              </a:prstGeom>
              <a:blipFill>
                <a:blip r:embed="rId3"/>
                <a:stretch>
                  <a:fillRect l="-845" t="-477" r="-2027" b="-1272"/>
                </a:stretch>
              </a:blipFill>
            </p:spPr>
            <p:txBody>
              <a:bodyPr/>
              <a:lstStyle/>
              <a:p>
                <a:r>
                  <a:rPr lang="it-IT">
                    <a:noFill/>
                  </a:rPr>
                  <a:t> </a:t>
                </a:r>
              </a:p>
            </p:txBody>
          </p:sp>
        </mc:Fallback>
      </mc:AlternateContent>
      <p:cxnSp>
        <p:nvCxnSpPr>
          <p:cNvPr id="11" name="Connettore 1 10"/>
          <p:cNvCxnSpPr/>
          <p:nvPr/>
        </p:nvCxnSpPr>
        <p:spPr>
          <a:xfrm>
            <a:off x="3779912" y="483518"/>
            <a:ext cx="0" cy="468000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3779912" y="843558"/>
            <a:ext cx="5256584" cy="4031873"/>
          </a:xfrm>
          <a:prstGeom prst="rect">
            <a:avLst/>
          </a:prstGeom>
        </p:spPr>
        <p:txBody>
          <a:bodyPr wrap="square">
            <a:spAutoFit/>
          </a:bodyPr>
          <a:lstStyle/>
          <a:p>
            <a:pPr>
              <a:defRPr/>
            </a:pPr>
            <a:r>
              <a:rPr lang="it-IT" sz="1600" b="1" kern="0" dirty="0"/>
              <a:t>La descrizione completa </a:t>
            </a:r>
            <a:r>
              <a:rPr lang="it-IT" sz="1600" kern="0" dirty="0"/>
              <a:t>dello stato di un qualunque sistema, è data dalla </a:t>
            </a:r>
            <a:r>
              <a:rPr lang="it-IT" sz="1600" b="1" kern="0" dirty="0">
                <a:solidFill>
                  <a:srgbClr val="C00000"/>
                </a:solidFill>
              </a:rPr>
              <a:t>funzione d’onda </a:t>
            </a:r>
            <a:r>
              <a:rPr lang="it-IT" sz="1600" b="1" dirty="0">
                <a:solidFill>
                  <a:srgbClr val="C00000"/>
                </a:solidFill>
                <a:sym typeface="Symbol"/>
              </a:rPr>
              <a:t></a:t>
            </a:r>
            <a:r>
              <a:rPr lang="it-IT" sz="1600" b="1" dirty="0">
                <a:solidFill>
                  <a:srgbClr val="C00000"/>
                </a:solidFill>
              </a:rPr>
              <a:t>(r,t)</a:t>
            </a:r>
            <a:r>
              <a:rPr lang="it-IT" sz="1600" dirty="0"/>
              <a:t>, una funzione che rappresenta </a:t>
            </a:r>
            <a:r>
              <a:rPr lang="it-IT" sz="1600" b="1" dirty="0">
                <a:solidFill>
                  <a:srgbClr val="C00000"/>
                </a:solidFill>
              </a:rPr>
              <a:t>l’ampiezza di probabilità </a:t>
            </a:r>
            <a:r>
              <a:rPr lang="it-IT" sz="1600" dirty="0"/>
              <a:t>associata al sistema.</a:t>
            </a:r>
          </a:p>
          <a:p>
            <a:pPr>
              <a:defRPr/>
            </a:pPr>
            <a:endParaRPr lang="it-IT" sz="1600" kern="0" dirty="0"/>
          </a:p>
          <a:p>
            <a:pPr>
              <a:defRPr/>
            </a:pPr>
            <a:r>
              <a:rPr lang="it-IT" sz="1600" kern="0" dirty="0"/>
              <a:t>La legge con cui la </a:t>
            </a:r>
            <a:r>
              <a:rPr lang="it-IT" sz="1600" dirty="0">
                <a:sym typeface="Symbol"/>
              </a:rPr>
              <a:t></a:t>
            </a:r>
            <a:r>
              <a:rPr lang="it-IT" sz="1600" dirty="0"/>
              <a:t>(r,t)</a:t>
            </a:r>
            <a:r>
              <a:rPr lang="it-IT" sz="1600" kern="0" dirty="0"/>
              <a:t> evolve è l’equazione di Schrödinger:</a:t>
            </a:r>
          </a:p>
          <a:p>
            <a:pPr>
              <a:defRPr/>
            </a:pPr>
            <a:endParaRPr lang="it-IT" sz="1600" kern="0" dirty="0"/>
          </a:p>
          <a:p>
            <a:pPr>
              <a:defRPr/>
            </a:pPr>
            <a:endParaRPr lang="it-IT" sz="1600" kern="0" dirty="0"/>
          </a:p>
          <a:p>
            <a:pPr>
              <a:defRPr/>
            </a:pPr>
            <a:endParaRPr lang="it-IT" sz="1600" kern="0" dirty="0"/>
          </a:p>
          <a:p>
            <a:pPr>
              <a:defRPr/>
            </a:pPr>
            <a:r>
              <a:rPr lang="it-IT" sz="1600" kern="0" dirty="0"/>
              <a:t>                                                                                               </a:t>
            </a:r>
          </a:p>
          <a:p>
            <a:pPr>
              <a:defRPr/>
            </a:pPr>
            <a:endParaRPr lang="it-IT" sz="1600" kern="0" dirty="0"/>
          </a:p>
          <a:p>
            <a:pPr>
              <a:defRPr/>
            </a:pPr>
            <a:r>
              <a:rPr lang="it-IT" sz="1600" kern="0" dirty="0"/>
              <a:t>La funzione d’onda ci dà il massimo dell’</a:t>
            </a:r>
            <a:r>
              <a:rPr lang="it-IT" sz="1600" b="1" kern="0" dirty="0">
                <a:solidFill>
                  <a:srgbClr val="C00000"/>
                </a:solidFill>
              </a:rPr>
              <a:t>informazione </a:t>
            </a:r>
            <a:r>
              <a:rPr lang="it-IT" sz="1600" kern="0" dirty="0"/>
              <a:t>possibile su di un sistema, che può essere </a:t>
            </a:r>
            <a:r>
              <a:rPr lang="it-IT" sz="1600" b="1" kern="0" dirty="0">
                <a:solidFill>
                  <a:srgbClr val="C00000"/>
                </a:solidFill>
              </a:rPr>
              <a:t>solo probabilistica</a:t>
            </a:r>
            <a:r>
              <a:rPr lang="it-IT" sz="1600" kern="0" dirty="0"/>
              <a:t>.</a:t>
            </a:r>
          </a:p>
          <a:p>
            <a:pPr>
              <a:defRPr/>
            </a:pPr>
            <a:endParaRPr lang="it-IT" sz="1600" kern="0" dirty="0"/>
          </a:p>
          <a:p>
            <a:pPr>
              <a:defRPr/>
            </a:pPr>
            <a:r>
              <a:rPr lang="it-IT" sz="1600" kern="0" dirty="0"/>
              <a:t>E’ la cosiddetta probabilità ‘’non epistemica’’, cioè non è dovuta ad una mancanza di conoscenza dello stato iniziale di un sistema.</a:t>
            </a:r>
          </a:p>
        </p:txBody>
      </p:sp>
      <mc:AlternateContent xmlns:mc="http://schemas.openxmlformats.org/markup-compatibility/2006" xmlns:a14="http://schemas.microsoft.com/office/drawing/2010/main">
        <mc:Choice Requires="a14">
          <p:sp>
            <p:nvSpPr>
              <p:cNvPr id="5" name="Object 2">
                <a:extLst>
                  <a:ext uri="{FF2B5EF4-FFF2-40B4-BE49-F238E27FC236}">
                    <a16:creationId xmlns:a16="http://schemas.microsoft.com/office/drawing/2014/main" id="{4A4DB751-4FDF-9A01-9A70-765F92CB6D8E}"/>
                  </a:ext>
                </a:extLst>
              </p:cNvPr>
              <p:cNvSpPr txBox="1"/>
              <p:nvPr/>
            </p:nvSpPr>
            <p:spPr bwMode="auto">
              <a:xfrm>
                <a:off x="4643438" y="2499742"/>
                <a:ext cx="2452687" cy="792088"/>
              </a:xfrm>
              <a:prstGeom prst="rect">
                <a:avLst/>
              </a:prstGeom>
              <a:noFill/>
              <a:ln>
                <a:noFill/>
              </a:ln>
            </p:spPr>
            <p:txBody>
              <a:bodyPr>
                <a:normAutofit fontScale="92500"/>
              </a:bodyPr>
              <a:lstStyle/>
              <a:p>
                <a:pPr/>
                <a14:m>
                  <m:oMathPara xmlns:m="http://schemas.openxmlformats.org/officeDocument/2006/math">
                    <m:oMathParaPr>
                      <m:jc m:val="left"/>
                    </m:oMathParaPr>
                    <m:oMath xmlns:m="http://schemas.openxmlformats.org/officeDocument/2006/math">
                      <m:r>
                        <m:rPr>
                          <m:nor/>
                        </m:rPr>
                        <a:rPr lang="it-IT" sz="1600" b="1" i="0" smtClean="0">
                          <a:solidFill>
                            <a:srgbClr val="3346F7"/>
                          </a:solidFill>
                          <a:latin typeface="Cambria Math" panose="02040503050406030204" pitchFamily="18" charset="0"/>
                        </a:rPr>
                        <m:t>i</m:t>
                      </m:r>
                      <m:r>
                        <m:rPr>
                          <m:nor/>
                        </m:rPr>
                        <a:rPr lang="it-IT" sz="1600" b="1" i="0" smtClean="0">
                          <a:solidFill>
                            <a:srgbClr val="3346F7"/>
                          </a:solidFill>
                          <a:latin typeface="Cambria Math" panose="02040503050406030204" pitchFamily="18" charset="0"/>
                        </a:rPr>
                        <m:t>ℏ</m:t>
                      </m:r>
                      <m:f>
                        <m:fPr>
                          <m:ctrlPr>
                            <a:rPr lang="it-IT" sz="1600" b="1" i="1">
                              <a:solidFill>
                                <a:srgbClr val="3346F7"/>
                              </a:solidFill>
                              <a:latin typeface="Cambria Math" panose="02040503050406030204" pitchFamily="18" charset="0"/>
                            </a:rPr>
                          </m:ctrlPr>
                        </m:fPr>
                        <m:num>
                          <m:r>
                            <m:rPr>
                              <m:nor/>
                            </m:rPr>
                            <a:rPr lang="it-IT" sz="1600" b="1" i="0">
                              <a:solidFill>
                                <a:srgbClr val="3346F7"/>
                              </a:solidFill>
                              <a:latin typeface="Cambria Math" panose="02040503050406030204" pitchFamily="18" charset="0"/>
                            </a:rPr>
                            <m:t>∂</m:t>
                          </m:r>
                          <m:r>
                            <m:rPr>
                              <m:nor/>
                            </m:rPr>
                            <a:rPr lang="it-IT" sz="1600" b="1" i="0">
                              <a:solidFill>
                                <a:srgbClr val="3346F7"/>
                              </a:solidFill>
                              <a:latin typeface="Cambria Math" panose="02040503050406030204" pitchFamily="18" charset="0"/>
                            </a:rPr>
                            <m:t>ψ</m:t>
                          </m:r>
                        </m:num>
                        <m:den>
                          <m:r>
                            <m:rPr>
                              <m:nor/>
                            </m:rPr>
                            <a:rPr lang="it-IT" sz="1600" b="1" i="0">
                              <a:solidFill>
                                <a:srgbClr val="3346F7"/>
                              </a:solidFill>
                              <a:latin typeface="Cambria Math" panose="02040503050406030204" pitchFamily="18" charset="0"/>
                            </a:rPr>
                            <m:t>∂</m:t>
                          </m:r>
                          <m:r>
                            <m:rPr>
                              <m:nor/>
                            </m:rPr>
                            <a:rPr lang="it-IT" sz="1600" b="1" i="0">
                              <a:solidFill>
                                <a:srgbClr val="3346F7"/>
                              </a:solidFill>
                              <a:latin typeface="Cambria Math" panose="02040503050406030204" pitchFamily="18" charset="0"/>
                            </a:rPr>
                            <m:t>t</m:t>
                          </m:r>
                        </m:den>
                      </m:f>
                      <m:r>
                        <m:rPr>
                          <m:nor/>
                        </m:rPr>
                        <a:rPr lang="it-IT" sz="1600" b="1" i="0" smtClean="0">
                          <a:solidFill>
                            <a:srgbClr val="3346F7"/>
                          </a:solidFill>
                          <a:latin typeface="Cambria Math" panose="02040503050406030204" pitchFamily="18" charset="0"/>
                        </a:rPr>
                        <m:t> </m:t>
                      </m:r>
                      <m:r>
                        <m:rPr>
                          <m:nor/>
                        </m:rPr>
                        <a:rPr lang="it-IT" sz="1600" b="1" i="0">
                          <a:solidFill>
                            <a:srgbClr val="3346F7"/>
                          </a:solidFill>
                          <a:latin typeface="Cambria Math" panose="02040503050406030204" pitchFamily="18" charset="0"/>
                        </a:rPr>
                        <m:t>=</m:t>
                      </m:r>
                      <m:r>
                        <m:rPr>
                          <m:nor/>
                        </m:rPr>
                        <a:rPr lang="it-IT" sz="1600" b="1" i="0" smtClean="0">
                          <a:solidFill>
                            <a:srgbClr val="3346F7"/>
                          </a:solidFill>
                          <a:latin typeface="Cambria Math" panose="02040503050406030204" pitchFamily="18" charset="0"/>
                        </a:rPr>
                        <m:t>  </m:t>
                      </m:r>
                      <m:r>
                        <m:rPr>
                          <m:nor/>
                        </m:rPr>
                        <a:rPr lang="it-IT" sz="1600" b="1" i="0">
                          <a:solidFill>
                            <a:srgbClr val="3346F7"/>
                          </a:solidFill>
                          <a:latin typeface="Cambria Math" panose="02040503050406030204" pitchFamily="18" charset="0"/>
                        </a:rPr>
                        <m:t>−</m:t>
                      </m:r>
                      <m:f>
                        <m:fPr>
                          <m:ctrlPr>
                            <a:rPr lang="it-IT" sz="1600" b="1" i="1">
                              <a:solidFill>
                                <a:srgbClr val="3346F7"/>
                              </a:solidFill>
                              <a:latin typeface="Cambria Math" panose="02040503050406030204" pitchFamily="18" charset="0"/>
                            </a:rPr>
                          </m:ctrlPr>
                        </m:fPr>
                        <m:num>
                          <m:sSup>
                            <m:sSupPr>
                              <m:ctrlPr>
                                <a:rPr lang="it-IT" sz="1600" b="1" i="1">
                                  <a:solidFill>
                                    <a:srgbClr val="3346F7"/>
                                  </a:solidFill>
                                  <a:latin typeface="Cambria Math" panose="02040503050406030204" pitchFamily="18" charset="0"/>
                                </a:rPr>
                              </m:ctrlPr>
                            </m:sSupPr>
                            <m:e>
                              <m:r>
                                <m:rPr>
                                  <m:nor/>
                                </m:rPr>
                                <a:rPr lang="it-IT" sz="1600" b="1" i="0">
                                  <a:solidFill>
                                    <a:srgbClr val="3346F7"/>
                                  </a:solidFill>
                                  <a:latin typeface="Cambria Math" panose="02040503050406030204" pitchFamily="18" charset="0"/>
                                </a:rPr>
                                <m:t>ℏ</m:t>
                              </m:r>
                            </m:e>
                            <m:sup>
                              <m:r>
                                <m:rPr>
                                  <m:nor/>
                                </m:rPr>
                                <a:rPr lang="it-IT" sz="1600" b="1" i="0">
                                  <a:solidFill>
                                    <a:srgbClr val="3346F7"/>
                                  </a:solidFill>
                                  <a:latin typeface="Cambria Math" panose="02040503050406030204" pitchFamily="18" charset="0"/>
                                </a:rPr>
                                <m:t>2</m:t>
                              </m:r>
                            </m:sup>
                          </m:sSup>
                        </m:num>
                        <m:den>
                          <m:r>
                            <m:rPr>
                              <m:nor/>
                            </m:rPr>
                            <a:rPr lang="it-IT" sz="1600" b="1" i="0">
                              <a:solidFill>
                                <a:srgbClr val="3346F7"/>
                              </a:solidFill>
                              <a:latin typeface="Cambria Math" panose="02040503050406030204" pitchFamily="18" charset="0"/>
                            </a:rPr>
                            <m:t>2</m:t>
                          </m:r>
                          <m:r>
                            <m:rPr>
                              <m:nor/>
                            </m:rPr>
                            <a:rPr lang="it-IT" sz="1600" b="1" i="0">
                              <a:solidFill>
                                <a:srgbClr val="3346F7"/>
                              </a:solidFill>
                              <a:latin typeface="Cambria Math" panose="02040503050406030204" pitchFamily="18" charset="0"/>
                            </a:rPr>
                            <m:t>m</m:t>
                          </m:r>
                        </m:den>
                      </m:f>
                      <m:r>
                        <m:rPr>
                          <m:nor/>
                        </m:rPr>
                        <a:rPr lang="it-IT" sz="1600" b="1" i="0">
                          <a:solidFill>
                            <a:srgbClr val="3346F7"/>
                          </a:solidFill>
                          <a:latin typeface="Cambria Math" panose="02040503050406030204" pitchFamily="18" charset="0"/>
                        </a:rPr>
                        <m:t>Δψ</m:t>
                      </m:r>
                      <m:r>
                        <m:rPr>
                          <m:nor/>
                        </m:rPr>
                        <a:rPr lang="it-IT" sz="1600" b="1" i="0" smtClean="0">
                          <a:solidFill>
                            <a:srgbClr val="3346F7"/>
                          </a:solidFill>
                          <a:latin typeface="Cambria Math" panose="02040503050406030204" pitchFamily="18" charset="0"/>
                        </a:rPr>
                        <m:t> </m:t>
                      </m:r>
                      <m:r>
                        <m:rPr>
                          <m:nor/>
                        </m:rPr>
                        <a:rPr lang="it-IT" sz="1600" b="1" i="0">
                          <a:solidFill>
                            <a:srgbClr val="3346F7"/>
                          </a:solidFill>
                          <a:latin typeface="Cambria Math" panose="02040503050406030204" pitchFamily="18" charset="0"/>
                        </a:rPr>
                        <m:t>+</m:t>
                      </m:r>
                      <m:r>
                        <m:rPr>
                          <m:nor/>
                        </m:rPr>
                        <a:rPr lang="it-IT" sz="1600" b="1" i="0" smtClean="0">
                          <a:solidFill>
                            <a:srgbClr val="3346F7"/>
                          </a:solidFill>
                          <a:latin typeface="Cambria Math" panose="02040503050406030204" pitchFamily="18" charset="0"/>
                        </a:rPr>
                        <m:t> </m:t>
                      </m:r>
                      <m:r>
                        <m:rPr>
                          <m:nor/>
                        </m:rPr>
                        <a:rPr lang="it-IT" sz="1600" b="1" i="0">
                          <a:solidFill>
                            <a:srgbClr val="3346F7"/>
                          </a:solidFill>
                          <a:latin typeface="Cambria Math" panose="02040503050406030204" pitchFamily="18" charset="0"/>
                        </a:rPr>
                        <m:t>V</m:t>
                      </m:r>
                      <m:r>
                        <m:rPr>
                          <m:nor/>
                        </m:rPr>
                        <a:rPr lang="it-IT" sz="1600" b="1" i="0">
                          <a:solidFill>
                            <a:srgbClr val="3346F7"/>
                          </a:solidFill>
                          <a:latin typeface="Cambria Math" panose="02040503050406030204" pitchFamily="18" charset="0"/>
                        </a:rPr>
                        <m:t>(</m:t>
                      </m:r>
                      <m:r>
                        <m:rPr>
                          <m:nor/>
                        </m:rPr>
                        <a:rPr lang="it-IT" sz="1600" b="1" i="0">
                          <a:solidFill>
                            <a:srgbClr val="3346F7"/>
                          </a:solidFill>
                          <a:latin typeface="Cambria Math" panose="02040503050406030204" pitchFamily="18" charset="0"/>
                        </a:rPr>
                        <m:t>r</m:t>
                      </m:r>
                      <m:r>
                        <m:rPr>
                          <m:nor/>
                        </m:rPr>
                        <a:rPr lang="it-IT" sz="1600" b="1" i="0">
                          <a:solidFill>
                            <a:srgbClr val="3346F7"/>
                          </a:solidFill>
                          <a:latin typeface="Cambria Math" panose="02040503050406030204" pitchFamily="18" charset="0"/>
                        </a:rPr>
                        <m:t>)⋅</m:t>
                      </m:r>
                      <m:r>
                        <m:rPr>
                          <m:nor/>
                        </m:rPr>
                        <a:rPr lang="it-IT" sz="1600" b="1" i="0">
                          <a:solidFill>
                            <a:srgbClr val="3346F7"/>
                          </a:solidFill>
                          <a:latin typeface="Cambria Math" panose="02040503050406030204" pitchFamily="18" charset="0"/>
                        </a:rPr>
                        <m:t>ψ</m:t>
                      </m:r>
                    </m:oMath>
                  </m:oMathPara>
                </a14:m>
                <a:endParaRPr lang="it-IT" sz="1600" b="1" dirty="0">
                  <a:solidFill>
                    <a:srgbClr val="3346F7"/>
                  </a:solidFill>
                </a:endParaRPr>
              </a:p>
            </p:txBody>
          </p:sp>
        </mc:Choice>
        <mc:Fallback xmlns="">
          <p:sp>
            <p:nvSpPr>
              <p:cNvPr id="5" name="Object 2">
                <a:extLst>
                  <a:ext uri="{FF2B5EF4-FFF2-40B4-BE49-F238E27FC236}">
                    <a16:creationId xmlns:a16="http://schemas.microsoft.com/office/drawing/2014/main" id="{4A4DB751-4FDF-9A01-9A70-765F92CB6D8E}"/>
                  </a:ext>
                </a:extLst>
              </p:cNvPr>
              <p:cNvSpPr txBox="1">
                <a:spLocks noRot="1" noChangeAspect="1" noMove="1" noResize="1" noEditPoints="1" noAdjustHandles="1" noChangeArrowheads="1" noChangeShapeType="1" noTextEdit="1"/>
              </p:cNvSpPr>
              <p:nvPr/>
            </p:nvSpPr>
            <p:spPr bwMode="auto">
              <a:xfrm>
                <a:off x="4643438" y="2499742"/>
                <a:ext cx="2452687" cy="792088"/>
              </a:xfrm>
              <a:prstGeom prst="rect">
                <a:avLst/>
              </a:prstGeom>
              <a:blipFill>
                <a:blip r:embed="rId4"/>
                <a:stretch>
                  <a:fillRect/>
                </a:stretch>
              </a:blipFill>
              <a:ln>
                <a:noFill/>
              </a:ln>
            </p:spPr>
            <p:txBody>
              <a:bodyPr/>
              <a:lstStyle/>
              <a:p>
                <a:r>
                  <a:rPr lang="it-IT">
                    <a:noFill/>
                  </a:rPr>
                  <a:t> </a:t>
                </a:r>
              </a:p>
            </p:txBody>
          </p:sp>
        </mc:Fallback>
      </mc:AlternateContent>
      <p:cxnSp>
        <p:nvCxnSpPr>
          <p:cNvPr id="16" name="Connettore 2 15">
            <a:extLst>
              <a:ext uri="{FF2B5EF4-FFF2-40B4-BE49-F238E27FC236}">
                <a16:creationId xmlns:a16="http://schemas.microsoft.com/office/drawing/2014/main" id="{EAFF2B94-066A-3A50-C64C-D54F1184B526}"/>
              </a:ext>
            </a:extLst>
          </p:cNvPr>
          <p:cNvCxnSpPr/>
          <p:nvPr/>
        </p:nvCxnSpPr>
        <p:spPr>
          <a:xfrm>
            <a:off x="3131840" y="2859782"/>
            <a:ext cx="1296144" cy="0"/>
          </a:xfrm>
          <a:prstGeom prst="straightConnector1">
            <a:avLst/>
          </a:prstGeom>
          <a:ln w="22225">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0" name="Gruppo 9">
            <a:extLst>
              <a:ext uri="{FF2B5EF4-FFF2-40B4-BE49-F238E27FC236}">
                <a16:creationId xmlns:a16="http://schemas.microsoft.com/office/drawing/2014/main" id="{FA2260D6-7420-27D2-C145-411AD542EEE7}"/>
              </a:ext>
            </a:extLst>
          </p:cNvPr>
          <p:cNvGrpSpPr/>
          <p:nvPr/>
        </p:nvGrpSpPr>
        <p:grpSpPr>
          <a:xfrm>
            <a:off x="7524328" y="2571750"/>
            <a:ext cx="1008112" cy="523220"/>
            <a:chOff x="7524328" y="2571750"/>
            <a:chExt cx="1008112" cy="523220"/>
          </a:xfrm>
        </p:grpSpPr>
        <p:sp>
          <p:nvSpPr>
            <p:cNvPr id="6" name="Pulsante di azione: Avanti o successivo 5">
              <a:hlinkClick r:id="rId5" action="ppaction://hlinksldjump" highlightClick="1"/>
              <a:extLst>
                <a:ext uri="{FF2B5EF4-FFF2-40B4-BE49-F238E27FC236}">
                  <a16:creationId xmlns:a16="http://schemas.microsoft.com/office/drawing/2014/main" id="{8A028989-0F6A-8BF7-775F-3C6D264658DC}"/>
                </a:ext>
              </a:extLst>
            </p:cNvPr>
            <p:cNvSpPr/>
            <p:nvPr/>
          </p:nvSpPr>
          <p:spPr>
            <a:xfrm>
              <a:off x="8100392" y="2643758"/>
              <a:ext cx="432048" cy="432048"/>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51096549-8832-5136-4CC6-D4F0D0E7424A}"/>
                </a:ext>
              </a:extLst>
            </p:cNvPr>
            <p:cNvSpPr txBox="1"/>
            <p:nvPr/>
          </p:nvSpPr>
          <p:spPr>
            <a:xfrm>
              <a:off x="7524328" y="2571750"/>
              <a:ext cx="576064" cy="523220"/>
            </a:xfrm>
            <a:prstGeom prst="rect">
              <a:avLst/>
            </a:prstGeom>
            <a:noFill/>
          </p:spPr>
          <p:txBody>
            <a:bodyPr wrap="square" rtlCol="0">
              <a:spAutoFit/>
            </a:bodyPr>
            <a:lstStyle/>
            <a:p>
              <a:r>
                <a:rPr lang="it-IT" sz="2800" dirty="0">
                  <a:sym typeface="Symbol" panose="05050102010706020507" pitchFamily="18" charset="2"/>
                </a:rPr>
                <a:t>:</a:t>
              </a:r>
              <a:endParaRPr lang="it-IT" sz="2800" dirty="0"/>
            </a:p>
          </p:txBody>
        </p:sp>
      </p:grpSp>
    </p:spTree>
    <p:extLst>
      <p:ext uri="{BB962C8B-B14F-4D97-AF65-F5344CB8AC3E}">
        <p14:creationId xmlns:p14="http://schemas.microsoft.com/office/powerpoint/2010/main" val="3051414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35EAB07E-4BD0-005A-C164-0D19B3DACDF1}"/>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6B40B5C6-04F7-4EBA-EE79-310E9DBD9559}"/>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80</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243D8876-3D9B-D4CF-1018-7CDBA30FD94A}"/>
              </a:ext>
            </a:extLst>
          </p:cNvPr>
          <p:cNvSpPr/>
          <p:nvPr/>
        </p:nvSpPr>
        <p:spPr>
          <a:xfrm>
            <a:off x="0" y="0"/>
            <a:ext cx="9144000" cy="77155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D0732EEA-5194-20D8-5FB8-EDD29AD5F116}"/>
              </a:ext>
            </a:extLst>
          </p:cNvPr>
          <p:cNvSpPr txBox="1">
            <a:spLocks noGrp="1"/>
          </p:cNvSpPr>
          <p:nvPr>
            <p:ph type="title" idx="4294967295"/>
          </p:nvPr>
        </p:nvSpPr>
        <p:spPr>
          <a:xfrm>
            <a:off x="143508" y="1"/>
            <a:ext cx="8604956" cy="6995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Tutti questi numeri e queste forme nelle dimensioni del corpo umano</a:t>
            </a:r>
            <a:endParaRPr dirty="0"/>
          </a:p>
        </p:txBody>
      </p:sp>
      <p:sp>
        <p:nvSpPr>
          <p:cNvPr id="442" name="Google Shape;442;p25">
            <a:extLst>
              <a:ext uri="{FF2B5EF4-FFF2-40B4-BE49-F238E27FC236}">
                <a16:creationId xmlns:a16="http://schemas.microsoft.com/office/drawing/2014/main" id="{FD2A0A82-A7AF-7E63-C72B-952F3F0CDB46}"/>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grpSp>
        <p:nvGrpSpPr>
          <p:cNvPr id="15" name="Gruppo 14">
            <a:extLst>
              <a:ext uri="{FF2B5EF4-FFF2-40B4-BE49-F238E27FC236}">
                <a16:creationId xmlns:a16="http://schemas.microsoft.com/office/drawing/2014/main" id="{9C572BF2-AF8F-FC11-6141-FF2974A8BA80}"/>
              </a:ext>
            </a:extLst>
          </p:cNvPr>
          <p:cNvGrpSpPr/>
          <p:nvPr/>
        </p:nvGrpSpPr>
        <p:grpSpPr>
          <a:xfrm>
            <a:off x="899592" y="0"/>
            <a:ext cx="8036401" cy="5143500"/>
            <a:chOff x="971600" y="0"/>
            <a:chExt cx="8036401" cy="5143500"/>
          </a:xfrm>
        </p:grpSpPr>
        <p:pic>
          <p:nvPicPr>
            <p:cNvPr id="12" name="Immagine 11" descr="Immagine che contiene ciglio, Cosmetici, pelle, rossetto&#10;&#10;Il contenuto generato dall'IA potrebbe non essere corretto.">
              <a:extLst>
                <a:ext uri="{FF2B5EF4-FFF2-40B4-BE49-F238E27FC236}">
                  <a16:creationId xmlns:a16="http://schemas.microsoft.com/office/drawing/2014/main" id="{F3B8DEAB-FB3F-B2F5-D6CA-BDCC03474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0"/>
              <a:ext cx="3176111" cy="5143500"/>
            </a:xfrm>
            <a:prstGeom prst="rect">
              <a:avLst/>
            </a:prstGeom>
          </p:spPr>
        </p:pic>
        <p:pic>
          <p:nvPicPr>
            <p:cNvPr id="14" name="Immagine 13" descr="Immagine che contiene testo, schermata, Carattere, numero&#10;&#10;Il contenuto generato dall'IA potrebbe non essere corretto.">
              <a:extLst>
                <a:ext uri="{FF2B5EF4-FFF2-40B4-BE49-F238E27FC236}">
                  <a16:creationId xmlns:a16="http://schemas.microsoft.com/office/drawing/2014/main" id="{0CBDD480-1629-CC6E-E1A4-2AB29D504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23478"/>
              <a:ext cx="4580017" cy="4846740"/>
            </a:xfrm>
            <a:prstGeom prst="rect">
              <a:avLst/>
            </a:prstGeom>
          </p:spPr>
        </p:pic>
      </p:grpSp>
    </p:spTree>
    <p:extLst>
      <p:ext uri="{BB962C8B-B14F-4D97-AF65-F5344CB8AC3E}">
        <p14:creationId xmlns:p14="http://schemas.microsoft.com/office/powerpoint/2010/main" val="343940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8">
          <a:extLst>
            <a:ext uri="{FF2B5EF4-FFF2-40B4-BE49-F238E27FC236}">
              <a16:creationId xmlns:a16="http://schemas.microsoft.com/office/drawing/2014/main" id="{0FEBC3AA-6732-6138-FC33-BCAA4F3ABCDA}"/>
            </a:ext>
          </a:extLst>
        </p:cNvPr>
        <p:cNvGrpSpPr/>
        <p:nvPr/>
      </p:nvGrpSpPr>
      <p:grpSpPr>
        <a:xfrm>
          <a:off x="0" y="0"/>
          <a:ext cx="0" cy="0"/>
          <a:chOff x="0" y="0"/>
          <a:chExt cx="0" cy="0"/>
        </a:xfrm>
      </p:grpSpPr>
      <p:sp>
        <p:nvSpPr>
          <p:cNvPr id="439" name="Google Shape;439;p25">
            <a:extLst>
              <a:ext uri="{FF2B5EF4-FFF2-40B4-BE49-F238E27FC236}">
                <a16:creationId xmlns:a16="http://schemas.microsoft.com/office/drawing/2014/main" id="{8A8A93E6-5917-A3D8-27B2-23A038C32DBF}"/>
              </a:ext>
            </a:extLst>
          </p:cNvPr>
          <p:cNvSpPr txBox="1">
            <a:spLocks noGrp="1"/>
          </p:cNvSpPr>
          <p:nvPr>
            <p:ph type="sldNum" idx="12"/>
          </p:nvPr>
        </p:nvSpPr>
        <p:spPr>
          <a:xfrm>
            <a:off x="8738120" y="4827935"/>
            <a:ext cx="298376" cy="264095"/>
          </a:xfrm>
          <a:prstGeom prst="rect">
            <a:avLst/>
          </a:prstGeom>
          <a:noFill/>
          <a:ln>
            <a:noFill/>
          </a:ln>
        </p:spPr>
        <p:txBody>
          <a:bodyPr spcFirstLastPara="1" vert="horz" wrap="square" lIns="68569" tIns="34275" rIns="68569" bIns="34275" rtlCol="0" anchor="t" anchorCtr="0">
            <a:noAutofit/>
          </a:bodyPr>
          <a:lstStyle/>
          <a:p>
            <a:pPr>
              <a:buClr>
                <a:schemeClr val="dk1"/>
              </a:buClr>
              <a:buSzPts val="1400"/>
            </a:pPr>
            <a:fld id="{00000000-1234-1234-1234-123412341234}" type="slidenum">
              <a:rPr lang="it-IT" sz="1050">
                <a:solidFill>
                  <a:schemeClr val="dk1"/>
                </a:solidFill>
                <a:latin typeface="Arial"/>
                <a:ea typeface="Arial"/>
                <a:cs typeface="Arial"/>
                <a:sym typeface="Arial"/>
              </a:rPr>
              <a:pPr>
                <a:buClr>
                  <a:schemeClr val="dk1"/>
                </a:buClr>
                <a:buSzPts val="1400"/>
              </a:pPr>
              <a:t>81</a:t>
            </a:fld>
            <a:endParaRPr sz="1050" dirty="0">
              <a:solidFill>
                <a:schemeClr val="dk1"/>
              </a:solidFill>
              <a:latin typeface="Arial"/>
              <a:ea typeface="Arial"/>
              <a:cs typeface="Arial"/>
              <a:sym typeface="Arial"/>
            </a:endParaRPr>
          </a:p>
        </p:txBody>
      </p:sp>
      <p:sp>
        <p:nvSpPr>
          <p:cNvPr id="440" name="Google Shape;440;p25">
            <a:extLst>
              <a:ext uri="{FF2B5EF4-FFF2-40B4-BE49-F238E27FC236}">
                <a16:creationId xmlns:a16="http://schemas.microsoft.com/office/drawing/2014/main" id="{98092D1A-ED72-54EF-3E22-751F0A4CB513}"/>
              </a:ext>
            </a:extLst>
          </p:cNvPr>
          <p:cNvSpPr/>
          <p:nvPr/>
        </p:nvSpPr>
        <p:spPr>
          <a:xfrm>
            <a:off x="0" y="0"/>
            <a:ext cx="9144000" cy="771550"/>
          </a:xfrm>
          <a:prstGeom prst="rect">
            <a:avLst/>
          </a:prstGeom>
          <a:solidFill>
            <a:srgbClr val="822433"/>
          </a:solidFill>
          <a:ln>
            <a:noFill/>
          </a:ln>
        </p:spPr>
        <p:txBody>
          <a:bodyPr spcFirstLastPara="1" wrap="square" lIns="68569" tIns="34275" rIns="68569" bIns="34275" anchor="ctr" anchorCtr="0">
            <a:noAutofit/>
          </a:bodyPr>
          <a:lstStyle/>
          <a:p>
            <a:pPr>
              <a:buClr>
                <a:schemeClr val="dk1"/>
              </a:buClr>
              <a:buSzPts val="3200"/>
            </a:pPr>
            <a:endParaRPr sz="2400" b="1">
              <a:solidFill>
                <a:srgbClr val="000000"/>
              </a:solidFill>
              <a:latin typeface="Georgia"/>
              <a:ea typeface="Georgia"/>
              <a:cs typeface="Georgia"/>
              <a:sym typeface="Georgia"/>
            </a:endParaRPr>
          </a:p>
        </p:txBody>
      </p:sp>
      <p:sp>
        <p:nvSpPr>
          <p:cNvPr id="441" name="Google Shape;441;p25">
            <a:extLst>
              <a:ext uri="{FF2B5EF4-FFF2-40B4-BE49-F238E27FC236}">
                <a16:creationId xmlns:a16="http://schemas.microsoft.com/office/drawing/2014/main" id="{5EFE3AC5-94EA-1F84-57FF-B9B4652A98A6}"/>
              </a:ext>
            </a:extLst>
          </p:cNvPr>
          <p:cNvSpPr txBox="1">
            <a:spLocks noGrp="1"/>
          </p:cNvSpPr>
          <p:nvPr>
            <p:ph type="title" idx="4294967295"/>
          </p:nvPr>
        </p:nvSpPr>
        <p:spPr>
          <a:xfrm>
            <a:off x="143508" y="1"/>
            <a:ext cx="6858000" cy="699542"/>
          </a:xfrm>
          <a:prstGeom prst="rect">
            <a:avLst/>
          </a:prstGeom>
          <a:noFill/>
          <a:ln>
            <a:noFill/>
          </a:ln>
        </p:spPr>
        <p:txBody>
          <a:bodyPr spcFirstLastPara="1" vert="horz" wrap="square" lIns="68569" tIns="34275" rIns="68569" bIns="34275" rtlCol="0" anchor="ctr" anchorCtr="0">
            <a:noAutofit/>
          </a:bodyPr>
          <a:lstStyle/>
          <a:p>
            <a:pPr algn="l">
              <a:spcBef>
                <a:spcPts val="0"/>
              </a:spcBef>
            </a:pPr>
            <a:r>
              <a:rPr lang="it-IT" sz="2250" dirty="0">
                <a:solidFill>
                  <a:schemeClr val="lt1"/>
                </a:solidFill>
                <a:sym typeface="Symbol" panose="05050102010706020507" pitchFamily="18" charset="2"/>
              </a:rPr>
              <a:t> Tutti questi numeri e queste forme in opere dell’uomo. </a:t>
            </a:r>
            <a:endParaRPr dirty="0"/>
          </a:p>
        </p:txBody>
      </p:sp>
      <p:sp>
        <p:nvSpPr>
          <p:cNvPr id="442" name="Google Shape;442;p25">
            <a:extLst>
              <a:ext uri="{FF2B5EF4-FFF2-40B4-BE49-F238E27FC236}">
                <a16:creationId xmlns:a16="http://schemas.microsoft.com/office/drawing/2014/main" id="{7DE822DD-9527-3E5B-BD97-66B1D7EB194D}"/>
              </a:ext>
            </a:extLst>
          </p:cNvPr>
          <p:cNvSpPr txBox="1"/>
          <p:nvPr/>
        </p:nvSpPr>
        <p:spPr>
          <a:xfrm>
            <a:off x="1656161" y="1168004"/>
            <a:ext cx="5454253" cy="438551"/>
          </a:xfrm>
          <a:prstGeom prst="rect">
            <a:avLst/>
          </a:prstGeom>
          <a:noFill/>
          <a:ln>
            <a:noFill/>
          </a:ln>
        </p:spPr>
        <p:txBody>
          <a:bodyPr spcFirstLastPara="1" wrap="square" lIns="68569" tIns="34275" rIns="68569" bIns="34275" anchor="t" anchorCtr="0">
            <a:spAutoFit/>
          </a:bodyPr>
          <a:lstStyle/>
          <a:p>
            <a:pPr algn="ctr">
              <a:buClr>
                <a:schemeClr val="dk1"/>
              </a:buClr>
              <a:buSzPts val="3200"/>
            </a:pPr>
            <a:endParaRPr sz="2400" b="1">
              <a:solidFill>
                <a:srgbClr val="000000"/>
              </a:solidFill>
              <a:latin typeface="Georgia"/>
              <a:ea typeface="Georgia"/>
              <a:cs typeface="Georgia"/>
              <a:sym typeface="Georgia"/>
            </a:endParaRPr>
          </a:p>
        </p:txBody>
      </p:sp>
      <p:sp>
        <p:nvSpPr>
          <p:cNvPr id="6" name="CasellaDiTesto 5">
            <a:extLst>
              <a:ext uri="{FF2B5EF4-FFF2-40B4-BE49-F238E27FC236}">
                <a16:creationId xmlns:a16="http://schemas.microsoft.com/office/drawing/2014/main" id="{020E8F0D-AD54-96F8-11F6-752C6DCF23A3}"/>
              </a:ext>
            </a:extLst>
          </p:cNvPr>
          <p:cNvSpPr txBox="1"/>
          <p:nvPr/>
        </p:nvSpPr>
        <p:spPr>
          <a:xfrm>
            <a:off x="107504" y="987574"/>
            <a:ext cx="4608512" cy="3170099"/>
          </a:xfrm>
          <a:prstGeom prst="rect">
            <a:avLst/>
          </a:prstGeom>
          <a:noFill/>
        </p:spPr>
        <p:txBody>
          <a:bodyPr wrap="square" rtlCol="0">
            <a:spAutoFit/>
          </a:bodyPr>
          <a:lstStyle/>
          <a:p>
            <a:r>
              <a:rPr lang="it-IT" sz="2000" dirty="0"/>
              <a:t>Le Corbusier: Il </a:t>
            </a:r>
            <a:r>
              <a:rPr lang="it-IT" sz="2000" dirty="0" err="1"/>
              <a:t>Modulor</a:t>
            </a:r>
            <a:r>
              <a:rPr lang="it-IT" sz="2000" dirty="0"/>
              <a:t> 1948 [H 1,75 m] </a:t>
            </a:r>
            <a:r>
              <a:rPr lang="it-IT" sz="2000" dirty="0" err="1"/>
              <a:t>Modulor</a:t>
            </a:r>
            <a:r>
              <a:rPr lang="it-IT" sz="2000" dirty="0"/>
              <a:t> II 1955 [H 1,83 m].</a:t>
            </a:r>
          </a:p>
          <a:p>
            <a:endParaRPr lang="it-IT" sz="2000" dirty="0"/>
          </a:p>
          <a:p>
            <a:r>
              <a:rPr lang="it-IT" sz="2000" dirty="0"/>
              <a:t>[</a:t>
            </a:r>
            <a:r>
              <a:rPr lang="it-IT" sz="2000" dirty="0" err="1"/>
              <a:t>Matila</a:t>
            </a:r>
            <a:r>
              <a:rPr lang="it-IT" sz="2000" dirty="0"/>
              <a:t> </a:t>
            </a:r>
            <a:r>
              <a:rPr lang="it-IT" sz="2000" dirty="0" err="1"/>
              <a:t>Ghyka</a:t>
            </a:r>
            <a:r>
              <a:rPr lang="it-IT" sz="2000" dirty="0"/>
              <a:t>: 1927 </a:t>
            </a:r>
            <a:r>
              <a:rPr lang="it-IT" sz="2000" i="1" dirty="0"/>
              <a:t>Estetica delle proporzioni nella natura e nell’arte.</a:t>
            </a:r>
          </a:p>
          <a:p>
            <a:r>
              <a:rPr lang="it-IT" sz="2000" dirty="0"/>
              <a:t>1931 </a:t>
            </a:r>
            <a:r>
              <a:rPr lang="it-IT" sz="2000" i="1" dirty="0"/>
              <a:t>Il numero d’oro: riti e ritmi pitagorici</a:t>
            </a:r>
            <a:r>
              <a:rPr lang="it-IT" sz="2000" dirty="0"/>
              <a:t>]</a:t>
            </a:r>
          </a:p>
          <a:p>
            <a:endParaRPr lang="it-IT" sz="2000" dirty="0"/>
          </a:p>
          <a:p>
            <a:endParaRPr lang="it-IT" sz="2000" dirty="0"/>
          </a:p>
          <a:p>
            <a:r>
              <a:rPr lang="it-IT" sz="2000" dirty="0"/>
              <a:t>Nella sequenza delle varie dimensioni ognuna è la somma delle due precedenti.</a:t>
            </a:r>
          </a:p>
        </p:txBody>
      </p:sp>
      <p:pic>
        <p:nvPicPr>
          <p:cNvPr id="3" name="Immagine 2" descr="Immagine che contiene testo, schermata, silhouette&#10;&#10;Il contenuto generato dall'IA potrebbe non essere corretto.">
            <a:extLst>
              <a:ext uri="{FF2B5EF4-FFF2-40B4-BE49-F238E27FC236}">
                <a16:creationId xmlns:a16="http://schemas.microsoft.com/office/drawing/2014/main" id="{BB88244E-4811-1DBD-C920-A3C77E847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222" y="411510"/>
            <a:ext cx="4154274" cy="4032448"/>
          </a:xfrm>
          <a:prstGeom prst="rect">
            <a:avLst/>
          </a:prstGeom>
        </p:spPr>
      </p:pic>
      <p:pic>
        <p:nvPicPr>
          <p:cNvPr id="8" name="Immagine 7" descr="Immagine che contiene schermata, nero, Rettangolo, design&#10;&#10;Il contenuto generato dall'IA potrebbe non essere corretto.">
            <a:extLst>
              <a:ext uri="{FF2B5EF4-FFF2-40B4-BE49-F238E27FC236}">
                <a16:creationId xmlns:a16="http://schemas.microsoft.com/office/drawing/2014/main" id="{C86471F2-BD35-9124-0BF5-3C4AB04CF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790213"/>
            <a:ext cx="4320479" cy="5836939"/>
          </a:xfrm>
          <a:prstGeom prst="rect">
            <a:avLst/>
          </a:prstGeom>
        </p:spPr>
      </p:pic>
    </p:spTree>
    <p:extLst>
      <p:ext uri="{BB962C8B-B14F-4D97-AF65-F5344CB8AC3E}">
        <p14:creationId xmlns:p14="http://schemas.microsoft.com/office/powerpoint/2010/main" val="4185910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C448C-09AC-3192-FC07-D55BB14187C8}"/>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7E513C8A-4677-6DFD-A056-3A86C3A0AA80}"/>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endParaRPr lang="it-IT" altLang="it-IT" sz="2400" b="1"/>
          </a:p>
        </p:txBody>
      </p:sp>
      <p:sp>
        <p:nvSpPr>
          <p:cNvPr id="34819" name="Rectangle 2">
            <a:extLst>
              <a:ext uri="{FF2B5EF4-FFF2-40B4-BE49-F238E27FC236}">
                <a16:creationId xmlns:a16="http://schemas.microsoft.com/office/drawing/2014/main" id="{2C366514-12EC-7BA8-6CAF-A46BF2B07694}"/>
              </a:ext>
            </a:extLst>
          </p:cNvPr>
          <p:cNvSpPr>
            <a:spLocks noGrp="1" noChangeArrowheads="1"/>
          </p:cNvSpPr>
          <p:nvPr>
            <p:ph type="title" idx="4294967295"/>
          </p:nvPr>
        </p:nvSpPr>
        <p:spPr>
          <a:xfrm>
            <a:off x="323528" y="1995686"/>
            <a:ext cx="8460940" cy="2016224"/>
          </a:xfrm>
        </p:spPr>
        <p:txBody>
          <a:bodyPr>
            <a:normAutofit/>
          </a:bodyPr>
          <a:lstStyle/>
          <a:p>
            <a:pPr algn="l" eaLnBrk="1" hangingPunct="1"/>
            <a:r>
              <a:rPr lang="it-IT" altLang="it-IT" sz="2400" dirty="0">
                <a:solidFill>
                  <a:schemeClr val="bg1"/>
                </a:solidFill>
                <a:latin typeface="+mn-lt"/>
              </a:rPr>
              <a:t> </a:t>
            </a:r>
            <a:r>
              <a:rPr lang="it-IT" altLang="it-IT" sz="2400" dirty="0">
                <a:latin typeface="+mn-lt"/>
              </a:rPr>
              <a:t>La simmetria come mattone fondante dell’universo</a:t>
            </a:r>
            <a:br>
              <a:rPr lang="it-IT" altLang="it-IT" sz="2400" dirty="0">
                <a:latin typeface="+mn-lt"/>
              </a:rPr>
            </a:br>
            <a:br>
              <a:rPr lang="it-IT" altLang="it-IT" sz="2400" dirty="0">
                <a:latin typeface="+mn-lt"/>
              </a:rPr>
            </a:br>
            <a:r>
              <a:rPr lang="it-IT" altLang="it-IT" sz="2400" dirty="0">
                <a:latin typeface="+mn-lt"/>
              </a:rPr>
              <a:t> La simmetria per fare previsioni sul nostro mondo</a:t>
            </a:r>
            <a:endParaRPr lang="it-IT" altLang="it-IT" sz="2250" dirty="0"/>
          </a:p>
        </p:txBody>
      </p:sp>
      <p:sp>
        <p:nvSpPr>
          <p:cNvPr id="34820" name="Text Box 4">
            <a:extLst>
              <a:ext uri="{FF2B5EF4-FFF2-40B4-BE49-F238E27FC236}">
                <a16:creationId xmlns:a16="http://schemas.microsoft.com/office/drawing/2014/main" id="{16E5B406-C236-BD2E-7A16-C3FF8B7DA1D4}"/>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A4AF593F-A929-049C-0C72-9733F4116F64}"/>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82</a:t>
            </a:fld>
            <a:endParaRPr lang="it-IT" altLang="it-IT" dirty="0">
              <a:effectLst/>
            </a:endParaRPr>
          </a:p>
        </p:txBody>
      </p:sp>
      <p:sp>
        <p:nvSpPr>
          <p:cNvPr id="3" name="CasellaDiTesto 2">
            <a:extLst>
              <a:ext uri="{FF2B5EF4-FFF2-40B4-BE49-F238E27FC236}">
                <a16:creationId xmlns:a16="http://schemas.microsoft.com/office/drawing/2014/main" id="{D71F2292-7CAF-B8EF-7F94-5D9827FEF450}"/>
              </a:ext>
            </a:extLst>
          </p:cNvPr>
          <p:cNvSpPr txBox="1"/>
          <p:nvPr/>
        </p:nvSpPr>
        <p:spPr>
          <a:xfrm>
            <a:off x="2771800" y="1059582"/>
            <a:ext cx="2952328" cy="830997"/>
          </a:xfrm>
          <a:prstGeom prst="rect">
            <a:avLst/>
          </a:prstGeom>
          <a:noFill/>
        </p:spPr>
        <p:txBody>
          <a:bodyPr wrap="square" rtlCol="0">
            <a:spAutoFit/>
          </a:bodyPr>
          <a:lstStyle/>
          <a:p>
            <a:r>
              <a:rPr lang="it-IT" sz="4800" dirty="0"/>
              <a:t>Simmetrie</a:t>
            </a:r>
          </a:p>
        </p:txBody>
      </p:sp>
    </p:spTree>
    <p:extLst>
      <p:ext uri="{BB962C8B-B14F-4D97-AF65-F5344CB8AC3E}">
        <p14:creationId xmlns:p14="http://schemas.microsoft.com/office/powerpoint/2010/main" val="42432679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BEA8667-A7A3-4623-98B9-12E836235705}"/>
              </a:ext>
            </a:extLst>
          </p:cNvPr>
          <p:cNvSpPr/>
          <p:nvPr/>
        </p:nvSpPr>
        <p:spPr>
          <a:xfrm>
            <a:off x="0" y="-20537"/>
            <a:ext cx="9144000" cy="432048"/>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buSzPct val="80000"/>
            </a:pPr>
            <a:endParaRPr lang="it-IT" sz="1350" b="1" kern="0" dirty="0">
              <a:solidFill>
                <a:srgbClr val="C00000"/>
              </a:solidFill>
            </a:endParaRPr>
          </a:p>
        </p:txBody>
      </p:sp>
      <p:sp>
        <p:nvSpPr>
          <p:cNvPr id="3" name="Titolo 2">
            <a:extLst>
              <a:ext uri="{FF2B5EF4-FFF2-40B4-BE49-F238E27FC236}">
                <a16:creationId xmlns:a16="http://schemas.microsoft.com/office/drawing/2014/main" id="{158BF757-0E17-4900-AC1F-2D065973C875}"/>
              </a:ext>
            </a:extLst>
          </p:cNvPr>
          <p:cNvSpPr>
            <a:spLocks noGrp="1"/>
          </p:cNvSpPr>
          <p:nvPr>
            <p:ph type="title"/>
          </p:nvPr>
        </p:nvSpPr>
        <p:spPr>
          <a:xfrm>
            <a:off x="143508" y="-128550"/>
            <a:ext cx="5508612" cy="540060"/>
          </a:xfrm>
        </p:spPr>
        <p:txBody>
          <a:bodyPr/>
          <a:lstStyle/>
          <a:p>
            <a:pPr algn="l"/>
            <a:r>
              <a:rPr lang="it-IT" sz="1800" b="1" dirty="0">
                <a:solidFill>
                  <a:schemeClr val="bg1"/>
                </a:solidFill>
                <a:latin typeface="Arial" panose="020B0604020202020204" pitchFamily="34" charset="0"/>
                <a:cs typeface="Arial" panose="020B0604020202020204" pitchFamily="34" charset="0"/>
              </a:rPr>
              <a:t>Emmy Noether e le simmetrie</a:t>
            </a:r>
          </a:p>
        </p:txBody>
      </p:sp>
      <p:sp>
        <p:nvSpPr>
          <p:cNvPr id="6" name="Segnaposto numero diapositiva 5">
            <a:extLst>
              <a:ext uri="{FF2B5EF4-FFF2-40B4-BE49-F238E27FC236}">
                <a16:creationId xmlns:a16="http://schemas.microsoft.com/office/drawing/2014/main" id="{3BD44E3F-5ACF-3FE0-995F-575EFDA3AF57}"/>
              </a:ext>
            </a:extLst>
          </p:cNvPr>
          <p:cNvSpPr>
            <a:spLocks noGrp="1"/>
          </p:cNvSpPr>
          <p:nvPr>
            <p:ph type="sldNum" sz="quarter" idx="4294967295"/>
          </p:nvPr>
        </p:nvSpPr>
        <p:spPr>
          <a:xfrm>
            <a:off x="7596336" y="4785996"/>
            <a:ext cx="304056" cy="288894"/>
          </a:xfrm>
        </p:spPr>
        <p:txBody>
          <a:bodyPr/>
          <a:lstStyle/>
          <a:p>
            <a:fld id="{EC69D234-99F8-452B-B8B4-271D710DB17E}" type="slidenum">
              <a:rPr lang="it-IT" altLang="it-IT" sz="750"/>
              <a:pPr/>
              <a:t>83</a:t>
            </a:fld>
            <a:endParaRPr lang="it-IT" altLang="it-IT" sz="750" dirty="0"/>
          </a:p>
        </p:txBody>
      </p:sp>
      <p:sp>
        <p:nvSpPr>
          <p:cNvPr id="2" name="CasellaDiTesto 1">
            <a:extLst>
              <a:ext uri="{FF2B5EF4-FFF2-40B4-BE49-F238E27FC236}">
                <a16:creationId xmlns:a16="http://schemas.microsoft.com/office/drawing/2014/main" id="{CF9A1D11-A804-DEDC-26F5-CC2BCFA62F9E}"/>
              </a:ext>
            </a:extLst>
          </p:cNvPr>
          <p:cNvSpPr txBox="1"/>
          <p:nvPr/>
        </p:nvSpPr>
        <p:spPr>
          <a:xfrm>
            <a:off x="197514" y="573529"/>
            <a:ext cx="8856984" cy="1042337"/>
          </a:xfrm>
          <a:prstGeom prst="rect">
            <a:avLst/>
          </a:prstGeom>
          <a:noFill/>
        </p:spPr>
        <p:txBody>
          <a:bodyPr wrap="square" rtlCol="0">
            <a:spAutoFit/>
          </a:bodyPr>
          <a:lstStyle/>
          <a:p>
            <a:pPr marL="342900" indent="135255">
              <a:lnSpc>
                <a:spcPct val="115000"/>
              </a:lnSpc>
              <a:spcBef>
                <a:spcPts val="150"/>
              </a:spcBef>
              <a:spcAft>
                <a:spcPts val="225"/>
              </a:spcAft>
            </a:pPr>
            <a:r>
              <a:rPr lang="it-IT" kern="150" dirty="0">
                <a:solidFill>
                  <a:srgbClr val="000000"/>
                </a:solidFill>
                <a:latin typeface="Palatino Linotype" panose="02040502050505030304" pitchFamily="18" charset="0"/>
                <a:ea typeface="Times New Roman" panose="02020603050405020304" pitchFamily="18" charset="0"/>
                <a:cs typeface="PalatinoLinotype-Bold, 'Palatin"/>
              </a:rPr>
              <a:t>Teorema di Noether (1918)</a:t>
            </a:r>
            <a:endParaRPr lang="it-IT" kern="150" dirty="0">
              <a:solidFill>
                <a:srgbClr val="000000"/>
              </a:solidFill>
              <a:latin typeface="Calibri" panose="020F0502020204030204" pitchFamily="34" charset="0"/>
              <a:ea typeface="MS Mincho" panose="02020609040205080304" pitchFamily="49" charset="-128"/>
              <a:cs typeface="Cambria" panose="02040503050406030204" pitchFamily="18" charset="0"/>
            </a:endParaRPr>
          </a:p>
          <a:p>
            <a:pPr indent="135255" algn="just">
              <a:lnSpc>
                <a:spcPct val="107000"/>
              </a:lnSpc>
              <a:spcBef>
                <a:spcPts val="150"/>
              </a:spcBef>
              <a:spcAft>
                <a:spcPts val="225"/>
              </a:spcAft>
            </a:pPr>
            <a:r>
              <a:rPr lang="it-IT" kern="150" dirty="0">
                <a:solidFill>
                  <a:srgbClr val="000000"/>
                </a:solidFill>
                <a:latin typeface="Palatino Linotype" panose="02040502050505030304" pitchFamily="18" charset="0"/>
                <a:ea typeface="SimSun" panose="02010600030101010101" pitchFamily="2" charset="-122"/>
                <a:cs typeface="PalatinoLinotype-Bold, 'Palatin"/>
              </a:rPr>
              <a:t> </a:t>
            </a:r>
            <a:r>
              <a:rPr lang="it-IT" i="1" kern="150" dirty="0">
                <a:solidFill>
                  <a:srgbClr val="000000"/>
                </a:solidFill>
                <a:latin typeface="Palatino Linotype" panose="02040502050505030304" pitchFamily="18" charset="0"/>
                <a:ea typeface="SimSun" panose="02010600030101010101" pitchFamily="2" charset="-122"/>
                <a:cs typeface="PalatinoLinotype-Bold, 'Palatin"/>
              </a:rPr>
              <a:t>Ad ogni </a:t>
            </a:r>
            <a:r>
              <a:rPr lang="it-IT" b="1" i="1" kern="150" dirty="0">
                <a:solidFill>
                  <a:srgbClr val="C00000"/>
                </a:solidFill>
                <a:latin typeface="Palatino Linotype" panose="02040502050505030304" pitchFamily="18" charset="0"/>
                <a:ea typeface="SimSun" panose="02010600030101010101" pitchFamily="2" charset="-122"/>
                <a:cs typeface="PalatinoLinotype-Bold, 'Palatin"/>
              </a:rPr>
              <a:t>grandezza fisica non osservabile </a:t>
            </a:r>
            <a:r>
              <a:rPr lang="it-IT" i="1" kern="150" dirty="0">
                <a:solidFill>
                  <a:srgbClr val="000000"/>
                </a:solidFill>
                <a:latin typeface="Palatino Linotype" panose="02040502050505030304" pitchFamily="18" charset="0"/>
                <a:ea typeface="SimSun" panose="02010600030101010101" pitchFamily="2" charset="-122"/>
                <a:cs typeface="PalatinoLinotype-Bold, 'Palatin"/>
              </a:rPr>
              <a:t>corrisponde una </a:t>
            </a:r>
            <a:r>
              <a:rPr lang="it-IT" b="1" i="1" kern="150" dirty="0">
                <a:solidFill>
                  <a:srgbClr val="C00000"/>
                </a:solidFill>
                <a:latin typeface="Palatino Linotype" panose="02040502050505030304" pitchFamily="18" charset="0"/>
                <a:ea typeface="SimSun" panose="02010600030101010101" pitchFamily="2" charset="-122"/>
                <a:cs typeface="PalatinoLinotype-Bold, 'Palatin"/>
              </a:rPr>
              <a:t>simmetria</a:t>
            </a:r>
            <a:r>
              <a:rPr lang="it-IT" i="1" kern="150" dirty="0">
                <a:solidFill>
                  <a:srgbClr val="000000"/>
                </a:solidFill>
                <a:latin typeface="Palatino Linotype" panose="02040502050505030304" pitchFamily="18" charset="0"/>
                <a:ea typeface="SimSun" panose="02010600030101010101" pitchFamily="2" charset="-122"/>
                <a:cs typeface="PalatinoLinotype-Bold, 'Palatin"/>
              </a:rPr>
              <a:t> (nella descrizione dell'universo). Questa simmetria implica la </a:t>
            </a:r>
            <a:r>
              <a:rPr lang="it-IT" b="1" i="1" kern="150" dirty="0">
                <a:solidFill>
                  <a:srgbClr val="C00000"/>
                </a:solidFill>
                <a:latin typeface="Palatino Linotype" panose="02040502050505030304" pitchFamily="18" charset="0"/>
                <a:ea typeface="SimSun" panose="02010600030101010101" pitchFamily="2" charset="-122"/>
                <a:cs typeface="PalatinoLinotype-Bold, 'Palatin"/>
              </a:rPr>
              <a:t>conservazione</a:t>
            </a:r>
            <a:r>
              <a:rPr lang="it-IT" i="1" kern="150" dirty="0">
                <a:solidFill>
                  <a:srgbClr val="000000"/>
                </a:solidFill>
                <a:latin typeface="Palatino Linotype" panose="02040502050505030304" pitchFamily="18" charset="0"/>
                <a:ea typeface="SimSun" panose="02010600030101010101" pitchFamily="2" charset="-122"/>
                <a:cs typeface="PalatinoLinotype-Bold, 'Palatin"/>
              </a:rPr>
              <a:t> di un'altra grandezza fisica</a:t>
            </a:r>
            <a:r>
              <a:rPr lang="it-IT" sz="1500" i="1" kern="150" dirty="0">
                <a:solidFill>
                  <a:srgbClr val="000000"/>
                </a:solidFill>
                <a:latin typeface="Palatino Linotype" panose="02040502050505030304" pitchFamily="18" charset="0"/>
                <a:ea typeface="SimSun" panose="02010600030101010101" pitchFamily="2" charset="-122"/>
                <a:cs typeface="PalatinoLinotype-Bold, 'Palatin"/>
              </a:rPr>
              <a:t>.</a:t>
            </a:r>
            <a:endParaRPr lang="it-IT" sz="1500" kern="150" dirty="0">
              <a:solidFill>
                <a:srgbClr val="000000"/>
              </a:solidFill>
              <a:latin typeface="Palatino Linotype" panose="02040502050505030304" pitchFamily="18" charset="0"/>
              <a:ea typeface="SimSun" panose="02010600030101010101" pitchFamily="2" charset="-122"/>
              <a:cs typeface="PalatinoLinotype-Bold, 'Palatin"/>
            </a:endParaRPr>
          </a:p>
        </p:txBody>
      </p:sp>
      <p:graphicFrame>
        <p:nvGraphicFramePr>
          <p:cNvPr id="8" name="Tabella 8">
            <a:extLst>
              <a:ext uri="{FF2B5EF4-FFF2-40B4-BE49-F238E27FC236}">
                <a16:creationId xmlns:a16="http://schemas.microsoft.com/office/drawing/2014/main" id="{D6EA3F99-DA44-97E4-5FAB-9E8957D3800A}"/>
              </a:ext>
            </a:extLst>
          </p:cNvPr>
          <p:cNvGraphicFramePr>
            <a:graphicFrameLocks noGrp="1"/>
          </p:cNvGraphicFramePr>
          <p:nvPr/>
        </p:nvGraphicFramePr>
        <p:xfrm>
          <a:off x="1601670" y="2301721"/>
          <a:ext cx="6048672" cy="2018593"/>
        </p:xfrm>
        <a:graphic>
          <a:graphicData uri="http://schemas.openxmlformats.org/drawingml/2006/table">
            <a:tbl>
              <a:tblPr firstRow="1">
                <a:tableStyleId>{F5AB1C69-6EDB-4FF4-983F-18BD219EF322}</a:tableStyleId>
              </a:tblPr>
              <a:tblGrid>
                <a:gridCol w="2321712">
                  <a:extLst>
                    <a:ext uri="{9D8B030D-6E8A-4147-A177-3AD203B41FA5}">
                      <a16:colId xmlns:a16="http://schemas.microsoft.com/office/drawing/2014/main" val="3751936720"/>
                    </a:ext>
                  </a:extLst>
                </a:gridCol>
                <a:gridCol w="1710736">
                  <a:extLst>
                    <a:ext uri="{9D8B030D-6E8A-4147-A177-3AD203B41FA5}">
                      <a16:colId xmlns:a16="http://schemas.microsoft.com/office/drawing/2014/main" val="2716586904"/>
                    </a:ext>
                  </a:extLst>
                </a:gridCol>
                <a:gridCol w="2016224">
                  <a:extLst>
                    <a:ext uri="{9D8B030D-6E8A-4147-A177-3AD203B41FA5}">
                      <a16:colId xmlns:a16="http://schemas.microsoft.com/office/drawing/2014/main" val="456251591"/>
                    </a:ext>
                  </a:extLst>
                </a:gridCol>
              </a:tblGrid>
              <a:tr h="377103">
                <a:tc>
                  <a:txBody>
                    <a:bodyPr/>
                    <a:lstStyle/>
                    <a:p>
                      <a:pPr algn="ctr"/>
                      <a:r>
                        <a:rPr lang="it-IT" sz="1400" dirty="0">
                          <a:solidFill>
                            <a:schemeClr val="tx1"/>
                          </a:solidFill>
                        </a:rPr>
                        <a:t>Grandezza non osservabile</a:t>
                      </a:r>
                    </a:p>
                  </a:txBody>
                  <a:tcPr marL="68580" marR="68580" marT="34290" marB="34290">
                    <a:solidFill>
                      <a:schemeClr val="bg1">
                        <a:lumMod val="95000"/>
                      </a:schemeClr>
                    </a:solidFill>
                  </a:tcPr>
                </a:tc>
                <a:tc>
                  <a:txBody>
                    <a:bodyPr/>
                    <a:lstStyle/>
                    <a:p>
                      <a:pPr algn="ctr"/>
                      <a:r>
                        <a:rPr lang="it-IT" sz="1400" dirty="0">
                          <a:solidFill>
                            <a:schemeClr val="tx1"/>
                          </a:solidFill>
                        </a:rPr>
                        <a:t> Simmetria</a:t>
                      </a:r>
                    </a:p>
                  </a:txBody>
                  <a:tcPr marL="68580" marR="68580" marT="34290" marB="34290">
                    <a:solidFill>
                      <a:schemeClr val="bg1">
                        <a:lumMod val="95000"/>
                      </a:schemeClr>
                    </a:solidFill>
                  </a:tcPr>
                </a:tc>
                <a:tc>
                  <a:txBody>
                    <a:bodyPr/>
                    <a:lstStyle/>
                    <a:p>
                      <a:pPr algn="ctr"/>
                      <a:r>
                        <a:rPr lang="it-IT" sz="1400" dirty="0">
                          <a:solidFill>
                            <a:schemeClr val="tx1"/>
                          </a:solidFill>
                        </a:rPr>
                        <a:t>Legge di conservazione</a:t>
                      </a:r>
                    </a:p>
                  </a:txBody>
                  <a:tcPr marL="68580" marR="68580" marT="34290" marB="34290">
                    <a:solidFill>
                      <a:schemeClr val="bg1">
                        <a:lumMod val="95000"/>
                      </a:schemeClr>
                    </a:solidFill>
                  </a:tcPr>
                </a:tc>
                <a:extLst>
                  <a:ext uri="{0D108BD9-81ED-4DB2-BD59-A6C34878D82A}">
                    <a16:rowId xmlns:a16="http://schemas.microsoft.com/office/drawing/2014/main" val="4166851866"/>
                  </a:ext>
                </a:extLst>
              </a:tr>
              <a:tr h="650890">
                <a:tc>
                  <a:txBody>
                    <a:bodyPr/>
                    <a:lstStyle/>
                    <a:p>
                      <a:pPr algn="ctr"/>
                      <a:r>
                        <a:rPr lang="it-IT" sz="1400" dirty="0">
                          <a:solidFill>
                            <a:schemeClr val="tx1"/>
                          </a:solidFill>
                        </a:rPr>
                        <a:t>Posizione spaziale assoluta</a:t>
                      </a:r>
                    </a:p>
                  </a:txBody>
                  <a:tcPr marL="68580" marR="68580" marT="34290" marB="34290">
                    <a:solidFill>
                      <a:schemeClr val="bg1">
                        <a:lumMod val="95000"/>
                      </a:schemeClr>
                    </a:solidFill>
                  </a:tcPr>
                </a:tc>
                <a:tc>
                  <a:txBody>
                    <a:bodyPr/>
                    <a:lstStyle/>
                    <a:p>
                      <a:pPr algn="ctr"/>
                      <a:r>
                        <a:rPr lang="it-IT" sz="1400" dirty="0">
                          <a:solidFill>
                            <a:schemeClr val="tx1"/>
                          </a:solidFill>
                        </a:rPr>
                        <a:t>Traslazione nello spazio</a:t>
                      </a:r>
                    </a:p>
                  </a:txBody>
                  <a:tcPr marL="68580" marR="68580" marT="34290" marB="34290">
                    <a:solidFill>
                      <a:schemeClr val="bg1">
                        <a:lumMod val="95000"/>
                      </a:schemeClr>
                    </a:solidFill>
                  </a:tcPr>
                </a:tc>
                <a:tc>
                  <a:txBody>
                    <a:bodyPr/>
                    <a:lstStyle/>
                    <a:p>
                      <a:pPr algn="ctr"/>
                      <a:r>
                        <a:rPr lang="it-IT" sz="1400" dirty="0">
                          <a:solidFill>
                            <a:schemeClr val="tx1"/>
                          </a:solidFill>
                        </a:rPr>
                        <a:t>Quantità di moto</a:t>
                      </a:r>
                    </a:p>
                  </a:txBody>
                  <a:tcPr marL="68580" marR="68580" marT="34290" marB="34290">
                    <a:solidFill>
                      <a:schemeClr val="bg1">
                        <a:lumMod val="95000"/>
                      </a:schemeClr>
                    </a:solidFill>
                  </a:tcPr>
                </a:tc>
                <a:extLst>
                  <a:ext uri="{0D108BD9-81ED-4DB2-BD59-A6C34878D82A}">
                    <a16:rowId xmlns:a16="http://schemas.microsoft.com/office/drawing/2014/main" val="57520052"/>
                  </a:ext>
                </a:extLst>
              </a:tr>
              <a:tr h="377103">
                <a:tc>
                  <a:txBody>
                    <a:bodyPr/>
                    <a:lstStyle/>
                    <a:p>
                      <a:pPr algn="ctr"/>
                      <a:r>
                        <a:rPr lang="it-IT" sz="1400" dirty="0">
                          <a:solidFill>
                            <a:schemeClr val="tx1"/>
                          </a:solidFill>
                        </a:rPr>
                        <a:t>Tempo assoluto</a:t>
                      </a:r>
                    </a:p>
                  </a:txBody>
                  <a:tcPr marL="68580" marR="68580" marT="34290" marB="34290">
                    <a:solidFill>
                      <a:schemeClr val="bg1">
                        <a:lumMod val="95000"/>
                      </a:schemeClr>
                    </a:solidFill>
                  </a:tcPr>
                </a:tc>
                <a:tc>
                  <a:txBody>
                    <a:bodyPr/>
                    <a:lstStyle/>
                    <a:p>
                      <a:pPr algn="ctr"/>
                      <a:r>
                        <a:rPr lang="it-IT" sz="1400" dirty="0">
                          <a:solidFill>
                            <a:schemeClr val="tx1"/>
                          </a:solidFill>
                        </a:rPr>
                        <a:t>Traslazione nel tempo</a:t>
                      </a:r>
                    </a:p>
                  </a:txBody>
                  <a:tcPr marL="68580" marR="68580" marT="34290" marB="34290">
                    <a:solidFill>
                      <a:schemeClr val="bg1">
                        <a:lumMod val="95000"/>
                      </a:schemeClr>
                    </a:solidFill>
                  </a:tcPr>
                </a:tc>
                <a:tc>
                  <a:txBody>
                    <a:bodyPr/>
                    <a:lstStyle/>
                    <a:p>
                      <a:pPr algn="ctr"/>
                      <a:r>
                        <a:rPr lang="it-IT" sz="1400" dirty="0">
                          <a:solidFill>
                            <a:schemeClr val="tx1"/>
                          </a:solidFill>
                        </a:rPr>
                        <a:t>Energia</a:t>
                      </a:r>
                    </a:p>
                  </a:txBody>
                  <a:tcPr marL="68580" marR="68580" marT="34290" marB="34290">
                    <a:solidFill>
                      <a:schemeClr val="bg1">
                        <a:lumMod val="95000"/>
                      </a:schemeClr>
                    </a:solidFill>
                  </a:tcPr>
                </a:tc>
                <a:extLst>
                  <a:ext uri="{0D108BD9-81ED-4DB2-BD59-A6C34878D82A}">
                    <a16:rowId xmlns:a16="http://schemas.microsoft.com/office/drawing/2014/main" val="3941226088"/>
                  </a:ext>
                </a:extLst>
              </a:tr>
              <a:tr h="377103">
                <a:tc>
                  <a:txBody>
                    <a:bodyPr/>
                    <a:lstStyle/>
                    <a:p>
                      <a:pPr algn="ctr"/>
                      <a:r>
                        <a:rPr lang="it-IT" sz="1400" dirty="0">
                          <a:solidFill>
                            <a:schemeClr val="tx1"/>
                          </a:solidFill>
                        </a:rPr>
                        <a:t>Direzione spaziale assoluta</a:t>
                      </a:r>
                    </a:p>
                  </a:txBody>
                  <a:tcPr marL="68580" marR="68580" marT="34290" marB="34290">
                    <a:solidFill>
                      <a:schemeClr val="bg1">
                        <a:lumMod val="95000"/>
                      </a:schemeClr>
                    </a:solidFill>
                  </a:tcPr>
                </a:tc>
                <a:tc>
                  <a:txBody>
                    <a:bodyPr/>
                    <a:lstStyle/>
                    <a:p>
                      <a:pPr algn="ctr"/>
                      <a:r>
                        <a:rPr lang="it-IT" sz="1400" dirty="0">
                          <a:solidFill>
                            <a:schemeClr val="tx1"/>
                          </a:solidFill>
                        </a:rPr>
                        <a:t>Rotazione nello spazio</a:t>
                      </a:r>
                    </a:p>
                  </a:txBody>
                  <a:tcPr marL="68580" marR="68580" marT="34290" marB="34290">
                    <a:solidFill>
                      <a:schemeClr val="bg1">
                        <a:lumMod val="95000"/>
                      </a:schemeClr>
                    </a:solidFill>
                  </a:tcPr>
                </a:tc>
                <a:tc>
                  <a:txBody>
                    <a:bodyPr/>
                    <a:lstStyle/>
                    <a:p>
                      <a:pPr algn="ctr"/>
                      <a:r>
                        <a:rPr lang="it-IT" sz="1400" dirty="0">
                          <a:solidFill>
                            <a:schemeClr val="tx1"/>
                          </a:solidFill>
                        </a:rPr>
                        <a:t>Momento angolare</a:t>
                      </a:r>
                    </a:p>
                  </a:txBody>
                  <a:tcPr marL="68580" marR="68580" marT="34290" marB="34290">
                    <a:solidFill>
                      <a:schemeClr val="bg1">
                        <a:lumMod val="95000"/>
                      </a:schemeClr>
                    </a:solidFill>
                  </a:tcPr>
                </a:tc>
                <a:extLst>
                  <a:ext uri="{0D108BD9-81ED-4DB2-BD59-A6C34878D82A}">
                    <a16:rowId xmlns:a16="http://schemas.microsoft.com/office/drawing/2014/main" val="1662073414"/>
                  </a:ext>
                </a:extLst>
              </a:tr>
            </a:tbl>
          </a:graphicData>
        </a:graphic>
      </p:graphicFrame>
      <p:grpSp>
        <p:nvGrpSpPr>
          <p:cNvPr id="14" name="Gruppo 13">
            <a:extLst>
              <a:ext uri="{FF2B5EF4-FFF2-40B4-BE49-F238E27FC236}">
                <a16:creationId xmlns:a16="http://schemas.microsoft.com/office/drawing/2014/main" id="{CAA04D69-977D-1EFC-F9B2-3395CEF8B12D}"/>
              </a:ext>
            </a:extLst>
          </p:cNvPr>
          <p:cNvGrpSpPr/>
          <p:nvPr/>
        </p:nvGrpSpPr>
        <p:grpSpPr>
          <a:xfrm>
            <a:off x="1601670" y="2301720"/>
            <a:ext cx="6048672" cy="1782198"/>
            <a:chOff x="611560" y="3068960"/>
            <a:chExt cx="8064896" cy="2376264"/>
          </a:xfrm>
        </p:grpSpPr>
        <p:grpSp>
          <p:nvGrpSpPr>
            <p:cNvPr id="12" name="Gruppo 11">
              <a:extLst>
                <a:ext uri="{FF2B5EF4-FFF2-40B4-BE49-F238E27FC236}">
                  <a16:creationId xmlns:a16="http://schemas.microsoft.com/office/drawing/2014/main" id="{4E87E2A4-C342-0516-160D-C2241D1F745B}"/>
                </a:ext>
              </a:extLst>
            </p:cNvPr>
            <p:cNvGrpSpPr/>
            <p:nvPr/>
          </p:nvGrpSpPr>
          <p:grpSpPr>
            <a:xfrm>
              <a:off x="3635896" y="3284984"/>
              <a:ext cx="2448272" cy="0"/>
              <a:chOff x="3635896" y="3284984"/>
              <a:chExt cx="2448272" cy="0"/>
            </a:xfrm>
          </p:grpSpPr>
          <p:cxnSp>
            <p:nvCxnSpPr>
              <p:cNvPr id="10" name="Connettore 2 9">
                <a:extLst>
                  <a:ext uri="{FF2B5EF4-FFF2-40B4-BE49-F238E27FC236}">
                    <a16:creationId xmlns:a16="http://schemas.microsoft.com/office/drawing/2014/main" id="{D1801816-AFEC-0BF0-1553-5C08FD1DFA9E}"/>
                  </a:ext>
                </a:extLst>
              </p:cNvPr>
              <p:cNvCxnSpPr/>
              <p:nvPr/>
            </p:nvCxnSpPr>
            <p:spPr bwMode="auto">
              <a:xfrm>
                <a:off x="3635896" y="3284984"/>
                <a:ext cx="432048" cy="0"/>
              </a:xfrm>
              <a:prstGeom prst="straightConnector1">
                <a:avLst/>
              </a:prstGeom>
              <a:solidFill>
                <a:schemeClr val="accent1"/>
              </a:solidFill>
              <a:ln w="15875" cap="flat" cmpd="sng" algn="ctr">
                <a:solidFill>
                  <a:srgbClr val="FF0000"/>
                </a:solidFill>
                <a:prstDash val="solid"/>
                <a:round/>
                <a:headEnd type="none" w="med" len="med"/>
                <a:tailEnd type="triangle" w="lg" len="med"/>
              </a:ln>
              <a:effectLst/>
            </p:spPr>
          </p:cxnSp>
          <p:cxnSp>
            <p:nvCxnSpPr>
              <p:cNvPr id="11" name="Connettore 2 10">
                <a:extLst>
                  <a:ext uri="{FF2B5EF4-FFF2-40B4-BE49-F238E27FC236}">
                    <a16:creationId xmlns:a16="http://schemas.microsoft.com/office/drawing/2014/main" id="{03DD4296-997B-E5C0-FE5B-D0698ABF42ED}"/>
                  </a:ext>
                </a:extLst>
              </p:cNvPr>
              <p:cNvCxnSpPr/>
              <p:nvPr/>
            </p:nvCxnSpPr>
            <p:spPr bwMode="auto">
              <a:xfrm>
                <a:off x="5652120" y="3284984"/>
                <a:ext cx="432048" cy="0"/>
              </a:xfrm>
              <a:prstGeom prst="straightConnector1">
                <a:avLst/>
              </a:prstGeom>
              <a:solidFill>
                <a:schemeClr val="accent1"/>
              </a:solidFill>
              <a:ln w="15875" cap="flat" cmpd="sng" algn="ctr">
                <a:solidFill>
                  <a:srgbClr val="FF0000"/>
                </a:solidFill>
                <a:prstDash val="solid"/>
                <a:round/>
                <a:headEnd type="none" w="med" len="med"/>
                <a:tailEnd type="triangle" w="lg" len="med"/>
              </a:ln>
              <a:effectLst/>
            </p:spPr>
          </p:cxnSp>
        </p:grpSp>
        <p:sp>
          <p:nvSpPr>
            <p:cNvPr id="13" name="Rettangolo 12">
              <a:extLst>
                <a:ext uri="{FF2B5EF4-FFF2-40B4-BE49-F238E27FC236}">
                  <a16:creationId xmlns:a16="http://schemas.microsoft.com/office/drawing/2014/main" id="{62027298-1E0A-7C64-F6E8-F9806B367098}"/>
                </a:ext>
              </a:extLst>
            </p:cNvPr>
            <p:cNvSpPr/>
            <p:nvPr/>
          </p:nvSpPr>
          <p:spPr bwMode="auto">
            <a:xfrm>
              <a:off x="611560" y="3068960"/>
              <a:ext cx="8064896" cy="2376264"/>
            </a:xfrm>
            <a:prstGeom prst="rect">
              <a:avLst/>
            </a:prstGeom>
            <a:noFill/>
            <a:ln w="1905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it-IT" sz="1350">
                <a:latin typeface="Arial" charset="0"/>
              </a:endParaRPr>
            </a:p>
          </p:txBody>
        </p:sp>
      </p:grpSp>
      <p:sp>
        <p:nvSpPr>
          <p:cNvPr id="4" name="CasellaDiTesto 3">
            <a:extLst>
              <a:ext uri="{FF2B5EF4-FFF2-40B4-BE49-F238E27FC236}">
                <a16:creationId xmlns:a16="http://schemas.microsoft.com/office/drawing/2014/main" id="{733317C0-A4C9-A850-8BC8-3FC94AB8EFE9}"/>
              </a:ext>
            </a:extLst>
          </p:cNvPr>
          <p:cNvSpPr txBox="1"/>
          <p:nvPr/>
        </p:nvSpPr>
        <p:spPr>
          <a:xfrm>
            <a:off x="1979712" y="4245937"/>
            <a:ext cx="5076564" cy="369332"/>
          </a:xfrm>
          <a:prstGeom prst="rect">
            <a:avLst/>
          </a:prstGeom>
          <a:noFill/>
        </p:spPr>
        <p:txBody>
          <a:bodyPr wrap="square" rtlCol="0">
            <a:spAutoFit/>
          </a:bodyPr>
          <a:lstStyle/>
          <a:p>
            <a:pPr algn="l"/>
            <a:r>
              <a:rPr lang="it-IT" dirty="0"/>
              <a:t>+ molte altre</a:t>
            </a:r>
          </a:p>
        </p:txBody>
      </p:sp>
    </p:spTree>
    <p:extLst>
      <p:ext uri="{BB962C8B-B14F-4D97-AF65-F5344CB8AC3E}">
        <p14:creationId xmlns:p14="http://schemas.microsoft.com/office/powerpoint/2010/main" val="17148549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BEA8667-A7A3-4623-98B9-12E836235705}"/>
              </a:ext>
            </a:extLst>
          </p:cNvPr>
          <p:cNvSpPr/>
          <p:nvPr/>
        </p:nvSpPr>
        <p:spPr>
          <a:xfrm>
            <a:off x="0" y="-20537"/>
            <a:ext cx="9144000" cy="432048"/>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it-IT" sz="1350" dirty="0">
              <a:solidFill>
                <a:prstClr val="white"/>
              </a:solidFill>
              <a:latin typeface="Calibri" panose="020F0502020204030204"/>
            </a:endParaRPr>
          </a:p>
        </p:txBody>
      </p:sp>
      <p:sp>
        <p:nvSpPr>
          <p:cNvPr id="3" name="Titolo 2">
            <a:extLst>
              <a:ext uri="{FF2B5EF4-FFF2-40B4-BE49-F238E27FC236}">
                <a16:creationId xmlns:a16="http://schemas.microsoft.com/office/drawing/2014/main" id="{158BF757-0E17-4900-AC1F-2D065973C875}"/>
              </a:ext>
            </a:extLst>
          </p:cNvPr>
          <p:cNvSpPr>
            <a:spLocks noGrp="1"/>
          </p:cNvSpPr>
          <p:nvPr>
            <p:ph type="title"/>
          </p:nvPr>
        </p:nvSpPr>
        <p:spPr>
          <a:xfrm>
            <a:off x="1563" y="-128550"/>
            <a:ext cx="5373216" cy="540060"/>
          </a:xfrm>
        </p:spPr>
        <p:txBody>
          <a:bodyPr/>
          <a:lstStyle/>
          <a:p>
            <a:pPr algn="l"/>
            <a:r>
              <a:rPr lang="it-IT" sz="2100" dirty="0">
                <a:solidFill>
                  <a:schemeClr val="bg1"/>
                </a:solidFill>
              </a:rPr>
              <a:t>Simmetrie 1</a:t>
            </a:r>
          </a:p>
        </p:txBody>
      </p:sp>
      <p:sp>
        <p:nvSpPr>
          <p:cNvPr id="9" name="Titolo 7">
            <a:extLst>
              <a:ext uri="{FF2B5EF4-FFF2-40B4-BE49-F238E27FC236}">
                <a16:creationId xmlns:a16="http://schemas.microsoft.com/office/drawing/2014/main" id="{6D4AA1E3-D20E-48BF-BFE0-F221E108A325}"/>
              </a:ext>
            </a:extLst>
          </p:cNvPr>
          <p:cNvSpPr txBox="1">
            <a:spLocks/>
          </p:cNvSpPr>
          <p:nvPr/>
        </p:nvSpPr>
        <p:spPr bwMode="auto">
          <a:xfrm>
            <a:off x="305526" y="519522"/>
            <a:ext cx="8849859" cy="205222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Autofit/>
          </a:bodyPr>
          <a:lstStyle>
            <a:lvl1pPr algn="ctr" rtl="0" eaLnBrk="0" fontAlgn="base" hangingPunct="0">
              <a:spcBef>
                <a:spcPct val="0"/>
              </a:spcBef>
              <a:spcAft>
                <a:spcPct val="0"/>
              </a:spcAft>
              <a:defRPr sz="3600">
                <a:solidFill>
                  <a:srgbClr val="000000"/>
                </a:solidFill>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buSzPct val="80000"/>
            </a:pPr>
            <a:r>
              <a:rPr lang="it-IT" sz="1800" kern="0" dirty="0">
                <a:solidFill>
                  <a:schemeClr val="tx1"/>
                </a:solidFill>
                <a:latin typeface="+mn-lt"/>
              </a:rPr>
              <a:t>Chi ha parlato delle Simmetrie, qualche nome:</a:t>
            </a:r>
          </a:p>
          <a:p>
            <a:pPr algn="l">
              <a:lnSpc>
                <a:spcPct val="150000"/>
              </a:lnSpc>
              <a:buSzPct val="80000"/>
            </a:pPr>
            <a:r>
              <a:rPr lang="it-IT" sz="1800" kern="0" dirty="0">
                <a:solidFill>
                  <a:schemeClr val="tx1"/>
                </a:solidFill>
                <a:latin typeface="+mn-lt"/>
              </a:rPr>
              <a:t>Euclide, Policleto, Vitruvio, Anassimandro in Aristotele, Platone, Pappo</a:t>
            </a:r>
          </a:p>
          <a:p>
            <a:pPr algn="l">
              <a:lnSpc>
                <a:spcPct val="150000"/>
              </a:lnSpc>
              <a:buSzPct val="80000"/>
            </a:pPr>
            <a:r>
              <a:rPr lang="it-IT" sz="1800" kern="0" dirty="0">
                <a:solidFill>
                  <a:schemeClr val="tx1"/>
                </a:solidFill>
                <a:latin typeface="+mn-lt"/>
              </a:rPr>
              <a:t>Copernico, Keplero, Galilei, Kant, Legendre, G. Leibniz</a:t>
            </a:r>
          </a:p>
          <a:p>
            <a:pPr algn="l">
              <a:lnSpc>
                <a:spcPct val="150000"/>
              </a:lnSpc>
              <a:buSzPct val="80000"/>
            </a:pPr>
            <a:r>
              <a:rPr lang="it-IT" sz="1800" kern="0" dirty="0">
                <a:solidFill>
                  <a:schemeClr val="tx1"/>
                </a:solidFill>
                <a:latin typeface="+mn-lt"/>
              </a:rPr>
              <a:t>E. Mach, H. Bergson, P. Valery, E.A. Poe</a:t>
            </a:r>
            <a:r>
              <a:rPr lang="it-IT" sz="1800" kern="0" dirty="0">
                <a:solidFill>
                  <a:schemeClr val="tx1"/>
                </a:solidFill>
                <a:latin typeface="+mn-lt"/>
                <a:sym typeface="Symbol" panose="05050102010706020507" pitchFamily="18" charset="2"/>
              </a:rPr>
              <a:t> </a:t>
            </a:r>
            <a:r>
              <a:rPr lang="it-IT" sz="1800" kern="0" dirty="0">
                <a:solidFill>
                  <a:schemeClr val="tx1"/>
                </a:solidFill>
                <a:latin typeface="+mn-lt"/>
              </a:rPr>
              <a:t>,  </a:t>
            </a:r>
            <a:r>
              <a:rPr lang="it-IT" sz="1800" u="sng" kern="0" dirty="0">
                <a:solidFill>
                  <a:schemeClr val="tx1"/>
                </a:solidFill>
                <a:latin typeface="+mn-lt"/>
              </a:rPr>
              <a:t>S. Lie </a:t>
            </a:r>
            <a:r>
              <a:rPr lang="it-IT" sz="1800" kern="0" dirty="0">
                <a:solidFill>
                  <a:schemeClr val="tx1"/>
                </a:solidFill>
                <a:latin typeface="+mn-lt"/>
              </a:rPr>
              <a:t>(Teoria dei gruppi 1888),</a:t>
            </a:r>
          </a:p>
          <a:p>
            <a:pPr algn="l">
              <a:lnSpc>
                <a:spcPct val="150000"/>
              </a:lnSpc>
              <a:buSzPct val="80000"/>
            </a:pPr>
            <a:r>
              <a:rPr lang="it-IT" sz="1800" kern="0" dirty="0">
                <a:solidFill>
                  <a:schemeClr val="tx1"/>
                </a:solidFill>
                <a:latin typeface="+mn-lt"/>
              </a:rPr>
              <a:t> M. Curie, ........</a:t>
            </a:r>
            <a:r>
              <a:rPr lang="it-IT" sz="1800" u="sng" kern="0" dirty="0">
                <a:solidFill>
                  <a:schemeClr val="tx1"/>
                </a:solidFill>
                <a:latin typeface="+mn-lt"/>
              </a:rPr>
              <a:t>E. Noether </a:t>
            </a:r>
            <a:r>
              <a:rPr lang="it-IT" sz="1800" kern="0" dirty="0">
                <a:solidFill>
                  <a:schemeClr val="tx1"/>
                </a:solidFill>
                <a:latin typeface="+mn-lt"/>
              </a:rPr>
              <a:t>(teorema 1918)</a:t>
            </a:r>
          </a:p>
        </p:txBody>
      </p:sp>
      <p:sp>
        <p:nvSpPr>
          <p:cNvPr id="6" name="Segnaposto numero diapositiva 5">
            <a:extLst>
              <a:ext uri="{FF2B5EF4-FFF2-40B4-BE49-F238E27FC236}">
                <a16:creationId xmlns:a16="http://schemas.microsoft.com/office/drawing/2014/main" id="{3BD44E3F-5ACF-3FE0-995F-575EFDA3AF57}"/>
              </a:ext>
            </a:extLst>
          </p:cNvPr>
          <p:cNvSpPr>
            <a:spLocks noGrp="1"/>
          </p:cNvSpPr>
          <p:nvPr>
            <p:ph type="sldNum" sz="quarter" idx="4294967295"/>
          </p:nvPr>
        </p:nvSpPr>
        <p:spPr>
          <a:xfrm>
            <a:off x="7596336" y="4785996"/>
            <a:ext cx="304056" cy="288894"/>
          </a:xfrm>
        </p:spPr>
        <p:txBody>
          <a:bodyPr/>
          <a:lstStyle/>
          <a:p>
            <a:fld id="{EC69D234-99F8-452B-B8B4-271D710DB17E}" type="slidenum">
              <a:rPr lang="it-IT" altLang="it-IT" sz="750"/>
              <a:pPr/>
              <a:t>84</a:t>
            </a:fld>
            <a:endParaRPr lang="it-IT" altLang="it-IT" sz="750" dirty="0"/>
          </a:p>
        </p:txBody>
      </p:sp>
      <p:sp>
        <p:nvSpPr>
          <p:cNvPr id="4" name="CasellaDiTesto 3">
            <a:extLst>
              <a:ext uri="{FF2B5EF4-FFF2-40B4-BE49-F238E27FC236}">
                <a16:creationId xmlns:a16="http://schemas.microsoft.com/office/drawing/2014/main" id="{A0C87114-0113-755B-0A22-1D1BD63C434A}"/>
              </a:ext>
            </a:extLst>
          </p:cNvPr>
          <p:cNvSpPr txBox="1"/>
          <p:nvPr/>
        </p:nvSpPr>
        <p:spPr>
          <a:xfrm>
            <a:off x="197514" y="2679762"/>
            <a:ext cx="8748972" cy="1800493"/>
          </a:xfrm>
          <a:prstGeom prst="rect">
            <a:avLst/>
          </a:prstGeom>
          <a:noFill/>
        </p:spPr>
        <p:txBody>
          <a:bodyPr wrap="square" rtlCol="0">
            <a:spAutoFit/>
          </a:bodyPr>
          <a:lstStyle/>
          <a:p>
            <a:r>
              <a:rPr lang="it-IT" b="1" dirty="0"/>
              <a:t>Definizioni</a:t>
            </a:r>
          </a:p>
          <a:p>
            <a:endParaRPr lang="it-IT" dirty="0"/>
          </a:p>
          <a:p>
            <a:pPr algn="l"/>
            <a:r>
              <a:rPr lang="it-IT" sz="1500" dirty="0"/>
              <a:t>Una simmetria è un’invarianza delle leggi fisiche rispetto ad una certa classe di trasformazioni (la </a:t>
            </a:r>
            <a:r>
              <a:rPr lang="it-IT" sz="1500" b="1" dirty="0"/>
              <a:t>forma</a:t>
            </a:r>
            <a:r>
              <a:rPr lang="it-IT" sz="1500" dirty="0"/>
              <a:t> della legge non cambia).</a:t>
            </a:r>
          </a:p>
          <a:p>
            <a:pPr algn="l"/>
            <a:endParaRPr lang="it-IT" sz="1500" dirty="0"/>
          </a:p>
          <a:p>
            <a:pPr algn="l"/>
            <a:r>
              <a:rPr lang="it-IT" sz="1500" dirty="0"/>
              <a:t>Una trasformazione di simmetria è una trasformazione della descrizione di un sistema fisico, o del punto di vista di un osservatore, che non cambia i risultati degli esperimenti.</a:t>
            </a:r>
          </a:p>
        </p:txBody>
      </p:sp>
    </p:spTree>
    <p:extLst>
      <p:ext uri="{BB962C8B-B14F-4D97-AF65-F5344CB8AC3E}">
        <p14:creationId xmlns:p14="http://schemas.microsoft.com/office/powerpoint/2010/main" val="2628584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BEA8667-A7A3-4623-98B9-12E836235705}"/>
              </a:ext>
            </a:extLst>
          </p:cNvPr>
          <p:cNvSpPr/>
          <p:nvPr/>
        </p:nvSpPr>
        <p:spPr>
          <a:xfrm>
            <a:off x="0" y="-20537"/>
            <a:ext cx="9144000" cy="432048"/>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buSzPct val="80000"/>
            </a:pPr>
            <a:endParaRPr lang="it-IT" sz="1350" b="1" kern="0" dirty="0">
              <a:solidFill>
                <a:srgbClr val="C00000"/>
              </a:solidFill>
            </a:endParaRPr>
          </a:p>
        </p:txBody>
      </p:sp>
      <p:sp>
        <p:nvSpPr>
          <p:cNvPr id="3" name="Titolo 2">
            <a:extLst>
              <a:ext uri="{FF2B5EF4-FFF2-40B4-BE49-F238E27FC236}">
                <a16:creationId xmlns:a16="http://schemas.microsoft.com/office/drawing/2014/main" id="{158BF757-0E17-4900-AC1F-2D065973C875}"/>
              </a:ext>
            </a:extLst>
          </p:cNvPr>
          <p:cNvSpPr>
            <a:spLocks noGrp="1"/>
          </p:cNvSpPr>
          <p:nvPr>
            <p:ph type="title"/>
          </p:nvPr>
        </p:nvSpPr>
        <p:spPr>
          <a:xfrm>
            <a:off x="143508" y="-128550"/>
            <a:ext cx="5508612" cy="540060"/>
          </a:xfrm>
        </p:spPr>
        <p:txBody>
          <a:bodyPr/>
          <a:lstStyle/>
          <a:p>
            <a:pPr algn="l"/>
            <a:r>
              <a:rPr lang="it-IT" sz="2100" dirty="0">
                <a:solidFill>
                  <a:schemeClr val="bg1"/>
                </a:solidFill>
                <a:latin typeface="Arial" panose="020B0604020202020204" pitchFamily="34" charset="0"/>
                <a:cs typeface="Arial" panose="020B0604020202020204" pitchFamily="34" charset="0"/>
              </a:rPr>
              <a:t>Simmetrie 2</a:t>
            </a:r>
          </a:p>
        </p:txBody>
      </p:sp>
      <p:sp>
        <p:nvSpPr>
          <p:cNvPr id="6" name="Segnaposto numero diapositiva 5">
            <a:extLst>
              <a:ext uri="{FF2B5EF4-FFF2-40B4-BE49-F238E27FC236}">
                <a16:creationId xmlns:a16="http://schemas.microsoft.com/office/drawing/2014/main" id="{3BD44E3F-5ACF-3FE0-995F-575EFDA3AF57}"/>
              </a:ext>
            </a:extLst>
          </p:cNvPr>
          <p:cNvSpPr>
            <a:spLocks noGrp="1"/>
          </p:cNvSpPr>
          <p:nvPr>
            <p:ph type="sldNum" sz="quarter" idx="4294967295"/>
          </p:nvPr>
        </p:nvSpPr>
        <p:spPr>
          <a:xfrm>
            <a:off x="7596336" y="4785996"/>
            <a:ext cx="304056" cy="288894"/>
          </a:xfrm>
        </p:spPr>
        <p:txBody>
          <a:bodyPr/>
          <a:lstStyle/>
          <a:p>
            <a:fld id="{EC69D234-99F8-452B-B8B4-271D710DB17E}" type="slidenum">
              <a:rPr lang="it-IT" altLang="it-IT" sz="750"/>
              <a:pPr/>
              <a:t>85</a:t>
            </a:fld>
            <a:endParaRPr lang="it-IT" altLang="it-IT" sz="750" dirty="0"/>
          </a:p>
        </p:txBody>
      </p:sp>
      <p:sp>
        <p:nvSpPr>
          <p:cNvPr id="2" name="CasellaDiTesto 1">
            <a:extLst>
              <a:ext uri="{FF2B5EF4-FFF2-40B4-BE49-F238E27FC236}">
                <a16:creationId xmlns:a16="http://schemas.microsoft.com/office/drawing/2014/main" id="{CF9A1D11-A804-DEDC-26F5-CC2BCFA62F9E}"/>
              </a:ext>
            </a:extLst>
          </p:cNvPr>
          <p:cNvSpPr txBox="1"/>
          <p:nvPr/>
        </p:nvSpPr>
        <p:spPr>
          <a:xfrm>
            <a:off x="251520" y="681541"/>
            <a:ext cx="8694966" cy="3970318"/>
          </a:xfrm>
          <a:prstGeom prst="rect">
            <a:avLst/>
          </a:prstGeom>
          <a:noFill/>
        </p:spPr>
        <p:txBody>
          <a:bodyPr wrap="square" rtlCol="0">
            <a:spAutoFit/>
          </a:bodyPr>
          <a:lstStyle/>
          <a:p>
            <a:pPr fontAlgn="t"/>
            <a:r>
              <a:rPr lang="it-IT" b="1" dirty="0">
                <a:solidFill>
                  <a:srgbClr val="000000"/>
                </a:solidFill>
                <a:latin typeface="Calibri" panose="020F0502020204030204" pitchFamily="34" charset="0"/>
              </a:rPr>
              <a:t>Grandezza non osservabile   </a:t>
            </a:r>
            <a:r>
              <a:rPr lang="it-IT" b="1" dirty="0">
                <a:solidFill>
                  <a:srgbClr val="000000"/>
                </a:solidFill>
                <a:latin typeface="Calibri" panose="020F0502020204030204" pitchFamily="34" charset="0"/>
                <a:sym typeface="Symbol" panose="05050102010706020507" pitchFamily="18" charset="2"/>
              </a:rPr>
              <a:t></a:t>
            </a:r>
            <a:r>
              <a:rPr lang="it-IT" dirty="0"/>
              <a:t>  </a:t>
            </a:r>
            <a:r>
              <a:rPr lang="it-IT" b="1" dirty="0">
                <a:solidFill>
                  <a:srgbClr val="000000"/>
                </a:solidFill>
                <a:latin typeface="Calibri" panose="020F0502020204030204" pitchFamily="34" charset="0"/>
              </a:rPr>
              <a:t> Simmetria</a:t>
            </a:r>
            <a:r>
              <a:rPr lang="it-IT" dirty="0"/>
              <a:t>  </a:t>
            </a:r>
            <a:r>
              <a:rPr lang="it-IT" dirty="0">
                <a:sym typeface="Symbol" panose="05050102010706020507" pitchFamily="18" charset="2"/>
              </a:rPr>
              <a:t></a:t>
            </a:r>
            <a:r>
              <a:rPr lang="it-IT" dirty="0"/>
              <a:t>   </a:t>
            </a:r>
            <a:r>
              <a:rPr lang="it-IT" b="1" dirty="0">
                <a:solidFill>
                  <a:srgbClr val="000000"/>
                </a:solidFill>
                <a:latin typeface="Calibri" panose="020F0502020204030204" pitchFamily="34" charset="0"/>
              </a:rPr>
              <a:t>Legge di conservazione</a:t>
            </a:r>
          </a:p>
          <a:p>
            <a:pPr fontAlgn="t"/>
            <a:endParaRPr lang="it-IT" b="1" dirty="0">
              <a:solidFill>
                <a:srgbClr val="000000"/>
              </a:solidFill>
              <a:latin typeface="Calibri" panose="020F0502020204030204" pitchFamily="34" charset="0"/>
            </a:endParaRPr>
          </a:p>
          <a:p>
            <a:pPr fontAlgn="t"/>
            <a:r>
              <a:rPr lang="it-IT" dirty="0">
                <a:solidFill>
                  <a:srgbClr val="000000"/>
                </a:solidFill>
                <a:latin typeface="Calibri" panose="020F0502020204030204" pitchFamily="34" charset="0"/>
              </a:rPr>
              <a:t>Il problema ontologico delle grandezze non osservabili:</a:t>
            </a:r>
          </a:p>
          <a:p>
            <a:pPr fontAlgn="t"/>
            <a:endParaRPr lang="it-IT" dirty="0">
              <a:solidFill>
                <a:srgbClr val="000000"/>
              </a:solidFill>
              <a:latin typeface="Calibri" panose="020F0502020204030204" pitchFamily="34" charset="0"/>
            </a:endParaRPr>
          </a:p>
          <a:p>
            <a:pPr fontAlgn="t"/>
            <a:r>
              <a:rPr lang="it-IT" dirty="0">
                <a:solidFill>
                  <a:srgbClr val="000000"/>
                </a:solidFill>
                <a:latin typeface="Calibri" panose="020F0502020204030204" pitchFamily="34" charset="0"/>
              </a:rPr>
              <a:t>W. Heisenberg</a:t>
            </a:r>
            <a:r>
              <a:rPr lang="it-IT" i="1" dirty="0">
                <a:solidFill>
                  <a:srgbClr val="000000"/>
                </a:solidFill>
                <a:latin typeface="Calibri" panose="020F0502020204030204" pitchFamily="34" charset="0"/>
              </a:rPr>
              <a:t>: ... Concetti e rappresentazioni che non corrispondono a situazioni osservabili (in linea di principio, nota mia), non devono essere utilizzati nella costruzione di una teoria.</a:t>
            </a:r>
          </a:p>
          <a:p>
            <a:pPr fontAlgn="t"/>
            <a:endParaRPr lang="it-IT" i="1" dirty="0">
              <a:solidFill>
                <a:srgbClr val="000000"/>
              </a:solidFill>
            </a:endParaRPr>
          </a:p>
          <a:p>
            <a:pPr fontAlgn="t"/>
            <a:r>
              <a:rPr lang="it-IT" dirty="0"/>
              <a:t> A. Einstein non era d’accordo </a:t>
            </a:r>
            <a:r>
              <a:rPr lang="it-IT" b="1" dirty="0">
                <a:solidFill>
                  <a:srgbClr val="000000"/>
                </a:solidFill>
                <a:sym typeface="Symbol" panose="05050102010706020507" pitchFamily="18" charset="2"/>
              </a:rPr>
              <a:t> </a:t>
            </a:r>
            <a:r>
              <a:rPr lang="it-IT" dirty="0">
                <a:solidFill>
                  <a:srgbClr val="000000"/>
                </a:solidFill>
                <a:effectLst>
                  <a:outerShdw blurRad="38100" dist="38100" dir="2700000" algn="tl">
                    <a:srgbClr val="C0C0C0"/>
                  </a:outerShdw>
                </a:effectLst>
                <a:sym typeface="Wingdings" panose="05000000000000000000" pitchFamily="2" charset="2"/>
              </a:rPr>
              <a:t></a:t>
            </a:r>
          </a:p>
          <a:p>
            <a:pPr fontAlgn="t"/>
            <a:endParaRPr lang="it-IT" dirty="0">
              <a:solidFill>
                <a:srgbClr val="000000"/>
              </a:solidFill>
              <a:effectLst>
                <a:outerShdw blurRad="38100" dist="38100" dir="2700000" algn="tl">
                  <a:srgbClr val="C0C0C0"/>
                </a:outerShdw>
              </a:effectLst>
              <a:sym typeface="Wingdings" panose="05000000000000000000" pitchFamily="2" charset="2"/>
            </a:endParaRPr>
          </a:p>
          <a:p>
            <a:pPr fontAlgn="t"/>
            <a:r>
              <a:rPr lang="it-IT" dirty="0">
                <a:solidFill>
                  <a:srgbClr val="000000"/>
                </a:solidFill>
                <a:sym typeface="Wingdings" panose="05000000000000000000" pitchFamily="2" charset="2"/>
              </a:rPr>
              <a:t>Ma nel 1905 A. Einstein scriveva: </a:t>
            </a:r>
          </a:p>
          <a:p>
            <a:pPr fontAlgn="t"/>
            <a:endParaRPr lang="it-IT" i="1" dirty="0">
              <a:solidFill>
                <a:srgbClr val="000000"/>
              </a:solidFill>
              <a:sym typeface="Wingdings" panose="05000000000000000000" pitchFamily="2" charset="2"/>
            </a:endParaRPr>
          </a:p>
          <a:p>
            <a:pPr fontAlgn="t"/>
            <a:r>
              <a:rPr lang="it-IT" i="1" dirty="0">
                <a:sym typeface="Wingdings" panose="05000000000000000000" pitchFamily="2" charset="2"/>
              </a:rPr>
              <a:t>‘’</a:t>
            </a:r>
            <a:r>
              <a:rPr lang="it-IT" i="1" dirty="0"/>
              <a:t>È noto che l'elettrodinamica di Maxwell. come la si interpreta attualmente - nella sua applicazione ai corpi in movimento - porta a delle </a:t>
            </a:r>
            <a:r>
              <a:rPr lang="it-IT" i="1" dirty="0">
                <a:solidFill>
                  <a:srgbClr val="C00000"/>
                </a:solidFill>
              </a:rPr>
              <a:t>asimmetrie, che non paiono essere inerenti ai fenomeni’’</a:t>
            </a:r>
          </a:p>
        </p:txBody>
      </p:sp>
    </p:spTree>
    <p:extLst>
      <p:ext uri="{BB962C8B-B14F-4D97-AF65-F5344CB8AC3E}">
        <p14:creationId xmlns:p14="http://schemas.microsoft.com/office/powerpoint/2010/main" val="393814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35635" y="-20538"/>
            <a:ext cx="9143999" cy="36263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350" dirty="0">
              <a:solidFill>
                <a:prstClr val="white"/>
              </a:solidFill>
              <a:latin typeface="Calibri"/>
            </a:endParaRPr>
          </a:p>
        </p:txBody>
      </p:sp>
      <p:sp>
        <p:nvSpPr>
          <p:cNvPr id="2" name="Titolo 1"/>
          <p:cNvSpPr>
            <a:spLocks noGrp="1"/>
          </p:cNvSpPr>
          <p:nvPr>
            <p:ph type="ctrTitle"/>
          </p:nvPr>
        </p:nvSpPr>
        <p:spPr>
          <a:xfrm>
            <a:off x="1542" y="0"/>
            <a:ext cx="3006334" cy="342576"/>
          </a:xfrm>
        </p:spPr>
        <p:txBody>
          <a:bodyPr>
            <a:noAutofit/>
          </a:bodyPr>
          <a:lstStyle/>
          <a:p>
            <a:pPr lvl="1" algn="l" rtl="0">
              <a:spcBef>
                <a:spcPct val="0"/>
              </a:spcBef>
            </a:pPr>
            <a:r>
              <a:rPr lang="it-IT" dirty="0">
                <a:solidFill>
                  <a:schemeClr val="bg1"/>
                </a:solidFill>
                <a:latin typeface="+mn-lt"/>
              </a:rPr>
              <a:t>Gerarchia simmetrie-leggi</a:t>
            </a:r>
          </a:p>
        </p:txBody>
      </p:sp>
      <p:sp>
        <p:nvSpPr>
          <p:cNvPr id="7" name="Segnaposto numero diapositiva 6"/>
          <p:cNvSpPr>
            <a:spLocks noGrp="1"/>
          </p:cNvSpPr>
          <p:nvPr>
            <p:ph type="sldNum" sz="quarter" idx="12"/>
          </p:nvPr>
        </p:nvSpPr>
        <p:spPr>
          <a:xfrm>
            <a:off x="7723212" y="4291742"/>
            <a:ext cx="277788" cy="205383"/>
          </a:xfrm>
        </p:spPr>
        <p:txBody>
          <a:bodyPr/>
          <a:lstStyle/>
          <a:p>
            <a:fld id="{2BFC0026-57C0-4FBE-A77A-58B0CFCFBA7E}" type="slidenum">
              <a:rPr lang="it-IT" sz="675">
                <a:solidFill>
                  <a:prstClr val="black"/>
                </a:solidFill>
                <a:latin typeface="Calibri"/>
              </a:rPr>
              <a:pPr/>
              <a:t>86</a:t>
            </a:fld>
            <a:endParaRPr lang="it-IT" sz="675" dirty="0">
              <a:solidFill>
                <a:prstClr val="black"/>
              </a:solidFill>
              <a:latin typeface="Calibri"/>
            </a:endParaRPr>
          </a:p>
        </p:txBody>
      </p:sp>
      <p:grpSp>
        <p:nvGrpSpPr>
          <p:cNvPr id="64" name="Gruppo 63">
            <a:extLst>
              <a:ext uri="{FF2B5EF4-FFF2-40B4-BE49-F238E27FC236}">
                <a16:creationId xmlns:a16="http://schemas.microsoft.com/office/drawing/2014/main" id="{7BE0F8C9-7D45-14DD-15D0-52D59ACB4377}"/>
              </a:ext>
            </a:extLst>
          </p:cNvPr>
          <p:cNvGrpSpPr/>
          <p:nvPr/>
        </p:nvGrpSpPr>
        <p:grpSpPr>
          <a:xfrm>
            <a:off x="1760432" y="411510"/>
            <a:ext cx="4594467" cy="4667599"/>
            <a:chOff x="823242" y="548680"/>
            <a:chExt cx="6125956" cy="6223464"/>
          </a:xfrm>
        </p:grpSpPr>
        <p:grpSp>
          <p:nvGrpSpPr>
            <p:cNvPr id="4" name="Gruppo 3">
              <a:extLst>
                <a:ext uri="{FF2B5EF4-FFF2-40B4-BE49-F238E27FC236}">
                  <a16:creationId xmlns:a16="http://schemas.microsoft.com/office/drawing/2014/main" id="{1F4DA507-621A-29E2-4256-7265CC67E2BB}"/>
                </a:ext>
              </a:extLst>
            </p:cNvPr>
            <p:cNvGrpSpPr/>
            <p:nvPr/>
          </p:nvGrpSpPr>
          <p:grpSpPr>
            <a:xfrm>
              <a:off x="823242" y="2186384"/>
              <a:ext cx="6125956" cy="4585760"/>
              <a:chOff x="72584" y="1536468"/>
              <a:chExt cx="6125956" cy="4585760"/>
            </a:xfrm>
          </p:grpSpPr>
          <p:sp>
            <p:nvSpPr>
              <p:cNvPr id="66" name="Rettangolo 65"/>
              <p:cNvSpPr/>
              <p:nvPr/>
            </p:nvSpPr>
            <p:spPr>
              <a:xfrm>
                <a:off x="209156" y="1536468"/>
                <a:ext cx="5989384" cy="492443"/>
              </a:xfrm>
              <a:prstGeom prst="rect">
                <a:avLst/>
              </a:prstGeom>
            </p:spPr>
            <p:txBody>
              <a:bodyPr wrap="square">
                <a:spAutoFit/>
              </a:bodyPr>
              <a:lstStyle/>
              <a:p>
                <a:pPr marL="79313" lvl="1">
                  <a:spcBef>
                    <a:spcPts val="375"/>
                  </a:spcBef>
                  <a:buClr>
                    <a:srgbClr val="C00000"/>
                  </a:buClr>
                  <a:buSzPct val="80000"/>
                </a:pPr>
                <a:r>
                  <a:rPr lang="it-IT" b="1" dirty="0">
                    <a:solidFill>
                      <a:srgbClr val="009900"/>
                    </a:solidFill>
                    <a:latin typeface="Calibri"/>
                  </a:rPr>
                  <a:t>RS  </a:t>
                </a:r>
                <a:r>
                  <a:rPr lang="it-IT" i="1" dirty="0">
                    <a:solidFill>
                      <a:srgbClr val="009900"/>
                    </a:solidFill>
                    <a:latin typeface="Calibri"/>
                  </a:rPr>
                  <a:t>[c]                </a:t>
                </a:r>
                <a:r>
                  <a:rPr lang="it-IT" b="1" dirty="0">
                    <a:solidFill>
                      <a:srgbClr val="0000FF"/>
                    </a:solidFill>
                    <a:latin typeface="Calibri"/>
                  </a:rPr>
                  <a:t>MQ </a:t>
                </a:r>
                <a:r>
                  <a:rPr lang="it-IT" b="1" i="1" dirty="0">
                    <a:solidFill>
                      <a:srgbClr val="0000FF"/>
                    </a:solidFill>
                    <a:latin typeface="Calibri"/>
                  </a:rPr>
                  <a:t>[h]</a:t>
                </a:r>
                <a:r>
                  <a:rPr lang="it-IT" b="1" dirty="0">
                    <a:solidFill>
                      <a:srgbClr val="0000FF"/>
                    </a:solidFill>
                    <a:latin typeface="Calibri"/>
                  </a:rPr>
                  <a:t>                     </a:t>
                </a:r>
                <a:r>
                  <a:rPr lang="it-IT" b="1" dirty="0">
                    <a:solidFill>
                      <a:schemeClr val="tx1">
                        <a:lumMod val="65000"/>
                        <a:lumOff val="35000"/>
                      </a:schemeClr>
                    </a:solidFill>
                    <a:latin typeface="Calibri"/>
                  </a:rPr>
                  <a:t>RG </a:t>
                </a:r>
                <a:r>
                  <a:rPr lang="it-IT" i="1" dirty="0">
                    <a:solidFill>
                      <a:schemeClr val="tx1">
                        <a:lumMod val="65000"/>
                        <a:lumOff val="35000"/>
                      </a:schemeClr>
                    </a:solidFill>
                    <a:latin typeface="Calibri"/>
                  </a:rPr>
                  <a:t>[G, c]  </a:t>
                </a:r>
              </a:p>
            </p:txBody>
          </p:sp>
          <p:grpSp>
            <p:nvGrpSpPr>
              <p:cNvPr id="26" name="Gruppo 25"/>
              <p:cNvGrpSpPr/>
              <p:nvPr/>
            </p:nvGrpSpPr>
            <p:grpSpPr>
              <a:xfrm>
                <a:off x="72584" y="1926125"/>
                <a:ext cx="3960440" cy="1675928"/>
                <a:chOff x="72584" y="1068874"/>
                <a:chExt cx="3960440" cy="1675928"/>
              </a:xfrm>
            </p:grpSpPr>
            <p:sp>
              <p:nvSpPr>
                <p:cNvPr id="3" name="CasellaDiTesto 2"/>
                <p:cNvSpPr txBox="1"/>
                <p:nvPr/>
              </p:nvSpPr>
              <p:spPr>
                <a:xfrm>
                  <a:off x="72584" y="2067694"/>
                  <a:ext cx="3960440" cy="677108"/>
                </a:xfrm>
                <a:prstGeom prst="rect">
                  <a:avLst/>
                </a:prstGeom>
                <a:noFill/>
              </p:spPr>
              <p:txBody>
                <a:bodyPr wrap="square" rtlCol="0">
                  <a:spAutoFit/>
                </a:bodyPr>
                <a:lstStyle/>
                <a:p>
                  <a:pPr algn="ctr"/>
                  <a:r>
                    <a:rPr lang="it-IT" sz="1350" dirty="0">
                      <a:solidFill>
                        <a:prstClr val="black"/>
                      </a:solidFill>
                      <a:latin typeface="Calibri"/>
                    </a:rPr>
                    <a:t>La Meccanica Quantistica-Relativistica</a:t>
                  </a:r>
                </a:p>
                <a:p>
                  <a:pPr algn="ctr"/>
                  <a:r>
                    <a:rPr lang="it-IT" sz="1350" dirty="0">
                      <a:solidFill>
                        <a:prstClr val="black"/>
                      </a:solidFill>
                      <a:latin typeface="Calibri"/>
                    </a:rPr>
                    <a:t>1927…..1950</a:t>
                  </a:r>
                  <a:endParaRPr lang="en-US" sz="1350" dirty="0">
                    <a:solidFill>
                      <a:prstClr val="black"/>
                    </a:solidFill>
                    <a:latin typeface="Calibri"/>
                  </a:endParaRPr>
                </a:p>
              </p:txBody>
            </p:sp>
            <p:cxnSp>
              <p:nvCxnSpPr>
                <p:cNvPr id="5" name="Connettore 2 4"/>
                <p:cNvCxnSpPr/>
                <p:nvPr/>
              </p:nvCxnSpPr>
              <p:spPr>
                <a:xfrm>
                  <a:off x="899592" y="1068874"/>
                  <a:ext cx="792088" cy="926812"/>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a:off x="1844080" y="1068874"/>
                  <a:ext cx="999728" cy="92681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uppo 27"/>
              <p:cNvGrpSpPr/>
              <p:nvPr/>
            </p:nvGrpSpPr>
            <p:grpSpPr>
              <a:xfrm>
                <a:off x="833592" y="3518595"/>
                <a:ext cx="1889074" cy="2067286"/>
                <a:chOff x="833592" y="2661345"/>
                <a:chExt cx="1889074" cy="2067286"/>
              </a:xfrm>
            </p:grpSpPr>
            <p:cxnSp>
              <p:nvCxnSpPr>
                <p:cNvPr id="12" name="Connettore 2 11"/>
                <p:cNvCxnSpPr/>
                <p:nvPr/>
              </p:nvCxnSpPr>
              <p:spPr>
                <a:xfrm>
                  <a:off x="1808756" y="2661345"/>
                  <a:ext cx="0" cy="463406"/>
                </a:xfrm>
                <a:prstGeom prst="straightConnector1">
                  <a:avLst/>
                </a:prstGeom>
                <a:ln w="25400">
                  <a:solidFill>
                    <a:srgbClr val="006699"/>
                  </a:solidFill>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894847" y="3124750"/>
                  <a:ext cx="1827819" cy="677108"/>
                </a:xfrm>
                <a:prstGeom prst="rect">
                  <a:avLst/>
                </a:prstGeom>
                <a:noFill/>
              </p:spPr>
              <p:txBody>
                <a:bodyPr wrap="square" rtlCol="0">
                  <a:spAutoFit/>
                </a:bodyPr>
                <a:lstStyle/>
                <a:p>
                  <a:pPr algn="ctr"/>
                  <a:r>
                    <a:rPr lang="it-IT" sz="1350" dirty="0">
                      <a:solidFill>
                        <a:prstClr val="black"/>
                      </a:solidFill>
                      <a:latin typeface="Calibri"/>
                    </a:rPr>
                    <a:t>QED - QCD</a:t>
                  </a:r>
                </a:p>
                <a:p>
                  <a:pPr algn="ctr"/>
                  <a:r>
                    <a:rPr lang="it-IT" sz="1350" dirty="0">
                      <a:solidFill>
                        <a:prstClr val="black"/>
                      </a:solidFill>
                      <a:latin typeface="Calibri"/>
                    </a:rPr>
                    <a:t>1960……1980</a:t>
                  </a:r>
                  <a:endParaRPr lang="en-US" sz="1350" dirty="0">
                    <a:solidFill>
                      <a:prstClr val="black"/>
                    </a:solidFill>
                    <a:latin typeface="Calibri"/>
                  </a:endParaRPr>
                </a:p>
              </p:txBody>
            </p:sp>
            <p:sp>
              <p:nvSpPr>
                <p:cNvPr id="14" name="CasellaDiTesto 13"/>
                <p:cNvSpPr txBox="1"/>
                <p:nvPr/>
              </p:nvSpPr>
              <p:spPr>
                <a:xfrm>
                  <a:off x="833592" y="3774523"/>
                  <a:ext cx="1827819" cy="954108"/>
                </a:xfrm>
                <a:prstGeom prst="rect">
                  <a:avLst/>
                </a:prstGeom>
                <a:noFill/>
              </p:spPr>
              <p:txBody>
                <a:bodyPr wrap="square" rtlCol="0">
                  <a:spAutoFit/>
                </a:bodyPr>
                <a:lstStyle/>
                <a:p>
                  <a:pPr algn="ctr"/>
                  <a:r>
                    <a:rPr lang="it-IT" sz="1350" dirty="0">
                      <a:solidFill>
                        <a:prstClr val="black"/>
                      </a:solidFill>
                      <a:latin typeface="Calibri"/>
                    </a:rPr>
                    <a:t>Verso l’unificazione delle forze</a:t>
                  </a:r>
                  <a:endParaRPr lang="en-US" sz="1350" dirty="0">
                    <a:solidFill>
                      <a:prstClr val="black"/>
                    </a:solidFill>
                    <a:latin typeface="Calibri"/>
                  </a:endParaRPr>
                </a:p>
              </p:txBody>
            </p:sp>
          </p:grpSp>
          <p:cxnSp>
            <p:nvCxnSpPr>
              <p:cNvPr id="15" name="Connettore 2 14"/>
              <p:cNvCxnSpPr/>
              <p:nvPr/>
            </p:nvCxnSpPr>
            <p:spPr>
              <a:xfrm>
                <a:off x="5355704" y="1998132"/>
                <a:ext cx="0" cy="2943036"/>
              </a:xfrm>
              <a:prstGeom prst="straightConnector1">
                <a:avLst/>
              </a:prstGeom>
              <a:ln w="25400">
                <a:solidFill>
                  <a:schemeClr val="bg1">
                    <a:lumMod val="6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30" name="Gruppo 29"/>
              <p:cNvGrpSpPr/>
              <p:nvPr/>
            </p:nvGrpSpPr>
            <p:grpSpPr>
              <a:xfrm>
                <a:off x="2483768" y="4558959"/>
                <a:ext cx="2464152" cy="1563269"/>
                <a:chOff x="2483768" y="3701708"/>
                <a:chExt cx="2464152" cy="1563269"/>
              </a:xfrm>
            </p:grpSpPr>
            <p:sp>
              <p:nvSpPr>
                <p:cNvPr id="18" name="CasellaDiTesto 17"/>
                <p:cNvSpPr txBox="1"/>
                <p:nvPr/>
              </p:nvSpPr>
              <p:spPr>
                <a:xfrm>
                  <a:off x="2957245" y="4218537"/>
                  <a:ext cx="1347767" cy="1046440"/>
                </a:xfrm>
                <a:prstGeom prst="rect">
                  <a:avLst/>
                </a:prstGeom>
                <a:noFill/>
              </p:spPr>
              <p:txBody>
                <a:bodyPr wrap="square" rtlCol="0">
                  <a:spAutoFit/>
                </a:bodyPr>
                <a:lstStyle/>
                <a:p>
                  <a:pPr algn="ctr"/>
                  <a:r>
                    <a:rPr lang="it-IT" b="1" dirty="0">
                      <a:latin typeface="Calibri"/>
                    </a:rPr>
                    <a:t>MS</a:t>
                  </a:r>
                </a:p>
                <a:p>
                  <a:pPr algn="ctr"/>
                  <a:r>
                    <a:rPr lang="it-IT" sz="1350" dirty="0">
                      <a:latin typeface="Calibri"/>
                    </a:rPr>
                    <a:t>Il Modello Standard </a:t>
                  </a:r>
                  <a:endParaRPr lang="en-US" sz="1350" dirty="0">
                    <a:latin typeface="Calibri"/>
                  </a:endParaRPr>
                </a:p>
              </p:txBody>
            </p:sp>
            <p:cxnSp>
              <p:nvCxnSpPr>
                <p:cNvPr id="19" name="Connettore 2 18"/>
                <p:cNvCxnSpPr/>
                <p:nvPr/>
              </p:nvCxnSpPr>
              <p:spPr>
                <a:xfrm>
                  <a:off x="2483768" y="4236188"/>
                  <a:ext cx="720080" cy="135762"/>
                </a:xfrm>
                <a:prstGeom prst="straightConnector1">
                  <a:avLst/>
                </a:prstGeom>
                <a:ln w="25400">
                  <a:solidFill>
                    <a:srgbClr val="006699"/>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H="1">
                  <a:off x="4033024" y="4145280"/>
                  <a:ext cx="914896" cy="226670"/>
                </a:xfrm>
                <a:prstGeom prst="straightConnector1">
                  <a:avLst/>
                </a:prstGeom>
                <a:ln w="25400">
                  <a:solidFill>
                    <a:schemeClr val="bg1">
                      <a:lumMod val="6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4169521" y="3701708"/>
                  <a:ext cx="544547" cy="677108"/>
                </a:xfrm>
                <a:prstGeom prst="rect">
                  <a:avLst/>
                </a:prstGeom>
                <a:noFill/>
              </p:spPr>
              <p:txBody>
                <a:bodyPr wrap="square" rtlCol="0">
                  <a:spAutoFit/>
                </a:bodyPr>
                <a:lstStyle/>
                <a:p>
                  <a:r>
                    <a:rPr lang="it-IT" sz="2700" b="1" dirty="0">
                      <a:solidFill>
                        <a:schemeClr val="tx1">
                          <a:lumMod val="65000"/>
                          <a:lumOff val="35000"/>
                        </a:schemeClr>
                      </a:solidFill>
                      <a:latin typeface="Calibri"/>
                    </a:rPr>
                    <a:t>?</a:t>
                  </a:r>
                  <a:endParaRPr lang="en-US" sz="2700" b="1" dirty="0">
                    <a:solidFill>
                      <a:schemeClr val="tx1">
                        <a:lumMod val="65000"/>
                        <a:lumOff val="35000"/>
                      </a:schemeClr>
                    </a:solidFill>
                    <a:latin typeface="Calibri"/>
                  </a:endParaRPr>
                </a:p>
              </p:txBody>
            </p:sp>
          </p:grpSp>
        </p:grpSp>
        <p:sp>
          <p:nvSpPr>
            <p:cNvPr id="10" name="CasellaDiTesto 9">
              <a:extLst>
                <a:ext uri="{FF2B5EF4-FFF2-40B4-BE49-F238E27FC236}">
                  <a16:creationId xmlns:a16="http://schemas.microsoft.com/office/drawing/2014/main" id="{99B3B398-CC4E-B9D0-809D-E59B97D45D2C}"/>
                </a:ext>
              </a:extLst>
            </p:cNvPr>
            <p:cNvSpPr txBox="1"/>
            <p:nvPr/>
          </p:nvSpPr>
          <p:spPr>
            <a:xfrm>
              <a:off x="2171733" y="548680"/>
              <a:ext cx="3024335" cy="533480"/>
            </a:xfrm>
            <a:prstGeom prst="rect">
              <a:avLst/>
            </a:prstGeom>
            <a:noFill/>
          </p:spPr>
          <p:txBody>
            <a:bodyPr wrap="square" rtlCol="0">
              <a:spAutoFit/>
            </a:bodyPr>
            <a:lstStyle/>
            <a:p>
              <a:r>
                <a:rPr lang="it-IT" b="1" dirty="0">
                  <a:solidFill>
                    <a:srgbClr val="C00000"/>
                  </a:solidFill>
                </a:rPr>
                <a:t>          </a:t>
              </a:r>
              <a:r>
                <a:rPr lang="it-IT" sz="2000" b="1" dirty="0">
                  <a:solidFill>
                    <a:srgbClr val="C00000"/>
                  </a:solidFill>
                </a:rPr>
                <a:t>Simmetrie</a:t>
              </a:r>
            </a:p>
          </p:txBody>
        </p:sp>
        <p:cxnSp>
          <p:nvCxnSpPr>
            <p:cNvPr id="6" name="Connettore 2 5">
              <a:extLst>
                <a:ext uri="{FF2B5EF4-FFF2-40B4-BE49-F238E27FC236}">
                  <a16:creationId xmlns:a16="http://schemas.microsoft.com/office/drawing/2014/main" id="{D222181B-B7AF-E90A-1349-B48C470A7170}"/>
                </a:ext>
              </a:extLst>
            </p:cNvPr>
            <p:cNvCxnSpPr>
              <a:cxnSpLocks/>
              <a:stCxn id="10" idx="2"/>
            </p:cNvCxnSpPr>
            <p:nvPr/>
          </p:nvCxnSpPr>
          <p:spPr>
            <a:xfrm flipH="1">
              <a:off x="1811693" y="1082160"/>
              <a:ext cx="1872208" cy="1122705"/>
            </a:xfrm>
            <a:prstGeom prst="straightConnector1">
              <a:avLst/>
            </a:prstGeom>
            <a:ln w="254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B4310199-47E4-CCB8-3791-DBC0E093B70E}"/>
                </a:ext>
              </a:extLst>
            </p:cNvPr>
            <p:cNvCxnSpPr>
              <a:cxnSpLocks/>
              <a:stCxn id="10" idx="2"/>
            </p:cNvCxnSpPr>
            <p:nvPr/>
          </p:nvCxnSpPr>
          <p:spPr>
            <a:xfrm>
              <a:off x="3683901" y="1082160"/>
              <a:ext cx="2448272" cy="1194713"/>
            </a:xfrm>
            <a:prstGeom prst="straightConnector1">
              <a:avLst/>
            </a:prstGeom>
            <a:ln w="254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4CE6EE62-E7B4-3042-0B52-C047D377842A}"/>
                </a:ext>
              </a:extLst>
            </p:cNvPr>
            <p:cNvCxnSpPr>
              <a:cxnSpLocks/>
              <a:stCxn id="10" idx="2"/>
            </p:cNvCxnSpPr>
            <p:nvPr/>
          </p:nvCxnSpPr>
          <p:spPr>
            <a:xfrm>
              <a:off x="3683901" y="1082160"/>
              <a:ext cx="0" cy="1194713"/>
            </a:xfrm>
            <a:prstGeom prst="straightConnector1">
              <a:avLst/>
            </a:prstGeom>
            <a:ln w="254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65605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1945948B-47F7-A590-CC30-5D25CBB2A181}"/>
              </a:ext>
            </a:extLst>
          </p:cNvPr>
          <p:cNvSpPr>
            <a:spLocks noGrp="1"/>
          </p:cNvSpPr>
          <p:nvPr>
            <p:ph type="sldNum" sz="quarter" idx="12"/>
          </p:nvPr>
        </p:nvSpPr>
        <p:spPr>
          <a:xfrm>
            <a:off x="8820568" y="4820016"/>
            <a:ext cx="323432" cy="259426"/>
          </a:xfrm>
        </p:spPr>
        <p:txBody>
          <a:bodyPr/>
          <a:lstStyle/>
          <a:p>
            <a:fld id="{D26C566B-EAA0-4E5C-9C82-E2301D4CFF77}" type="slidenum">
              <a:rPr lang="it-IT" altLang="it-IT" sz="1050"/>
              <a:pPr/>
              <a:t>87</a:t>
            </a:fld>
            <a:endParaRPr lang="it-IT" altLang="it-IT" sz="1050" dirty="0"/>
          </a:p>
        </p:txBody>
      </p:sp>
      <p:grpSp>
        <p:nvGrpSpPr>
          <p:cNvPr id="11" name="Gruppo 10">
            <a:extLst>
              <a:ext uri="{FF2B5EF4-FFF2-40B4-BE49-F238E27FC236}">
                <a16:creationId xmlns:a16="http://schemas.microsoft.com/office/drawing/2014/main" id="{4764A06F-2090-972D-1147-81F23FCC037C}"/>
              </a:ext>
            </a:extLst>
          </p:cNvPr>
          <p:cNvGrpSpPr/>
          <p:nvPr/>
        </p:nvGrpSpPr>
        <p:grpSpPr>
          <a:xfrm>
            <a:off x="1143087" y="0"/>
            <a:ext cx="6298558" cy="5143500"/>
            <a:chOff x="1524115" y="0"/>
            <a:chExt cx="8398077" cy="6858000"/>
          </a:xfrm>
        </p:grpSpPr>
        <p:pic>
          <p:nvPicPr>
            <p:cNvPr id="5" name="Immagine 4" descr="Immagine che contiene testo, schermata, numero&#10;&#10;Descrizione generata automaticamente">
              <a:extLst>
                <a:ext uri="{FF2B5EF4-FFF2-40B4-BE49-F238E27FC236}">
                  <a16:creationId xmlns:a16="http://schemas.microsoft.com/office/drawing/2014/main" id="{E5F4B7DD-8CF4-02C1-4F6D-B41EC6BE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115" y="532551"/>
              <a:ext cx="8398077" cy="5828044"/>
            </a:xfrm>
            <a:prstGeom prst="rect">
              <a:avLst/>
            </a:prstGeom>
          </p:spPr>
        </p:pic>
        <p:sp>
          <p:nvSpPr>
            <p:cNvPr id="8" name="CasellaDiTesto 7">
              <a:extLst>
                <a:ext uri="{FF2B5EF4-FFF2-40B4-BE49-F238E27FC236}">
                  <a16:creationId xmlns:a16="http://schemas.microsoft.com/office/drawing/2014/main" id="{B0967C0F-4181-31D1-90C1-0EEABDBEB54F}"/>
                </a:ext>
              </a:extLst>
            </p:cNvPr>
            <p:cNvSpPr txBox="1"/>
            <p:nvPr/>
          </p:nvSpPr>
          <p:spPr>
            <a:xfrm>
              <a:off x="2381459" y="0"/>
              <a:ext cx="7325248" cy="492443"/>
            </a:xfrm>
            <a:prstGeom prst="rect">
              <a:avLst/>
            </a:prstGeom>
            <a:noFill/>
          </p:spPr>
          <p:txBody>
            <a:bodyPr wrap="square" rtlCol="0">
              <a:spAutoFit/>
            </a:bodyPr>
            <a:lstStyle/>
            <a:p>
              <a:r>
                <a:rPr lang="it-IT" b="1" cap="small" dirty="0"/>
                <a:t>            Materia</a:t>
              </a:r>
              <a:r>
                <a:rPr lang="it-IT" b="1" dirty="0"/>
                <a:t>                                            </a:t>
              </a:r>
              <a:r>
                <a:rPr lang="it-IT" b="1" cap="small" dirty="0"/>
                <a:t>Interazioni </a:t>
              </a:r>
              <a:r>
                <a:rPr lang="it-IT" sz="1350" dirty="0"/>
                <a:t>      </a:t>
              </a:r>
            </a:p>
          </p:txBody>
        </p:sp>
        <p:cxnSp>
          <p:nvCxnSpPr>
            <p:cNvPr id="10" name="Connettore diritto 9">
              <a:extLst>
                <a:ext uri="{FF2B5EF4-FFF2-40B4-BE49-F238E27FC236}">
                  <a16:creationId xmlns:a16="http://schemas.microsoft.com/office/drawing/2014/main" id="{27D34739-2309-D79F-4689-6E4FF117E04F}"/>
                </a:ext>
              </a:extLst>
            </p:cNvPr>
            <p:cNvCxnSpPr/>
            <p:nvPr/>
          </p:nvCxnSpPr>
          <p:spPr>
            <a:xfrm>
              <a:off x="6480749" y="110532"/>
              <a:ext cx="0" cy="6747468"/>
            </a:xfrm>
            <a:prstGeom prst="line">
              <a:avLst/>
            </a:prstGeom>
            <a:ln w="3492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8686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BEA8667-A7A3-4623-98B9-12E836235705}"/>
              </a:ext>
            </a:extLst>
          </p:cNvPr>
          <p:cNvSpPr/>
          <p:nvPr/>
        </p:nvSpPr>
        <p:spPr>
          <a:xfrm>
            <a:off x="0" y="-20537"/>
            <a:ext cx="9144000" cy="432048"/>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it-IT" sz="1350" dirty="0">
              <a:solidFill>
                <a:prstClr val="white"/>
              </a:solidFill>
              <a:latin typeface="Calibri" panose="020F0502020204030204"/>
            </a:endParaRPr>
          </a:p>
        </p:txBody>
      </p:sp>
      <p:sp>
        <p:nvSpPr>
          <p:cNvPr id="3" name="Titolo 2">
            <a:extLst>
              <a:ext uri="{FF2B5EF4-FFF2-40B4-BE49-F238E27FC236}">
                <a16:creationId xmlns:a16="http://schemas.microsoft.com/office/drawing/2014/main" id="{158BF757-0E17-4900-AC1F-2D065973C875}"/>
              </a:ext>
            </a:extLst>
          </p:cNvPr>
          <p:cNvSpPr>
            <a:spLocks noGrp="1"/>
          </p:cNvSpPr>
          <p:nvPr>
            <p:ph type="title"/>
          </p:nvPr>
        </p:nvSpPr>
        <p:spPr>
          <a:xfrm>
            <a:off x="305526" y="-74544"/>
            <a:ext cx="7938882" cy="540060"/>
          </a:xfrm>
        </p:spPr>
        <p:txBody>
          <a:bodyPr>
            <a:normAutofit/>
          </a:bodyPr>
          <a:lstStyle/>
          <a:p>
            <a:pPr algn="l"/>
            <a:r>
              <a:rPr lang="it-IT" sz="2100" dirty="0">
                <a:solidFill>
                  <a:schemeClr val="bg1"/>
                </a:solidFill>
              </a:rPr>
              <a:t>Le Simmetrie per scoprire qualcosa di nuovo  – Decupletto barionico</a:t>
            </a:r>
          </a:p>
        </p:txBody>
      </p:sp>
      <p:sp>
        <p:nvSpPr>
          <p:cNvPr id="9" name="Titolo 7">
            <a:extLst>
              <a:ext uri="{FF2B5EF4-FFF2-40B4-BE49-F238E27FC236}">
                <a16:creationId xmlns:a16="http://schemas.microsoft.com/office/drawing/2014/main" id="{6D4AA1E3-D20E-48BF-BFE0-F221E108A325}"/>
              </a:ext>
            </a:extLst>
          </p:cNvPr>
          <p:cNvSpPr txBox="1">
            <a:spLocks/>
          </p:cNvSpPr>
          <p:nvPr/>
        </p:nvSpPr>
        <p:spPr bwMode="auto">
          <a:xfrm>
            <a:off x="107504" y="465516"/>
            <a:ext cx="8928992" cy="81009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Autofit/>
          </a:bodyPr>
          <a:lstStyle>
            <a:lvl1pPr algn="ctr" rtl="0" eaLnBrk="0" fontAlgn="base" hangingPunct="0">
              <a:spcBef>
                <a:spcPct val="0"/>
              </a:spcBef>
              <a:spcAft>
                <a:spcPct val="0"/>
              </a:spcAft>
              <a:defRPr sz="3600">
                <a:solidFill>
                  <a:srgbClr val="000000"/>
                </a:solidFill>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gn="l">
              <a:lnSpc>
                <a:spcPct val="150000"/>
              </a:lnSpc>
              <a:buSzPct val="80000"/>
            </a:pPr>
            <a:r>
              <a:rPr lang="it-IT" sz="1600" kern="0" dirty="0">
                <a:solidFill>
                  <a:schemeClr val="tx1"/>
                </a:solidFill>
                <a:latin typeface="+mn-lt"/>
              </a:rPr>
              <a:t>Per la materia «stabile» e/o pesante sono sufficienti 3 quarks: u, d, s // Sono i  «barioni» con spin ½  o 3/2</a:t>
            </a:r>
          </a:p>
          <a:p>
            <a:pPr algn="l">
              <a:lnSpc>
                <a:spcPct val="150000"/>
              </a:lnSpc>
              <a:buSzPct val="80000"/>
            </a:pPr>
            <a:endParaRPr lang="it-IT" sz="1800" kern="0" dirty="0">
              <a:solidFill>
                <a:schemeClr val="tx1"/>
              </a:solidFill>
              <a:latin typeface="+mn-lt"/>
            </a:endParaRPr>
          </a:p>
          <a:p>
            <a:pPr algn="l">
              <a:lnSpc>
                <a:spcPct val="150000"/>
              </a:lnSpc>
              <a:buSzPct val="80000"/>
            </a:pPr>
            <a:endParaRPr lang="it-IT" sz="1800" kern="0" dirty="0">
              <a:solidFill>
                <a:schemeClr val="tx1"/>
              </a:solidFill>
              <a:latin typeface="+mn-lt"/>
            </a:endParaRPr>
          </a:p>
        </p:txBody>
      </p:sp>
      <p:sp>
        <p:nvSpPr>
          <p:cNvPr id="6" name="Segnaposto numero diapositiva 5">
            <a:extLst>
              <a:ext uri="{FF2B5EF4-FFF2-40B4-BE49-F238E27FC236}">
                <a16:creationId xmlns:a16="http://schemas.microsoft.com/office/drawing/2014/main" id="{3BD44E3F-5ACF-3FE0-995F-575EFDA3AF57}"/>
              </a:ext>
            </a:extLst>
          </p:cNvPr>
          <p:cNvSpPr>
            <a:spLocks noGrp="1"/>
          </p:cNvSpPr>
          <p:nvPr>
            <p:ph type="sldNum" sz="quarter" idx="4294967295"/>
          </p:nvPr>
        </p:nvSpPr>
        <p:spPr>
          <a:xfrm>
            <a:off x="7596336" y="4785996"/>
            <a:ext cx="304056" cy="288894"/>
          </a:xfrm>
        </p:spPr>
        <p:txBody>
          <a:bodyPr/>
          <a:lstStyle/>
          <a:p>
            <a:fld id="{EC69D234-99F8-452B-B8B4-271D710DB17E}" type="slidenum">
              <a:rPr lang="it-IT" altLang="it-IT" sz="750"/>
              <a:pPr/>
              <a:t>88</a:t>
            </a:fld>
            <a:endParaRPr lang="it-IT" altLang="it-IT" sz="750" dirty="0"/>
          </a:p>
        </p:txBody>
      </p:sp>
      <p:grpSp>
        <p:nvGrpSpPr>
          <p:cNvPr id="14" name="Gruppo 13">
            <a:extLst>
              <a:ext uri="{FF2B5EF4-FFF2-40B4-BE49-F238E27FC236}">
                <a16:creationId xmlns:a16="http://schemas.microsoft.com/office/drawing/2014/main" id="{07773E30-7EEC-AFB0-EBA7-9B764C18F7B0}"/>
              </a:ext>
            </a:extLst>
          </p:cNvPr>
          <p:cNvGrpSpPr/>
          <p:nvPr/>
        </p:nvGrpSpPr>
        <p:grpSpPr>
          <a:xfrm>
            <a:off x="467544" y="987574"/>
            <a:ext cx="7325816" cy="4072214"/>
            <a:chOff x="467544" y="987574"/>
            <a:chExt cx="7325816" cy="4072214"/>
          </a:xfrm>
        </p:grpSpPr>
        <p:grpSp>
          <p:nvGrpSpPr>
            <p:cNvPr id="7" name="Gruppo 6">
              <a:extLst>
                <a:ext uri="{FF2B5EF4-FFF2-40B4-BE49-F238E27FC236}">
                  <a16:creationId xmlns:a16="http://schemas.microsoft.com/office/drawing/2014/main" id="{A1C7141B-6782-7084-86B7-F164BD4352CE}"/>
                </a:ext>
              </a:extLst>
            </p:cNvPr>
            <p:cNvGrpSpPr/>
            <p:nvPr/>
          </p:nvGrpSpPr>
          <p:grpSpPr>
            <a:xfrm>
              <a:off x="1187624" y="987574"/>
              <a:ext cx="6605736" cy="4072214"/>
              <a:chOff x="2555776" y="-1755576"/>
              <a:chExt cx="8543618" cy="5117584"/>
            </a:xfrm>
          </p:grpSpPr>
          <p:pic>
            <p:nvPicPr>
              <p:cNvPr id="8" name="Immagine 7" descr="Immagine che contiene testo, ricevuta&#10;&#10;Descrizione generata automaticamente">
                <a:extLst>
                  <a:ext uri="{FF2B5EF4-FFF2-40B4-BE49-F238E27FC236}">
                    <a16:creationId xmlns:a16="http://schemas.microsoft.com/office/drawing/2014/main" id="{6F2BE3F8-AE9C-0B3B-065C-39E7CC724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755576"/>
                <a:ext cx="8543618" cy="5117584"/>
              </a:xfrm>
              <a:prstGeom prst="rect">
                <a:avLst/>
              </a:prstGeom>
            </p:spPr>
          </p:pic>
          <p:sp>
            <p:nvSpPr>
              <p:cNvPr id="2" name="Rettangolo 1">
                <a:extLst>
                  <a:ext uri="{FF2B5EF4-FFF2-40B4-BE49-F238E27FC236}">
                    <a16:creationId xmlns:a16="http://schemas.microsoft.com/office/drawing/2014/main" id="{2496B6D5-037E-4ADE-350D-07B67FCBD80E}"/>
                  </a:ext>
                </a:extLst>
              </p:cNvPr>
              <p:cNvSpPr/>
              <p:nvPr/>
            </p:nvSpPr>
            <p:spPr bwMode="auto">
              <a:xfrm>
                <a:off x="3563888" y="-1179512"/>
                <a:ext cx="432048" cy="2592288"/>
              </a:xfrm>
              <a:prstGeom prst="rect">
                <a:avLst/>
              </a:prstGeom>
              <a:solidFill>
                <a:srgbClr val="FFCCCC">
                  <a:alpha val="2900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it-IT" sz="1350">
                  <a:latin typeface="Arial" charset="0"/>
                </a:endParaRPr>
              </a:p>
            </p:txBody>
          </p:sp>
          <p:sp>
            <p:nvSpPr>
              <p:cNvPr id="4" name="Rettangolo 3">
                <a:extLst>
                  <a:ext uri="{FF2B5EF4-FFF2-40B4-BE49-F238E27FC236}">
                    <a16:creationId xmlns:a16="http://schemas.microsoft.com/office/drawing/2014/main" id="{1C860D0D-13ED-94DC-1261-92B455AA1404}"/>
                  </a:ext>
                </a:extLst>
              </p:cNvPr>
              <p:cNvSpPr/>
              <p:nvPr/>
            </p:nvSpPr>
            <p:spPr bwMode="auto">
              <a:xfrm>
                <a:off x="3563888" y="1412776"/>
                <a:ext cx="432048" cy="1368152"/>
              </a:xfrm>
              <a:prstGeom prst="rect">
                <a:avLst/>
              </a:prstGeom>
              <a:solidFill>
                <a:srgbClr val="99FFCC">
                  <a:alpha val="28627"/>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it-IT" sz="1350">
                  <a:latin typeface="Arial" charset="0"/>
                </a:endParaRPr>
              </a:p>
            </p:txBody>
          </p:sp>
        </p:grpSp>
        <p:grpSp>
          <p:nvGrpSpPr>
            <p:cNvPr id="13" name="Gruppo 12">
              <a:extLst>
                <a:ext uri="{FF2B5EF4-FFF2-40B4-BE49-F238E27FC236}">
                  <a16:creationId xmlns:a16="http://schemas.microsoft.com/office/drawing/2014/main" id="{09D37064-D6AE-118F-D335-13D4260ABB34}"/>
                </a:ext>
              </a:extLst>
            </p:cNvPr>
            <p:cNvGrpSpPr/>
            <p:nvPr/>
          </p:nvGrpSpPr>
          <p:grpSpPr>
            <a:xfrm>
              <a:off x="467544" y="1635646"/>
              <a:ext cx="864096" cy="3139321"/>
              <a:chOff x="467544" y="1635646"/>
              <a:chExt cx="864096" cy="3139321"/>
            </a:xfrm>
          </p:grpSpPr>
          <p:sp>
            <p:nvSpPr>
              <p:cNvPr id="10" name="CasellaDiTesto 9">
                <a:extLst>
                  <a:ext uri="{FF2B5EF4-FFF2-40B4-BE49-F238E27FC236}">
                    <a16:creationId xmlns:a16="http://schemas.microsoft.com/office/drawing/2014/main" id="{C0FBA24D-C1B4-6673-ACB3-2A972C0BB90A}"/>
                  </a:ext>
                </a:extLst>
              </p:cNvPr>
              <p:cNvSpPr txBox="1"/>
              <p:nvPr/>
            </p:nvSpPr>
            <p:spPr>
              <a:xfrm>
                <a:off x="467544" y="1635646"/>
                <a:ext cx="819455" cy="3139321"/>
              </a:xfrm>
              <a:prstGeom prst="rect">
                <a:avLst/>
              </a:prstGeom>
              <a:noFill/>
            </p:spPr>
            <p:txBody>
              <a:bodyPr wrap="none" rtlCol="0">
                <a:spAutoFit/>
              </a:bodyPr>
              <a:lstStyle/>
              <a:p>
                <a:endParaRPr lang="it-IT" dirty="0"/>
              </a:p>
              <a:p>
                <a:endParaRPr lang="it-IT" dirty="0"/>
              </a:p>
              <a:p>
                <a:r>
                  <a:rPr lang="it-IT" dirty="0"/>
                  <a:t>s = 3/2</a:t>
                </a:r>
              </a:p>
              <a:p>
                <a:endParaRPr lang="it-IT" dirty="0"/>
              </a:p>
              <a:p>
                <a:endParaRPr lang="it-IT" dirty="0"/>
              </a:p>
              <a:p>
                <a:endParaRPr lang="it-IT" dirty="0"/>
              </a:p>
              <a:p>
                <a:endParaRPr lang="it-IT" dirty="0"/>
              </a:p>
              <a:p>
                <a:endParaRPr lang="it-IT" dirty="0"/>
              </a:p>
              <a:p>
                <a:r>
                  <a:rPr lang="it-IT" dirty="0"/>
                  <a:t>s = 1/2</a:t>
                </a:r>
              </a:p>
              <a:p>
                <a:endParaRPr lang="it-IT" dirty="0"/>
              </a:p>
              <a:p>
                <a:endParaRPr lang="it-IT" dirty="0"/>
              </a:p>
            </p:txBody>
          </p:sp>
          <p:cxnSp>
            <p:nvCxnSpPr>
              <p:cNvPr id="12" name="Connettore diritto 11">
                <a:extLst>
                  <a:ext uri="{FF2B5EF4-FFF2-40B4-BE49-F238E27FC236}">
                    <a16:creationId xmlns:a16="http://schemas.microsoft.com/office/drawing/2014/main" id="{BF0E75E6-FB66-BDE1-0A96-7B36DFFB8ACC}"/>
                  </a:ext>
                </a:extLst>
              </p:cNvPr>
              <p:cNvCxnSpPr/>
              <p:nvPr/>
            </p:nvCxnSpPr>
            <p:spPr>
              <a:xfrm>
                <a:off x="539552" y="3507854"/>
                <a:ext cx="7920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645526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BEA8667-A7A3-4623-98B9-12E836235705}"/>
              </a:ext>
            </a:extLst>
          </p:cNvPr>
          <p:cNvSpPr/>
          <p:nvPr/>
        </p:nvSpPr>
        <p:spPr>
          <a:xfrm>
            <a:off x="22622" y="0"/>
            <a:ext cx="9121378" cy="432048"/>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it-IT" sz="1350" dirty="0">
              <a:solidFill>
                <a:prstClr val="white"/>
              </a:solidFill>
              <a:latin typeface="Calibri" panose="020F0502020204030204"/>
            </a:endParaRPr>
          </a:p>
        </p:txBody>
      </p:sp>
      <p:sp>
        <p:nvSpPr>
          <p:cNvPr id="3" name="Titolo 2">
            <a:extLst>
              <a:ext uri="{FF2B5EF4-FFF2-40B4-BE49-F238E27FC236}">
                <a16:creationId xmlns:a16="http://schemas.microsoft.com/office/drawing/2014/main" id="{158BF757-0E17-4900-AC1F-2D065973C875}"/>
              </a:ext>
            </a:extLst>
          </p:cNvPr>
          <p:cNvSpPr>
            <a:spLocks noGrp="1"/>
          </p:cNvSpPr>
          <p:nvPr>
            <p:ph type="title"/>
          </p:nvPr>
        </p:nvSpPr>
        <p:spPr>
          <a:xfrm>
            <a:off x="1143000" y="-74544"/>
            <a:ext cx="6831378" cy="540060"/>
          </a:xfrm>
        </p:spPr>
        <p:txBody>
          <a:bodyPr/>
          <a:lstStyle/>
          <a:p>
            <a:pPr algn="l"/>
            <a:r>
              <a:rPr lang="it-IT" sz="2100" dirty="0">
                <a:solidFill>
                  <a:schemeClr val="bg1"/>
                </a:solidFill>
              </a:rPr>
              <a:t>Simmetrie – (ottetto) + decupletto barionico (ma sono 9)</a:t>
            </a:r>
          </a:p>
        </p:txBody>
      </p:sp>
      <p:sp>
        <p:nvSpPr>
          <p:cNvPr id="6" name="Segnaposto numero diapositiva 5">
            <a:extLst>
              <a:ext uri="{FF2B5EF4-FFF2-40B4-BE49-F238E27FC236}">
                <a16:creationId xmlns:a16="http://schemas.microsoft.com/office/drawing/2014/main" id="{3BD44E3F-5ACF-3FE0-995F-575EFDA3AF57}"/>
              </a:ext>
            </a:extLst>
          </p:cNvPr>
          <p:cNvSpPr>
            <a:spLocks noGrp="1"/>
          </p:cNvSpPr>
          <p:nvPr>
            <p:ph type="sldNum" sz="quarter" idx="4294967295"/>
          </p:nvPr>
        </p:nvSpPr>
        <p:spPr>
          <a:xfrm>
            <a:off x="7596336" y="4785996"/>
            <a:ext cx="304056" cy="288894"/>
          </a:xfrm>
        </p:spPr>
        <p:txBody>
          <a:bodyPr/>
          <a:lstStyle/>
          <a:p>
            <a:fld id="{EC69D234-99F8-452B-B8B4-271D710DB17E}" type="slidenum">
              <a:rPr lang="it-IT" altLang="it-IT" sz="750"/>
              <a:pPr/>
              <a:t>89</a:t>
            </a:fld>
            <a:endParaRPr lang="it-IT" altLang="it-IT" sz="750" dirty="0"/>
          </a:p>
        </p:txBody>
      </p:sp>
      <p:pic>
        <p:nvPicPr>
          <p:cNvPr id="4" name="Immagine 3">
            <a:extLst>
              <a:ext uri="{FF2B5EF4-FFF2-40B4-BE49-F238E27FC236}">
                <a16:creationId xmlns:a16="http://schemas.microsoft.com/office/drawing/2014/main" id="{6A6793F6-1CD9-96C0-C40A-066B29C88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47614"/>
            <a:ext cx="8115356" cy="3474386"/>
          </a:xfrm>
          <a:prstGeom prst="rect">
            <a:avLst/>
          </a:prstGeom>
        </p:spPr>
      </p:pic>
      <p:sp>
        <p:nvSpPr>
          <p:cNvPr id="2" name="Titolo 2">
            <a:extLst>
              <a:ext uri="{FF2B5EF4-FFF2-40B4-BE49-F238E27FC236}">
                <a16:creationId xmlns:a16="http://schemas.microsoft.com/office/drawing/2014/main" id="{A1A46F13-6193-6877-8340-87284262AD3A}"/>
              </a:ext>
            </a:extLst>
          </p:cNvPr>
          <p:cNvSpPr txBox="1">
            <a:spLocks/>
          </p:cNvSpPr>
          <p:nvPr/>
        </p:nvSpPr>
        <p:spPr>
          <a:xfrm>
            <a:off x="1619672" y="699542"/>
            <a:ext cx="6831378" cy="540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100" dirty="0"/>
              <a:t>Ottetto                                               Decupletto? (ma sono 9)</a:t>
            </a:r>
          </a:p>
        </p:txBody>
      </p:sp>
    </p:spTree>
    <p:extLst>
      <p:ext uri="{BB962C8B-B14F-4D97-AF65-F5344CB8AC3E}">
        <p14:creationId xmlns:p14="http://schemas.microsoft.com/office/powerpoint/2010/main" val="4140954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9144000" cy="483518"/>
          </a:xfrm>
          <a:prstGeom prst="rect">
            <a:avLst/>
          </a:prstGeom>
          <a:solidFill>
            <a:srgbClr val="0070C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olo 1"/>
          <p:cNvSpPr>
            <a:spLocks noGrp="1"/>
          </p:cNvSpPr>
          <p:nvPr>
            <p:ph type="ctrTitle"/>
          </p:nvPr>
        </p:nvSpPr>
        <p:spPr>
          <a:xfrm>
            <a:off x="0" y="918"/>
            <a:ext cx="7668344" cy="410592"/>
          </a:xfrm>
        </p:spPr>
        <p:txBody>
          <a:bodyPr>
            <a:noAutofit/>
          </a:bodyPr>
          <a:lstStyle/>
          <a:p>
            <a:pPr algn="l"/>
            <a:r>
              <a:rPr lang="it-IT" sz="2000" b="1" dirty="0">
                <a:latin typeface="+mn-lt"/>
                <a:ea typeface="Gungsuh" pitchFamily="18" charset="-127"/>
              </a:rPr>
              <a:t>I tasselli finali della MQ: Born, </a:t>
            </a:r>
            <a:r>
              <a:rPr lang="it-IT" sz="2000" b="1" dirty="0"/>
              <a:t>Schrödinger e Heisenberg (1926-1927)</a:t>
            </a:r>
          </a:p>
        </p:txBody>
      </p:sp>
      <p:sp>
        <p:nvSpPr>
          <p:cNvPr id="7" name="Segnaposto numero diapositiva 6"/>
          <p:cNvSpPr>
            <a:spLocks noGrp="1"/>
          </p:cNvSpPr>
          <p:nvPr>
            <p:ph type="sldNum" sz="quarter" idx="12"/>
          </p:nvPr>
        </p:nvSpPr>
        <p:spPr>
          <a:xfrm>
            <a:off x="8604448" y="4803998"/>
            <a:ext cx="442392" cy="2527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C0026-57C0-4FBE-A77A-58B0CFCFBA7E}" type="slidenum">
              <a:rPr kumimoji="0" lang="it-IT"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3" descr="D:\Didattica\Coursera\Poster Philadelphia\logo RQ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892" y="1"/>
            <a:ext cx="1234108" cy="699542"/>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3"/>
          <p:cNvSpPr/>
          <p:nvPr/>
        </p:nvSpPr>
        <p:spPr>
          <a:xfrm>
            <a:off x="179512" y="1275606"/>
            <a:ext cx="8380040" cy="1200329"/>
          </a:xfrm>
          <a:prstGeom prst="rect">
            <a:avLst/>
          </a:prstGeom>
        </p:spPr>
        <p:txBody>
          <a:bodyPr wrap="square">
            <a:spAutoFit/>
          </a:bodyPr>
          <a:lstStyle/>
          <a:p>
            <a:pPr marL="285750" lvl="0" indent="-285750">
              <a:buFontTx/>
              <a:buChar char="-"/>
              <a:defRPr/>
            </a:pPr>
            <a:r>
              <a:rPr kumimoji="0" lang="it-IT" sz="1800" b="0" i="0" u="none" strike="noStrike" kern="0" cap="none" spc="0" normalizeH="0" baseline="0" noProof="0" dirty="0">
                <a:ln>
                  <a:noFill/>
                </a:ln>
                <a:solidFill>
                  <a:prstClr val="black"/>
                </a:solidFill>
                <a:effectLst/>
                <a:uLnTx/>
                <a:uFillTx/>
                <a:latin typeface="Calibri"/>
                <a:ea typeface="+mn-ea"/>
                <a:cs typeface="+mn-cs"/>
              </a:rPr>
              <a:t>La descrizione </a:t>
            </a:r>
            <a:r>
              <a:rPr kumimoji="0" lang="it-IT" sz="1800" b="1" i="0" u="none" strike="noStrike" kern="0" cap="none" spc="0" normalizeH="0" baseline="0" noProof="0" dirty="0">
                <a:ln>
                  <a:noFill/>
                </a:ln>
                <a:solidFill>
                  <a:srgbClr val="C00000"/>
                </a:solidFill>
                <a:effectLst/>
                <a:uLnTx/>
                <a:uFillTx/>
                <a:latin typeface="Calibri"/>
                <a:ea typeface="+mn-ea"/>
                <a:cs typeface="+mn-cs"/>
              </a:rPr>
              <a:t>completa</a:t>
            </a:r>
            <a:r>
              <a:rPr kumimoji="0" lang="it-IT" sz="1800" b="0" i="0" u="none" strike="noStrike" kern="0" cap="none" spc="0" normalizeH="0" baseline="0" noProof="0" dirty="0">
                <a:ln>
                  <a:noFill/>
                </a:ln>
                <a:solidFill>
                  <a:prstClr val="black"/>
                </a:solidFill>
                <a:effectLst/>
                <a:uLnTx/>
                <a:uFillTx/>
                <a:latin typeface="Calibri"/>
                <a:ea typeface="+mn-ea"/>
                <a:cs typeface="+mn-cs"/>
              </a:rPr>
              <a:t> dello stato di un qualunque sistema (di una </a:t>
            </a:r>
            <a:r>
              <a:rPr kumimoji="0" lang="it-IT" sz="1800" b="1" i="0" u="none" strike="noStrike" kern="0" cap="none" spc="0" normalizeH="0" baseline="0" noProof="0" dirty="0">
                <a:ln>
                  <a:noFill/>
                </a:ln>
                <a:solidFill>
                  <a:prstClr val="black"/>
                </a:solidFill>
                <a:effectLst/>
                <a:uLnTx/>
                <a:uFillTx/>
                <a:latin typeface="Calibri"/>
                <a:ea typeface="+mn-ea"/>
                <a:cs typeface="+mn-cs"/>
              </a:rPr>
              <a:t>particella)</a:t>
            </a:r>
            <a:r>
              <a:rPr kumimoji="0" lang="it-IT" sz="1800" b="0" i="0" u="none" strike="noStrike" kern="0" cap="none" spc="0" normalizeH="0" baseline="0" noProof="0" dirty="0">
                <a:ln>
                  <a:noFill/>
                </a:ln>
                <a:solidFill>
                  <a:prstClr val="black"/>
                </a:solidFill>
                <a:effectLst/>
                <a:uLnTx/>
                <a:uFillTx/>
                <a:latin typeface="Calibri"/>
                <a:ea typeface="+mn-ea"/>
                <a:cs typeface="+mn-cs"/>
              </a:rPr>
              <a:t>, è data dalla </a:t>
            </a:r>
            <a:r>
              <a:rPr kumimoji="0" lang="it-IT" sz="1800" b="1" i="0" u="none" strike="noStrike" kern="0" cap="none" spc="0" normalizeH="0" baseline="0" noProof="0" dirty="0">
                <a:ln>
                  <a:noFill/>
                </a:ln>
                <a:solidFill>
                  <a:prstClr val="black"/>
                </a:solidFill>
                <a:effectLst/>
                <a:uLnTx/>
                <a:uFillTx/>
                <a:latin typeface="Calibri"/>
                <a:ea typeface="+mn-ea"/>
                <a:cs typeface="+mn-cs"/>
              </a:rPr>
              <a:t>funzione d’onda </a:t>
            </a:r>
            <a:r>
              <a:rPr kumimoji="0" lang="it-IT" sz="1800" b="1" i="0" u="none" strike="noStrike" kern="1200" cap="none" spc="0" normalizeH="0" baseline="0" noProof="0" dirty="0">
                <a:ln>
                  <a:noFill/>
                </a:ln>
                <a:solidFill>
                  <a:prstClr val="black"/>
                </a:solidFill>
                <a:effectLst/>
                <a:uLnTx/>
                <a:uFillTx/>
                <a:latin typeface="Calibri"/>
                <a:ea typeface="+mn-ea"/>
                <a:cs typeface="+mn-cs"/>
                <a:sym typeface="Symbol"/>
              </a:rPr>
              <a:t></a:t>
            </a:r>
            <a:r>
              <a:rPr kumimoji="0" lang="it-IT" sz="1800" b="1" i="0" u="none" strike="noStrike" kern="1200" cap="none" spc="0" normalizeH="0" baseline="0" noProof="0" dirty="0">
                <a:ln>
                  <a:noFill/>
                </a:ln>
                <a:solidFill>
                  <a:prstClr val="black"/>
                </a:solidFill>
                <a:effectLst/>
                <a:uLnTx/>
                <a:uFillTx/>
                <a:latin typeface="Calibri"/>
                <a:ea typeface="+mn-ea"/>
                <a:cs typeface="+mn-cs"/>
              </a:rPr>
              <a:t>(r,t) </a:t>
            </a:r>
            <a:r>
              <a:rPr kumimoji="0" lang="it-IT" sz="1800" b="0" i="0" u="none" strike="noStrike" kern="1200" cap="none" spc="0" normalizeH="0" baseline="0" noProof="0" dirty="0">
                <a:ln>
                  <a:noFill/>
                </a:ln>
                <a:solidFill>
                  <a:prstClr val="black"/>
                </a:solidFill>
                <a:effectLst/>
                <a:uLnTx/>
                <a:uFillTx/>
                <a:latin typeface="Calibri"/>
                <a:ea typeface="+mn-ea"/>
                <a:cs typeface="+mn-cs"/>
              </a:rPr>
              <a:t>che rappresenta </a:t>
            </a:r>
            <a:r>
              <a:rPr kumimoji="0" lang="it-IT" sz="1800" b="1" i="0" u="none" strike="noStrike" kern="1200" cap="none" spc="0" normalizeH="0" baseline="0" noProof="0" dirty="0">
                <a:ln>
                  <a:noFill/>
                </a:ln>
                <a:solidFill>
                  <a:prstClr val="black"/>
                </a:solidFill>
                <a:effectLst/>
                <a:uLnTx/>
                <a:uFillTx/>
                <a:latin typeface="Calibri"/>
                <a:ea typeface="+mn-ea"/>
                <a:cs typeface="+mn-cs"/>
              </a:rPr>
              <a:t>l’ampiezza di probabilità di trovare la particella in r al tempo t, </a:t>
            </a:r>
            <a:r>
              <a:rPr kumimoji="0" lang="it-IT" sz="1800" b="1" i="0" u="sng" strike="noStrike" kern="1200" cap="none" spc="0" normalizeH="0" baseline="0" noProof="0" dirty="0">
                <a:ln>
                  <a:noFill/>
                </a:ln>
                <a:solidFill>
                  <a:prstClr val="black"/>
                </a:solidFill>
                <a:effectLst/>
                <a:uLnTx/>
                <a:uFillTx/>
                <a:latin typeface="Calibri"/>
                <a:ea typeface="+mn-ea"/>
                <a:cs typeface="+mn-cs"/>
              </a:rPr>
              <a:t>se la misuro</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p>
          <a:p>
            <a:pPr lvl="0">
              <a:defRPr/>
            </a:pPr>
            <a:r>
              <a:rPr lang="it-IT" dirty="0">
                <a:solidFill>
                  <a:prstClr val="black"/>
                </a:solidFill>
                <a:latin typeface="Calibri"/>
              </a:rPr>
              <a:t>      </a:t>
            </a:r>
            <a:r>
              <a:rPr kumimoji="0" lang="it-IT" sz="1800" b="0" i="0" u="none" strike="noStrike" kern="1200" cap="none" spc="0" normalizeH="0" baseline="0" noProof="0" dirty="0">
                <a:ln>
                  <a:noFill/>
                </a:ln>
                <a:solidFill>
                  <a:srgbClr val="C00000"/>
                </a:solidFill>
                <a:effectLst/>
                <a:uLnTx/>
                <a:uFillTx/>
                <a:latin typeface="Calibri"/>
                <a:ea typeface="+mn-ea"/>
                <a:cs typeface="+mn-cs"/>
              </a:rPr>
              <a:t>La probabilità è data da: </a:t>
            </a:r>
            <a:r>
              <a:rPr kumimoji="0" lang="it-IT" sz="1800" b="1" i="0" u="none" strike="noStrike" kern="1200" cap="none" spc="0" normalizeH="0" baseline="0" noProof="0" dirty="0">
                <a:ln>
                  <a:noFill/>
                </a:ln>
                <a:solidFill>
                  <a:srgbClr val="C00000"/>
                </a:solidFill>
                <a:effectLst/>
                <a:uLnTx/>
                <a:uFillTx/>
                <a:latin typeface="Calibri"/>
              </a:rPr>
              <a:t>|</a:t>
            </a:r>
            <a:r>
              <a:rPr lang="it-IT" b="1" dirty="0">
                <a:solidFill>
                  <a:srgbClr val="C00000"/>
                </a:solidFill>
                <a:sym typeface="Symbol"/>
              </a:rPr>
              <a:t></a:t>
            </a:r>
            <a:r>
              <a:rPr lang="it-IT" b="1" dirty="0">
                <a:solidFill>
                  <a:srgbClr val="C00000"/>
                </a:solidFill>
              </a:rPr>
              <a:t>(r,t)|</a:t>
            </a:r>
            <a:r>
              <a:rPr lang="it-IT" b="1" baseline="30000" dirty="0">
                <a:solidFill>
                  <a:srgbClr val="C00000"/>
                </a:solidFill>
              </a:rPr>
              <a:t>2  </a:t>
            </a:r>
            <a:r>
              <a:rPr lang="it-IT" dirty="0">
                <a:solidFill>
                  <a:srgbClr val="C00000"/>
                </a:solidFill>
              </a:rPr>
              <a:t>. </a:t>
            </a:r>
            <a:endParaRPr kumimoji="0" lang="it-IT" sz="1800" b="1" i="0" u="none" strike="noStrike" kern="0" cap="none" spc="0" normalizeH="0" baseline="0" noProof="0" dirty="0">
              <a:ln>
                <a:noFill/>
              </a:ln>
              <a:solidFill>
                <a:srgbClr val="C00000"/>
              </a:solidFill>
              <a:effectLst/>
              <a:uLnTx/>
              <a:uFillTx/>
              <a:latin typeface="Calibri"/>
            </a:endParaRPr>
          </a:p>
        </p:txBody>
      </p:sp>
      <p:sp>
        <p:nvSpPr>
          <p:cNvPr id="12" name="Rettangolo 3"/>
          <p:cNvSpPr/>
          <p:nvPr/>
        </p:nvSpPr>
        <p:spPr>
          <a:xfrm>
            <a:off x="395536" y="3003798"/>
            <a:ext cx="812973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kern="0" dirty="0">
                <a:solidFill>
                  <a:prstClr val="black"/>
                </a:solidFill>
                <a:latin typeface="Calibri"/>
              </a:rPr>
              <a:t>- Heisenberg:</a:t>
            </a:r>
            <a:r>
              <a:rPr kumimoji="0" lang="it-IT" sz="1800" b="0" i="0" u="none" strike="noStrike" kern="0" cap="none" spc="0" normalizeH="0" baseline="0" noProof="0" dirty="0">
                <a:ln>
                  <a:noFill/>
                </a:ln>
                <a:solidFill>
                  <a:prstClr val="black"/>
                </a:solidFill>
                <a:effectLst/>
                <a:uLnTx/>
                <a:uFillTx/>
                <a:latin typeface="Calibri"/>
                <a:ea typeface="+mn-ea"/>
                <a:cs typeface="+mn-cs"/>
              </a:rPr>
              <a:t> </a:t>
            </a:r>
            <a:r>
              <a:rPr kumimoji="0" lang="it-IT" sz="1800" b="1" i="0" u="none" strike="noStrike" kern="0" cap="none" spc="0" normalizeH="0" baseline="0" noProof="0" dirty="0">
                <a:ln>
                  <a:noFill/>
                </a:ln>
                <a:solidFill>
                  <a:prstClr val="black"/>
                </a:solidFill>
                <a:effectLst/>
                <a:uLnTx/>
                <a:uFillTx/>
                <a:latin typeface="Calibri"/>
                <a:ea typeface="+mn-ea"/>
                <a:cs typeface="+mn-cs"/>
              </a:rPr>
              <a:t>Il</a:t>
            </a:r>
            <a:r>
              <a:rPr kumimoji="0" lang="it-IT" sz="1800" b="0" i="0" u="none" strike="noStrike" kern="0" cap="none" spc="0" normalizeH="0" baseline="0" noProof="0" dirty="0">
                <a:ln>
                  <a:noFill/>
                </a:ln>
                <a:solidFill>
                  <a:prstClr val="black"/>
                </a:solidFill>
                <a:effectLst/>
                <a:uLnTx/>
                <a:uFillTx/>
                <a:latin typeface="Calibri"/>
                <a:ea typeface="+mn-ea"/>
                <a:cs typeface="+mn-cs"/>
              </a:rPr>
              <a:t> </a:t>
            </a:r>
            <a:r>
              <a:rPr kumimoji="0" lang="it-IT" sz="1800" b="1" i="0" u="none" strike="noStrike" kern="0" cap="none" spc="0" normalizeH="0" baseline="0" noProof="0" dirty="0">
                <a:ln>
                  <a:noFill/>
                </a:ln>
                <a:solidFill>
                  <a:prstClr val="black"/>
                </a:solidFill>
                <a:effectLst/>
                <a:uLnTx/>
                <a:uFillTx/>
                <a:latin typeface="Calibri"/>
                <a:ea typeface="+mn-ea"/>
                <a:cs typeface="+mn-cs"/>
              </a:rPr>
              <a:t>principio di indeterminazione: </a:t>
            </a:r>
            <a:r>
              <a:rPr kumimoji="0" lang="it-IT" sz="1800" b="0" i="0" u="none" strike="noStrike" kern="0" cap="none" spc="0" normalizeH="0" baseline="0" noProof="0" dirty="0">
                <a:ln>
                  <a:noFill/>
                </a:ln>
                <a:solidFill>
                  <a:prstClr val="black"/>
                </a:solidFill>
                <a:effectLst/>
                <a:uLnTx/>
                <a:uFillTx/>
                <a:latin typeface="Calibri"/>
                <a:ea typeface="+mn-ea"/>
                <a:cs typeface="+mn-cs"/>
              </a:rPr>
              <a:t>alcune coppie di grandezze fisiche non possono avere, </a:t>
            </a:r>
            <a:r>
              <a:rPr kumimoji="0" lang="it-IT" sz="1800" b="1" i="0" u="none" strike="noStrike" kern="0" cap="none" spc="0" normalizeH="0" baseline="0" noProof="0" dirty="0">
                <a:ln>
                  <a:noFill/>
                </a:ln>
                <a:solidFill>
                  <a:prstClr val="black"/>
                </a:solidFill>
                <a:effectLst/>
                <a:uLnTx/>
                <a:uFillTx/>
                <a:latin typeface="Calibri"/>
                <a:ea typeface="+mn-ea"/>
                <a:cs typeface="+mn-cs"/>
              </a:rPr>
              <a:t>contemporaneamente</a:t>
            </a:r>
            <a:r>
              <a:rPr kumimoji="0" lang="it-IT" sz="1800" b="0" i="0" u="none" strike="noStrike" kern="0" cap="none" spc="0" normalizeH="0" baseline="0" noProof="0" dirty="0">
                <a:ln>
                  <a:noFill/>
                </a:ln>
                <a:solidFill>
                  <a:prstClr val="black"/>
                </a:solidFill>
                <a:effectLst/>
                <a:uLnTx/>
                <a:uFillTx/>
                <a:latin typeface="Calibri"/>
                <a:ea typeface="+mn-ea"/>
                <a:cs typeface="+mn-cs"/>
              </a:rPr>
              <a:t>, valori arbitrariamente precisi.</a:t>
            </a:r>
          </a:p>
        </p:txBody>
      </p:sp>
    </p:spTree>
    <p:extLst>
      <p:ext uri="{BB962C8B-B14F-4D97-AF65-F5344CB8AC3E}">
        <p14:creationId xmlns:p14="http://schemas.microsoft.com/office/powerpoint/2010/main" val="306376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58BF757-0E17-4900-AC1F-2D065973C875}"/>
              </a:ext>
            </a:extLst>
          </p:cNvPr>
          <p:cNvSpPr>
            <a:spLocks noGrp="1"/>
          </p:cNvSpPr>
          <p:nvPr>
            <p:ph type="title"/>
          </p:nvPr>
        </p:nvSpPr>
        <p:spPr>
          <a:xfrm>
            <a:off x="1143000" y="-74544"/>
            <a:ext cx="5373216" cy="540060"/>
          </a:xfrm>
        </p:spPr>
        <p:txBody>
          <a:bodyPr/>
          <a:lstStyle/>
          <a:p>
            <a:pPr algn="l"/>
            <a:r>
              <a:rPr lang="it-IT" sz="2100" dirty="0">
                <a:solidFill>
                  <a:schemeClr val="bg1"/>
                </a:solidFill>
              </a:rPr>
              <a:t>Simmetrie 8 – Decupletto barionico</a:t>
            </a:r>
          </a:p>
        </p:txBody>
      </p:sp>
      <p:sp>
        <p:nvSpPr>
          <p:cNvPr id="6" name="Segnaposto numero diapositiva 5">
            <a:extLst>
              <a:ext uri="{FF2B5EF4-FFF2-40B4-BE49-F238E27FC236}">
                <a16:creationId xmlns:a16="http://schemas.microsoft.com/office/drawing/2014/main" id="{3BD44E3F-5ACF-3FE0-995F-575EFDA3AF57}"/>
              </a:ext>
            </a:extLst>
          </p:cNvPr>
          <p:cNvSpPr>
            <a:spLocks noGrp="1"/>
          </p:cNvSpPr>
          <p:nvPr>
            <p:ph type="sldNum" sz="quarter" idx="4294967295"/>
          </p:nvPr>
        </p:nvSpPr>
        <p:spPr>
          <a:xfrm>
            <a:off x="7596336" y="4785996"/>
            <a:ext cx="304056" cy="288894"/>
          </a:xfrm>
        </p:spPr>
        <p:txBody>
          <a:bodyPr/>
          <a:lstStyle/>
          <a:p>
            <a:fld id="{EC69D234-99F8-452B-B8B4-271D710DB17E}" type="slidenum">
              <a:rPr lang="it-IT" altLang="it-IT" sz="750"/>
              <a:pPr/>
              <a:t>90</a:t>
            </a:fld>
            <a:endParaRPr lang="it-IT" altLang="it-IT" sz="750" dirty="0"/>
          </a:p>
        </p:txBody>
      </p:sp>
      <p:pic>
        <p:nvPicPr>
          <p:cNvPr id="4" name="Immagine 3">
            <a:extLst>
              <a:ext uri="{FF2B5EF4-FFF2-40B4-BE49-F238E27FC236}">
                <a16:creationId xmlns:a16="http://schemas.microsoft.com/office/drawing/2014/main" id="{A8A8B4DD-09F3-03C8-ACA1-CEE9DB6C6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603" y="123478"/>
            <a:ext cx="6695997" cy="5020022"/>
          </a:xfrm>
          <a:prstGeom prst="rect">
            <a:avLst/>
          </a:prstGeom>
        </p:spPr>
      </p:pic>
    </p:spTree>
    <p:extLst>
      <p:ext uri="{BB962C8B-B14F-4D97-AF65-F5344CB8AC3E}">
        <p14:creationId xmlns:p14="http://schemas.microsoft.com/office/powerpoint/2010/main" val="26643691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BEA8667-A7A3-4623-98B9-12E836235705}"/>
              </a:ext>
            </a:extLst>
          </p:cNvPr>
          <p:cNvSpPr/>
          <p:nvPr/>
        </p:nvSpPr>
        <p:spPr>
          <a:xfrm>
            <a:off x="1143000" y="-20537"/>
            <a:ext cx="6858000" cy="432048"/>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it-IT" sz="1350" dirty="0">
              <a:solidFill>
                <a:prstClr val="white"/>
              </a:solidFill>
              <a:latin typeface="Calibri" panose="020F0502020204030204"/>
            </a:endParaRPr>
          </a:p>
        </p:txBody>
      </p:sp>
      <p:sp>
        <p:nvSpPr>
          <p:cNvPr id="3" name="Titolo 2">
            <a:extLst>
              <a:ext uri="{FF2B5EF4-FFF2-40B4-BE49-F238E27FC236}">
                <a16:creationId xmlns:a16="http://schemas.microsoft.com/office/drawing/2014/main" id="{158BF757-0E17-4900-AC1F-2D065973C875}"/>
              </a:ext>
            </a:extLst>
          </p:cNvPr>
          <p:cNvSpPr>
            <a:spLocks noGrp="1"/>
          </p:cNvSpPr>
          <p:nvPr>
            <p:ph type="title"/>
          </p:nvPr>
        </p:nvSpPr>
        <p:spPr>
          <a:xfrm>
            <a:off x="1143000" y="-74544"/>
            <a:ext cx="5373216" cy="540060"/>
          </a:xfrm>
        </p:spPr>
        <p:txBody>
          <a:bodyPr/>
          <a:lstStyle/>
          <a:p>
            <a:pPr algn="l"/>
            <a:r>
              <a:rPr lang="it-IT" sz="2100" dirty="0">
                <a:solidFill>
                  <a:schemeClr val="bg1"/>
                </a:solidFill>
              </a:rPr>
              <a:t>Simmetrie – Decupletto barionico - </a:t>
            </a:r>
            <a:r>
              <a:rPr lang="it-IT" sz="2100" dirty="0">
                <a:solidFill>
                  <a:schemeClr val="bg1"/>
                </a:solidFill>
                <a:sym typeface="Symbol" panose="05050102010706020507" pitchFamily="18" charset="2"/>
              </a:rPr>
              <a:t></a:t>
            </a:r>
            <a:r>
              <a:rPr lang="it-IT" sz="2100" baseline="30000" dirty="0">
                <a:solidFill>
                  <a:schemeClr val="bg1"/>
                </a:solidFill>
                <a:sym typeface="Symbol" panose="05050102010706020507" pitchFamily="18" charset="2"/>
              </a:rPr>
              <a:t>-</a:t>
            </a:r>
            <a:endParaRPr lang="it-IT" sz="2100" dirty="0">
              <a:solidFill>
                <a:schemeClr val="bg1"/>
              </a:solidFill>
            </a:endParaRPr>
          </a:p>
        </p:txBody>
      </p:sp>
      <p:sp>
        <p:nvSpPr>
          <p:cNvPr id="6" name="Segnaposto numero diapositiva 5">
            <a:extLst>
              <a:ext uri="{FF2B5EF4-FFF2-40B4-BE49-F238E27FC236}">
                <a16:creationId xmlns:a16="http://schemas.microsoft.com/office/drawing/2014/main" id="{3BD44E3F-5ACF-3FE0-995F-575EFDA3AF57}"/>
              </a:ext>
            </a:extLst>
          </p:cNvPr>
          <p:cNvSpPr>
            <a:spLocks noGrp="1"/>
          </p:cNvSpPr>
          <p:nvPr>
            <p:ph type="sldNum" sz="quarter" idx="4294967295"/>
          </p:nvPr>
        </p:nvSpPr>
        <p:spPr>
          <a:xfrm>
            <a:off x="7596336" y="4785996"/>
            <a:ext cx="304056" cy="288894"/>
          </a:xfrm>
        </p:spPr>
        <p:txBody>
          <a:bodyPr/>
          <a:lstStyle/>
          <a:p>
            <a:fld id="{EC69D234-99F8-452B-B8B4-271D710DB17E}" type="slidenum">
              <a:rPr lang="it-IT" altLang="it-IT" sz="750"/>
              <a:pPr/>
              <a:t>91</a:t>
            </a:fld>
            <a:endParaRPr lang="it-IT" altLang="it-IT" sz="750" dirty="0"/>
          </a:p>
        </p:txBody>
      </p:sp>
      <p:pic>
        <p:nvPicPr>
          <p:cNvPr id="4" name="Immagine 3">
            <a:extLst>
              <a:ext uri="{FF2B5EF4-FFF2-40B4-BE49-F238E27FC236}">
                <a16:creationId xmlns:a16="http://schemas.microsoft.com/office/drawing/2014/main" id="{D52D8BFA-6F95-CA2D-27F0-1F02A1E0E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634" y="465516"/>
            <a:ext cx="6284171" cy="4644516"/>
          </a:xfrm>
          <a:prstGeom prst="rect">
            <a:avLst/>
          </a:prstGeom>
        </p:spPr>
      </p:pic>
      <p:pic>
        <p:nvPicPr>
          <p:cNvPr id="7" name="Immagine 6">
            <a:extLst>
              <a:ext uri="{FF2B5EF4-FFF2-40B4-BE49-F238E27FC236}">
                <a16:creationId xmlns:a16="http://schemas.microsoft.com/office/drawing/2014/main" id="{C1C17577-41CA-18FA-CA8F-34DF3D46C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719" y="465516"/>
            <a:ext cx="4374487" cy="247200"/>
          </a:xfrm>
          <a:prstGeom prst="rect">
            <a:avLst/>
          </a:prstGeom>
        </p:spPr>
      </p:pic>
    </p:spTree>
    <p:extLst>
      <p:ext uri="{BB962C8B-B14F-4D97-AF65-F5344CB8AC3E}">
        <p14:creationId xmlns:p14="http://schemas.microsoft.com/office/powerpoint/2010/main" val="5904915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AA727-8DD0-78CD-41B0-B04EE39C3AAB}"/>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6C8B5F21-98E0-B28C-918A-4974664105E6}"/>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endParaRPr lang="it-IT" altLang="it-IT" sz="2400" b="1"/>
          </a:p>
        </p:txBody>
      </p:sp>
      <p:sp>
        <p:nvSpPr>
          <p:cNvPr id="34819" name="Rectangle 2">
            <a:extLst>
              <a:ext uri="{FF2B5EF4-FFF2-40B4-BE49-F238E27FC236}">
                <a16:creationId xmlns:a16="http://schemas.microsoft.com/office/drawing/2014/main" id="{47C61D94-DBF1-0C03-0008-06491A055997}"/>
              </a:ext>
            </a:extLst>
          </p:cNvPr>
          <p:cNvSpPr>
            <a:spLocks noGrp="1" noChangeArrowheads="1"/>
          </p:cNvSpPr>
          <p:nvPr>
            <p:ph type="title" idx="4294967295"/>
          </p:nvPr>
        </p:nvSpPr>
        <p:spPr>
          <a:xfrm>
            <a:off x="323528" y="1995686"/>
            <a:ext cx="8460940" cy="2016224"/>
          </a:xfrm>
        </p:spPr>
        <p:txBody>
          <a:bodyPr>
            <a:normAutofit/>
          </a:bodyPr>
          <a:lstStyle/>
          <a:p>
            <a:pPr eaLnBrk="1" hangingPunct="1"/>
            <a:r>
              <a:rPr lang="it-IT" altLang="it-IT" sz="2400" dirty="0">
                <a:latin typeface="+mn-lt"/>
              </a:rPr>
              <a:t>Le tassellature  simmetriche e asimmetriche</a:t>
            </a:r>
            <a:endParaRPr lang="it-IT" altLang="it-IT" sz="2250" dirty="0"/>
          </a:p>
        </p:txBody>
      </p:sp>
      <p:sp>
        <p:nvSpPr>
          <p:cNvPr id="34820" name="Text Box 4">
            <a:extLst>
              <a:ext uri="{FF2B5EF4-FFF2-40B4-BE49-F238E27FC236}">
                <a16:creationId xmlns:a16="http://schemas.microsoft.com/office/drawing/2014/main" id="{00A8CB8E-9F8B-6834-8E62-43308B63BC22}"/>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AA54D5C6-DCEF-0A29-0315-1FE3E808D282}"/>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92</a:t>
            </a:fld>
            <a:endParaRPr lang="it-IT" altLang="it-IT" dirty="0">
              <a:effectLst/>
            </a:endParaRPr>
          </a:p>
        </p:txBody>
      </p:sp>
      <p:sp>
        <p:nvSpPr>
          <p:cNvPr id="3" name="CasellaDiTesto 2">
            <a:extLst>
              <a:ext uri="{FF2B5EF4-FFF2-40B4-BE49-F238E27FC236}">
                <a16:creationId xmlns:a16="http://schemas.microsoft.com/office/drawing/2014/main" id="{C86014EB-AA9A-09E8-4B38-C3B3D51E62F6}"/>
              </a:ext>
            </a:extLst>
          </p:cNvPr>
          <p:cNvSpPr txBox="1"/>
          <p:nvPr/>
        </p:nvSpPr>
        <p:spPr>
          <a:xfrm>
            <a:off x="2771800" y="1059582"/>
            <a:ext cx="3456384" cy="830997"/>
          </a:xfrm>
          <a:prstGeom prst="rect">
            <a:avLst/>
          </a:prstGeom>
          <a:noFill/>
        </p:spPr>
        <p:txBody>
          <a:bodyPr wrap="square" rtlCol="0">
            <a:spAutoFit/>
          </a:bodyPr>
          <a:lstStyle/>
          <a:p>
            <a:r>
              <a:rPr lang="it-IT" sz="4800" dirty="0"/>
              <a:t>Asimmetrie</a:t>
            </a:r>
          </a:p>
        </p:txBody>
      </p:sp>
    </p:spTree>
    <p:extLst>
      <p:ext uri="{BB962C8B-B14F-4D97-AF65-F5344CB8AC3E}">
        <p14:creationId xmlns:p14="http://schemas.microsoft.com/office/powerpoint/2010/main" val="252480938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DA907-C7EE-8332-EE68-651D142CF7BF}"/>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F9215100-C7C0-4F72-E9E0-BA1862F4F602}"/>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r>
              <a:rPr lang="it-IT" altLang="it-IT" sz="2400" b="1">
                <a:solidFill>
                  <a:schemeClr val="bg1"/>
                </a:solidFill>
              </a:rPr>
              <a:t>Simmetrie e Asimmetrie</a:t>
            </a:r>
            <a:endParaRPr lang="it-IT" altLang="it-IT" sz="2400" b="1" dirty="0">
              <a:solidFill>
                <a:schemeClr val="bg1"/>
              </a:solidFill>
            </a:endParaRPr>
          </a:p>
        </p:txBody>
      </p:sp>
      <p:sp>
        <p:nvSpPr>
          <p:cNvPr id="34819" name="Rectangle 2">
            <a:extLst>
              <a:ext uri="{FF2B5EF4-FFF2-40B4-BE49-F238E27FC236}">
                <a16:creationId xmlns:a16="http://schemas.microsoft.com/office/drawing/2014/main" id="{61BD510D-8C2A-3A99-3987-186EB01D7A33}"/>
              </a:ext>
            </a:extLst>
          </p:cNvPr>
          <p:cNvSpPr>
            <a:spLocks noGrp="1" noChangeArrowheads="1"/>
          </p:cNvSpPr>
          <p:nvPr>
            <p:ph type="title" idx="4294967295"/>
          </p:nvPr>
        </p:nvSpPr>
        <p:spPr>
          <a:xfrm>
            <a:off x="539552" y="555526"/>
            <a:ext cx="7344816" cy="792088"/>
          </a:xfrm>
        </p:spPr>
        <p:txBody>
          <a:bodyPr>
            <a:normAutofit fontScale="90000"/>
          </a:bodyPr>
          <a:lstStyle/>
          <a:p>
            <a:pPr eaLnBrk="1" hangingPunct="1"/>
            <a:r>
              <a:rPr lang="it-IT" altLang="it-IT" sz="2400" dirty="0">
                <a:latin typeface="+mn-lt"/>
              </a:rPr>
              <a:t>tassellature simmetriche (regolari)</a:t>
            </a:r>
            <a:br>
              <a:rPr lang="it-IT" altLang="it-IT" sz="2400" dirty="0">
                <a:latin typeface="+mn-lt"/>
              </a:rPr>
            </a:br>
            <a:r>
              <a:rPr lang="it-IT" altLang="it-IT" sz="2400" dirty="0">
                <a:latin typeface="+mn-lt"/>
              </a:rPr>
              <a:t>ricoprono il piano con una struttura regolare che si ripete</a:t>
            </a:r>
            <a:endParaRPr lang="it-IT" altLang="it-IT" sz="2250" dirty="0"/>
          </a:p>
        </p:txBody>
      </p:sp>
      <p:sp>
        <p:nvSpPr>
          <p:cNvPr id="2" name="Segnaposto numero diapositiva 1">
            <a:extLst>
              <a:ext uri="{FF2B5EF4-FFF2-40B4-BE49-F238E27FC236}">
                <a16:creationId xmlns:a16="http://schemas.microsoft.com/office/drawing/2014/main" id="{C2223551-C613-E50B-69FA-CF3E70314781}"/>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93</a:t>
            </a:fld>
            <a:endParaRPr lang="it-IT" altLang="it-IT" dirty="0">
              <a:effectLst/>
            </a:endParaRPr>
          </a:p>
        </p:txBody>
      </p:sp>
      <p:pic>
        <p:nvPicPr>
          <p:cNvPr id="34919" name="Immagine 34918">
            <a:extLst>
              <a:ext uri="{FF2B5EF4-FFF2-40B4-BE49-F238E27FC236}">
                <a16:creationId xmlns:a16="http://schemas.microsoft.com/office/drawing/2014/main" id="{E4085BD3-294C-1C53-6A75-29D25AC77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779662"/>
            <a:ext cx="3603579" cy="1339742"/>
          </a:xfrm>
          <a:prstGeom prst="rect">
            <a:avLst/>
          </a:prstGeom>
        </p:spPr>
      </p:pic>
      <p:pic>
        <p:nvPicPr>
          <p:cNvPr id="34921" name="Immagine 34920">
            <a:extLst>
              <a:ext uri="{FF2B5EF4-FFF2-40B4-BE49-F238E27FC236}">
                <a16:creationId xmlns:a16="http://schemas.microsoft.com/office/drawing/2014/main" id="{C8B697A5-51BC-A563-1333-18E4F5D41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3219822"/>
            <a:ext cx="2325710" cy="1781293"/>
          </a:xfrm>
          <a:prstGeom prst="rect">
            <a:avLst/>
          </a:prstGeom>
        </p:spPr>
      </p:pic>
      <p:pic>
        <p:nvPicPr>
          <p:cNvPr id="34923" name="Immagine 34922">
            <a:extLst>
              <a:ext uri="{FF2B5EF4-FFF2-40B4-BE49-F238E27FC236}">
                <a16:creationId xmlns:a16="http://schemas.microsoft.com/office/drawing/2014/main" id="{65A22701-23CA-C235-831B-28F4BD9C9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2067694"/>
            <a:ext cx="2751058" cy="2796782"/>
          </a:xfrm>
          <a:prstGeom prst="rect">
            <a:avLst/>
          </a:prstGeom>
        </p:spPr>
      </p:pic>
      <p:sp>
        <p:nvSpPr>
          <p:cNvPr id="34924" name="CasellaDiTesto 34923">
            <a:extLst>
              <a:ext uri="{FF2B5EF4-FFF2-40B4-BE49-F238E27FC236}">
                <a16:creationId xmlns:a16="http://schemas.microsoft.com/office/drawing/2014/main" id="{11AC1981-D90C-5BEA-FBA9-572E59F24CA6}"/>
              </a:ext>
            </a:extLst>
          </p:cNvPr>
          <p:cNvSpPr txBox="1"/>
          <p:nvPr/>
        </p:nvSpPr>
        <p:spPr>
          <a:xfrm>
            <a:off x="179512" y="1923678"/>
            <a:ext cx="1440160" cy="923330"/>
          </a:xfrm>
          <a:prstGeom prst="rect">
            <a:avLst/>
          </a:prstGeom>
          <a:noFill/>
        </p:spPr>
        <p:txBody>
          <a:bodyPr wrap="square" rtlCol="0">
            <a:spAutoFit/>
          </a:bodyPr>
          <a:lstStyle/>
          <a:p>
            <a:pPr algn="ctr"/>
            <a:r>
              <a:rPr lang="it-IT" dirty="0"/>
              <a:t>Un poligono regolare che si ripete</a:t>
            </a:r>
          </a:p>
        </p:txBody>
      </p:sp>
      <p:sp>
        <p:nvSpPr>
          <p:cNvPr id="34925" name="CasellaDiTesto 34924">
            <a:extLst>
              <a:ext uri="{FF2B5EF4-FFF2-40B4-BE49-F238E27FC236}">
                <a16:creationId xmlns:a16="http://schemas.microsoft.com/office/drawing/2014/main" id="{E1B18424-05B9-DA1B-FC51-BE0B6BDD4198}"/>
              </a:ext>
            </a:extLst>
          </p:cNvPr>
          <p:cNvSpPr txBox="1"/>
          <p:nvPr/>
        </p:nvSpPr>
        <p:spPr>
          <a:xfrm>
            <a:off x="5796136" y="1419622"/>
            <a:ext cx="2987824" cy="646331"/>
          </a:xfrm>
          <a:prstGeom prst="rect">
            <a:avLst/>
          </a:prstGeom>
          <a:noFill/>
        </p:spPr>
        <p:txBody>
          <a:bodyPr wrap="square" rtlCol="0">
            <a:spAutoFit/>
          </a:bodyPr>
          <a:lstStyle/>
          <a:p>
            <a:pPr algn="ctr"/>
            <a:r>
              <a:rPr lang="it-IT" dirty="0"/>
              <a:t>Due forme irregolari che si ripetono</a:t>
            </a:r>
          </a:p>
        </p:txBody>
      </p:sp>
      <p:sp>
        <p:nvSpPr>
          <p:cNvPr id="34926" name="CasellaDiTesto 34925">
            <a:extLst>
              <a:ext uri="{FF2B5EF4-FFF2-40B4-BE49-F238E27FC236}">
                <a16:creationId xmlns:a16="http://schemas.microsoft.com/office/drawing/2014/main" id="{249A4CB5-45E1-742C-EAB2-B11E7BA3D43F}"/>
              </a:ext>
            </a:extLst>
          </p:cNvPr>
          <p:cNvSpPr txBox="1"/>
          <p:nvPr/>
        </p:nvSpPr>
        <p:spPr>
          <a:xfrm>
            <a:off x="467544" y="3723878"/>
            <a:ext cx="1440160" cy="923330"/>
          </a:xfrm>
          <a:prstGeom prst="rect">
            <a:avLst/>
          </a:prstGeom>
          <a:noFill/>
        </p:spPr>
        <p:txBody>
          <a:bodyPr wrap="square" rtlCol="0">
            <a:spAutoFit/>
          </a:bodyPr>
          <a:lstStyle/>
          <a:p>
            <a:pPr algn="ctr"/>
            <a:r>
              <a:rPr lang="it-IT" dirty="0"/>
              <a:t>Tre forme regolari che si ripetono</a:t>
            </a:r>
          </a:p>
        </p:txBody>
      </p:sp>
    </p:spTree>
    <p:extLst>
      <p:ext uri="{BB962C8B-B14F-4D97-AF65-F5344CB8AC3E}">
        <p14:creationId xmlns:p14="http://schemas.microsoft.com/office/powerpoint/2010/main" val="389724358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D9863-C807-0E2B-AB73-A5413915FE2B}"/>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A1B25EEE-15A2-DA11-DF46-BE01DC3D6C84}"/>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r>
              <a:rPr lang="it-IT" altLang="it-IT" sz="2400" b="1" dirty="0">
                <a:solidFill>
                  <a:schemeClr val="bg1"/>
                </a:solidFill>
              </a:rPr>
              <a:t>Tassellature di Penrose, 1974, asimmetriche</a:t>
            </a:r>
          </a:p>
        </p:txBody>
      </p:sp>
      <p:sp>
        <p:nvSpPr>
          <p:cNvPr id="34820" name="Text Box 4">
            <a:extLst>
              <a:ext uri="{FF2B5EF4-FFF2-40B4-BE49-F238E27FC236}">
                <a16:creationId xmlns:a16="http://schemas.microsoft.com/office/drawing/2014/main" id="{A5CC0FCF-C2B2-8FA9-81D7-C5EE65C3F9DB}"/>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CFD5D44B-339D-F3EE-06C9-718894F3696F}"/>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94</a:t>
            </a:fld>
            <a:endParaRPr lang="it-IT" altLang="it-IT" dirty="0">
              <a:effectLst/>
            </a:endParaRPr>
          </a:p>
        </p:txBody>
      </p:sp>
      <p:pic>
        <p:nvPicPr>
          <p:cNvPr id="5" name="Immagine 4">
            <a:extLst>
              <a:ext uri="{FF2B5EF4-FFF2-40B4-BE49-F238E27FC236}">
                <a16:creationId xmlns:a16="http://schemas.microsoft.com/office/drawing/2014/main" id="{0DECC7E6-5419-6C40-6929-97FE446E5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19622"/>
            <a:ext cx="3809325" cy="3024336"/>
          </a:xfrm>
          <a:prstGeom prst="rect">
            <a:avLst/>
          </a:prstGeom>
        </p:spPr>
      </p:pic>
      <p:pic>
        <p:nvPicPr>
          <p:cNvPr id="7" name="Immagine 6">
            <a:extLst>
              <a:ext uri="{FF2B5EF4-FFF2-40B4-BE49-F238E27FC236}">
                <a16:creationId xmlns:a16="http://schemas.microsoft.com/office/drawing/2014/main" id="{F90DE433-6DEE-9691-70DA-BC1A25B37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699542"/>
            <a:ext cx="4198984" cy="3977985"/>
          </a:xfrm>
          <a:prstGeom prst="rect">
            <a:avLst/>
          </a:prstGeom>
        </p:spPr>
      </p:pic>
      <p:sp>
        <p:nvSpPr>
          <p:cNvPr id="8" name="CasellaDiTesto 7">
            <a:extLst>
              <a:ext uri="{FF2B5EF4-FFF2-40B4-BE49-F238E27FC236}">
                <a16:creationId xmlns:a16="http://schemas.microsoft.com/office/drawing/2014/main" id="{944EDA17-C48C-02EA-8676-46654C4C7F2A}"/>
              </a:ext>
            </a:extLst>
          </p:cNvPr>
          <p:cNvSpPr txBox="1"/>
          <p:nvPr/>
        </p:nvSpPr>
        <p:spPr>
          <a:xfrm>
            <a:off x="323528" y="627534"/>
            <a:ext cx="4248472" cy="646331"/>
          </a:xfrm>
          <a:prstGeom prst="rect">
            <a:avLst/>
          </a:prstGeom>
          <a:noFill/>
        </p:spPr>
        <p:txBody>
          <a:bodyPr wrap="square" rtlCol="0">
            <a:spAutoFit/>
          </a:bodyPr>
          <a:lstStyle/>
          <a:p>
            <a:r>
              <a:rPr lang="it-IT" dirty="0"/>
              <a:t>Sono costruite a partire da figure che utilizzano </a:t>
            </a:r>
            <a:r>
              <a:rPr lang="it-IT" dirty="0">
                <a:sym typeface="Symbol" panose="05050102010706020507" pitchFamily="18" charset="2"/>
              </a:rPr>
              <a:t></a:t>
            </a:r>
            <a:endParaRPr lang="it-IT" dirty="0"/>
          </a:p>
        </p:txBody>
      </p:sp>
    </p:spTree>
    <p:extLst>
      <p:ext uri="{BB962C8B-B14F-4D97-AF65-F5344CB8AC3E}">
        <p14:creationId xmlns:p14="http://schemas.microsoft.com/office/powerpoint/2010/main" val="334143676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078BD-0F20-7918-B542-4810B317B89B}"/>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DC6D4D68-EDDD-27C8-755F-BA9F181E7E97}"/>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r>
              <a:rPr lang="it-IT" altLang="it-IT" sz="2400" b="1" dirty="0">
                <a:solidFill>
                  <a:schemeClr val="bg1"/>
                </a:solidFill>
              </a:rPr>
              <a:t>Tassellature di Penrose, dardi e aquiloni</a:t>
            </a:r>
          </a:p>
        </p:txBody>
      </p:sp>
      <p:sp>
        <p:nvSpPr>
          <p:cNvPr id="34820" name="Text Box 4">
            <a:extLst>
              <a:ext uri="{FF2B5EF4-FFF2-40B4-BE49-F238E27FC236}">
                <a16:creationId xmlns:a16="http://schemas.microsoft.com/office/drawing/2014/main" id="{64E07A1C-B531-F78D-A8D9-97C2F9C37E30}"/>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211017CA-1324-011D-2157-E67376809B9A}"/>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95</a:t>
            </a:fld>
            <a:endParaRPr lang="it-IT" altLang="it-IT" dirty="0">
              <a:effectLst/>
            </a:endParaRPr>
          </a:p>
        </p:txBody>
      </p:sp>
      <p:pic>
        <p:nvPicPr>
          <p:cNvPr id="4" name="Immagine 3">
            <a:extLst>
              <a:ext uri="{FF2B5EF4-FFF2-40B4-BE49-F238E27FC236}">
                <a16:creationId xmlns:a16="http://schemas.microsoft.com/office/drawing/2014/main" id="{5FED6923-86F2-AB37-AE4A-7AAF778DB1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699542"/>
            <a:ext cx="5220072" cy="1638860"/>
          </a:xfrm>
          <a:prstGeom prst="rect">
            <a:avLst/>
          </a:prstGeom>
        </p:spPr>
      </p:pic>
      <p:pic>
        <p:nvPicPr>
          <p:cNvPr id="8" name="Immagine 7">
            <a:extLst>
              <a:ext uri="{FF2B5EF4-FFF2-40B4-BE49-F238E27FC236}">
                <a16:creationId xmlns:a16="http://schemas.microsoft.com/office/drawing/2014/main" id="{B92F0031-E990-69F8-272D-65CB0A21C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2499742"/>
            <a:ext cx="5508104" cy="2492948"/>
          </a:xfrm>
          <a:prstGeom prst="rect">
            <a:avLst/>
          </a:prstGeom>
        </p:spPr>
      </p:pic>
      <p:sp>
        <p:nvSpPr>
          <p:cNvPr id="9" name="CasellaDiTesto 8">
            <a:extLst>
              <a:ext uri="{FF2B5EF4-FFF2-40B4-BE49-F238E27FC236}">
                <a16:creationId xmlns:a16="http://schemas.microsoft.com/office/drawing/2014/main" id="{221C96EC-8533-E0FF-594C-B7FE0D8F860C}"/>
              </a:ext>
            </a:extLst>
          </p:cNvPr>
          <p:cNvSpPr txBox="1"/>
          <p:nvPr/>
        </p:nvSpPr>
        <p:spPr>
          <a:xfrm>
            <a:off x="395536" y="2859782"/>
            <a:ext cx="3168352" cy="1015663"/>
          </a:xfrm>
          <a:prstGeom prst="rect">
            <a:avLst/>
          </a:prstGeom>
          <a:noFill/>
        </p:spPr>
        <p:txBody>
          <a:bodyPr wrap="square" rtlCol="0">
            <a:spAutoFit/>
          </a:bodyPr>
          <a:lstStyle/>
          <a:p>
            <a:pPr algn="ctr"/>
            <a:r>
              <a:rPr lang="it-IT" sz="2000" dirty="0"/>
              <a:t>Il rapporto N</a:t>
            </a:r>
            <a:r>
              <a:rPr lang="it-IT" sz="2000" baseline="-25000" dirty="0"/>
              <a:t>AQUILONI</a:t>
            </a:r>
            <a:r>
              <a:rPr lang="it-IT" sz="2000" dirty="0"/>
              <a:t>/ N</a:t>
            </a:r>
            <a:r>
              <a:rPr lang="it-IT" sz="2000" baseline="-25000" dirty="0"/>
              <a:t>DARDI </a:t>
            </a:r>
          </a:p>
          <a:p>
            <a:pPr algn="ctr"/>
            <a:r>
              <a:rPr lang="it-IT" sz="2000" dirty="0"/>
              <a:t>tende a </a:t>
            </a:r>
            <a:r>
              <a:rPr lang="it-IT" sz="2000" dirty="0">
                <a:sym typeface="Symbol" panose="05050102010706020507" pitchFamily="18" charset="2"/>
              </a:rPr>
              <a:t>  al crescere dell’area coperta</a:t>
            </a:r>
            <a:endParaRPr lang="it-IT" sz="2000" dirty="0"/>
          </a:p>
        </p:txBody>
      </p:sp>
      <p:sp>
        <p:nvSpPr>
          <p:cNvPr id="10" name="CasellaDiTesto 9">
            <a:extLst>
              <a:ext uri="{FF2B5EF4-FFF2-40B4-BE49-F238E27FC236}">
                <a16:creationId xmlns:a16="http://schemas.microsoft.com/office/drawing/2014/main" id="{A9043018-374D-C9C5-6F1E-6D69C44B07E4}"/>
              </a:ext>
            </a:extLst>
          </p:cNvPr>
          <p:cNvSpPr txBox="1"/>
          <p:nvPr/>
        </p:nvSpPr>
        <p:spPr>
          <a:xfrm>
            <a:off x="5695513" y="1347614"/>
            <a:ext cx="3456384" cy="1077218"/>
          </a:xfrm>
          <a:prstGeom prst="rect">
            <a:avLst/>
          </a:prstGeom>
          <a:noFill/>
        </p:spPr>
        <p:txBody>
          <a:bodyPr wrap="square" rtlCol="0">
            <a:spAutoFit/>
          </a:bodyPr>
          <a:lstStyle/>
          <a:p>
            <a:pPr algn="ctr"/>
            <a:r>
              <a:rPr lang="it-IT" sz="2400" baseline="-25000" dirty="0"/>
              <a:t>Per coprire tutto il piano devono essere combinati in un modo particolare. Per questo sono state inserite sporgenze e rientranze</a:t>
            </a:r>
          </a:p>
        </p:txBody>
      </p:sp>
    </p:spTree>
    <p:extLst>
      <p:ext uri="{BB962C8B-B14F-4D97-AF65-F5344CB8AC3E}">
        <p14:creationId xmlns:p14="http://schemas.microsoft.com/office/powerpoint/2010/main" val="324928793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DDFC2-D1CC-EB8E-609D-8176C07B0291}"/>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5C8A0F87-5127-4302-3339-80F91BB6A859}"/>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r>
              <a:rPr lang="it-IT" altLang="it-IT" sz="2400" b="1" dirty="0">
                <a:solidFill>
                  <a:schemeClr val="bg1"/>
                </a:solidFill>
              </a:rPr>
              <a:t>Tassellature di Penrose, rombi larghi e rombi stretti</a:t>
            </a:r>
          </a:p>
        </p:txBody>
      </p:sp>
      <p:sp>
        <p:nvSpPr>
          <p:cNvPr id="34820" name="Text Box 4">
            <a:extLst>
              <a:ext uri="{FF2B5EF4-FFF2-40B4-BE49-F238E27FC236}">
                <a16:creationId xmlns:a16="http://schemas.microsoft.com/office/drawing/2014/main" id="{2B9C0533-8726-DC9A-A537-C1A465B73E01}"/>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91EBACC4-A78A-F3AE-8239-5B91C3EB3FBE}"/>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96</a:t>
            </a:fld>
            <a:endParaRPr lang="it-IT" altLang="it-IT" dirty="0">
              <a:effectLst/>
            </a:endParaRPr>
          </a:p>
        </p:txBody>
      </p:sp>
      <p:pic>
        <p:nvPicPr>
          <p:cNvPr id="11" name="Immagine 10">
            <a:extLst>
              <a:ext uri="{FF2B5EF4-FFF2-40B4-BE49-F238E27FC236}">
                <a16:creationId xmlns:a16="http://schemas.microsoft.com/office/drawing/2014/main" id="{F6DF9B2B-58BC-0B36-5397-2F6BF7BC8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27534"/>
            <a:ext cx="6625934" cy="2090662"/>
          </a:xfrm>
          <a:prstGeom prst="rect">
            <a:avLst/>
          </a:prstGeom>
        </p:spPr>
      </p:pic>
      <p:pic>
        <p:nvPicPr>
          <p:cNvPr id="13" name="Immagine 12">
            <a:extLst>
              <a:ext uri="{FF2B5EF4-FFF2-40B4-BE49-F238E27FC236}">
                <a16:creationId xmlns:a16="http://schemas.microsoft.com/office/drawing/2014/main" id="{6FCD8A36-0ACC-7180-27D7-5AE7EED8F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2190108"/>
            <a:ext cx="6300192" cy="2835086"/>
          </a:xfrm>
          <a:prstGeom prst="rect">
            <a:avLst/>
          </a:prstGeom>
        </p:spPr>
      </p:pic>
      <p:sp>
        <p:nvSpPr>
          <p:cNvPr id="14" name="CasellaDiTesto 13">
            <a:extLst>
              <a:ext uri="{FF2B5EF4-FFF2-40B4-BE49-F238E27FC236}">
                <a16:creationId xmlns:a16="http://schemas.microsoft.com/office/drawing/2014/main" id="{11FDE4C1-813B-759E-1382-C71EADC3D08A}"/>
              </a:ext>
            </a:extLst>
          </p:cNvPr>
          <p:cNvSpPr txBox="1"/>
          <p:nvPr/>
        </p:nvSpPr>
        <p:spPr>
          <a:xfrm>
            <a:off x="395536" y="2931790"/>
            <a:ext cx="2232248" cy="1323439"/>
          </a:xfrm>
          <a:prstGeom prst="rect">
            <a:avLst/>
          </a:prstGeom>
          <a:noFill/>
        </p:spPr>
        <p:txBody>
          <a:bodyPr wrap="square" rtlCol="0">
            <a:spAutoFit/>
          </a:bodyPr>
          <a:lstStyle/>
          <a:p>
            <a:pPr algn="ctr"/>
            <a:r>
              <a:rPr lang="it-IT" sz="2000" dirty="0"/>
              <a:t>Per coprire tutto il piano le parti scure devono formare dei pentagoni</a:t>
            </a:r>
          </a:p>
        </p:txBody>
      </p:sp>
    </p:spTree>
    <p:extLst>
      <p:ext uri="{BB962C8B-B14F-4D97-AF65-F5344CB8AC3E}">
        <p14:creationId xmlns:p14="http://schemas.microsoft.com/office/powerpoint/2010/main" val="105171296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0AA7B-7EBB-4677-63F6-D6BF8CBFE7E8}"/>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0E8B1FBD-9048-D575-84EA-A789EE47A649}"/>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r>
              <a:rPr lang="it-IT" altLang="it-IT" sz="2400" b="1" dirty="0">
                <a:solidFill>
                  <a:schemeClr val="bg1"/>
                </a:solidFill>
              </a:rPr>
              <a:t>Penrose, gli elementi nel pentagono aureo</a:t>
            </a:r>
          </a:p>
        </p:txBody>
      </p:sp>
      <p:sp>
        <p:nvSpPr>
          <p:cNvPr id="34820" name="Text Box 4">
            <a:extLst>
              <a:ext uri="{FF2B5EF4-FFF2-40B4-BE49-F238E27FC236}">
                <a16:creationId xmlns:a16="http://schemas.microsoft.com/office/drawing/2014/main" id="{731EF4F1-825D-1536-ADD3-AFC1796B4CC8}"/>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93A5EC0C-97A0-7648-515F-D893D3F22779}"/>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97</a:t>
            </a:fld>
            <a:endParaRPr lang="it-IT" altLang="it-IT" dirty="0">
              <a:effectLst/>
            </a:endParaRPr>
          </a:p>
        </p:txBody>
      </p:sp>
      <p:pic>
        <p:nvPicPr>
          <p:cNvPr id="5" name="Immagine 4">
            <a:extLst>
              <a:ext uri="{FF2B5EF4-FFF2-40B4-BE49-F238E27FC236}">
                <a16:creationId xmlns:a16="http://schemas.microsoft.com/office/drawing/2014/main" id="{E0B90B9A-BBBA-01D8-2B78-386AB3205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555526"/>
            <a:ext cx="4257547" cy="2126162"/>
          </a:xfrm>
          <a:prstGeom prst="rect">
            <a:avLst/>
          </a:prstGeom>
        </p:spPr>
      </p:pic>
      <p:sp>
        <p:nvSpPr>
          <p:cNvPr id="7" name="CasellaDiTesto 6">
            <a:extLst>
              <a:ext uri="{FF2B5EF4-FFF2-40B4-BE49-F238E27FC236}">
                <a16:creationId xmlns:a16="http://schemas.microsoft.com/office/drawing/2014/main" id="{906F316E-9496-5E7D-6348-C34A634C2816}"/>
              </a:ext>
            </a:extLst>
          </p:cNvPr>
          <p:cNvSpPr txBox="1"/>
          <p:nvPr/>
        </p:nvSpPr>
        <p:spPr>
          <a:xfrm>
            <a:off x="251520" y="2715766"/>
            <a:ext cx="5184576" cy="2523768"/>
          </a:xfrm>
          <a:prstGeom prst="rect">
            <a:avLst/>
          </a:prstGeom>
          <a:noFill/>
        </p:spPr>
        <p:txBody>
          <a:bodyPr wrap="square" rtlCol="0">
            <a:spAutoFit/>
          </a:bodyPr>
          <a:lstStyle/>
          <a:p>
            <a:r>
              <a:rPr lang="it-IT" sz="2000" dirty="0"/>
              <a:t>Tutti i tasselli fanno parte del pentagono aureo:</a:t>
            </a:r>
          </a:p>
          <a:p>
            <a:endParaRPr lang="it-IT" sz="2000" dirty="0"/>
          </a:p>
          <a:p>
            <a:r>
              <a:rPr lang="it-IT" sz="2000" dirty="0"/>
              <a:t>Aquilone:   DCBA,  B e D angoli opposti</a:t>
            </a:r>
          </a:p>
          <a:p>
            <a:r>
              <a:rPr lang="it-IT" sz="2000" dirty="0"/>
              <a:t>Dardo:  EABC, A e C le ali</a:t>
            </a:r>
          </a:p>
          <a:p>
            <a:endParaRPr lang="it-IT" sz="2000" dirty="0"/>
          </a:p>
          <a:p>
            <a:r>
              <a:rPr lang="it-IT" sz="2000" dirty="0"/>
              <a:t>Rombo largo:   AECD</a:t>
            </a:r>
          </a:p>
          <a:p>
            <a:r>
              <a:rPr lang="it-IT" sz="2000" dirty="0"/>
              <a:t>Rombo stretto:  ABCF                   (non in scala)</a:t>
            </a:r>
          </a:p>
          <a:p>
            <a:endParaRPr lang="it-IT" dirty="0"/>
          </a:p>
        </p:txBody>
      </p:sp>
      <p:grpSp>
        <p:nvGrpSpPr>
          <p:cNvPr id="19" name="Gruppo 18">
            <a:extLst>
              <a:ext uri="{FF2B5EF4-FFF2-40B4-BE49-F238E27FC236}">
                <a16:creationId xmlns:a16="http://schemas.microsoft.com/office/drawing/2014/main" id="{77D48175-C618-3897-A5F4-437B8169D832}"/>
              </a:ext>
            </a:extLst>
          </p:cNvPr>
          <p:cNvGrpSpPr/>
          <p:nvPr/>
        </p:nvGrpSpPr>
        <p:grpSpPr>
          <a:xfrm>
            <a:off x="5236840" y="699542"/>
            <a:ext cx="3799656" cy="3846041"/>
            <a:chOff x="5148064" y="699542"/>
            <a:chExt cx="3799656" cy="3846041"/>
          </a:xfrm>
        </p:grpSpPr>
        <p:grpSp>
          <p:nvGrpSpPr>
            <p:cNvPr id="17" name="Gruppo 16">
              <a:extLst>
                <a:ext uri="{FF2B5EF4-FFF2-40B4-BE49-F238E27FC236}">
                  <a16:creationId xmlns:a16="http://schemas.microsoft.com/office/drawing/2014/main" id="{0D3EEA1A-36E5-BBF7-3F47-C324C88FB726}"/>
                </a:ext>
              </a:extLst>
            </p:cNvPr>
            <p:cNvGrpSpPr/>
            <p:nvPr/>
          </p:nvGrpSpPr>
          <p:grpSpPr>
            <a:xfrm>
              <a:off x="5148064" y="699542"/>
              <a:ext cx="3799656" cy="3846041"/>
              <a:chOff x="5148064" y="699542"/>
              <a:chExt cx="3799656" cy="3846041"/>
            </a:xfrm>
          </p:grpSpPr>
          <p:grpSp>
            <p:nvGrpSpPr>
              <p:cNvPr id="15" name="Gruppo 14">
                <a:extLst>
                  <a:ext uri="{FF2B5EF4-FFF2-40B4-BE49-F238E27FC236}">
                    <a16:creationId xmlns:a16="http://schemas.microsoft.com/office/drawing/2014/main" id="{AECA6E30-AE0D-453F-9EC8-E0B7AA07012F}"/>
                  </a:ext>
                </a:extLst>
              </p:cNvPr>
              <p:cNvGrpSpPr/>
              <p:nvPr/>
            </p:nvGrpSpPr>
            <p:grpSpPr>
              <a:xfrm>
                <a:off x="5148064" y="699542"/>
                <a:ext cx="3780418" cy="3846041"/>
                <a:chOff x="5148064" y="699542"/>
                <a:chExt cx="3780418" cy="3846041"/>
              </a:xfrm>
            </p:grpSpPr>
            <p:pic>
              <p:nvPicPr>
                <p:cNvPr id="6" name="Immagine 5" descr="Immagine che contiene cerchio, diagramma, linea, Simmetria&#10;&#10;Il contenuto generato dall'IA potrebbe non essere corretto.">
                  <a:extLst>
                    <a:ext uri="{FF2B5EF4-FFF2-40B4-BE49-F238E27FC236}">
                      <a16:creationId xmlns:a16="http://schemas.microsoft.com/office/drawing/2014/main" id="{D108E8C7-2C21-54C8-0CA1-416E6B69E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915566"/>
                  <a:ext cx="3780418" cy="3528392"/>
                </a:xfrm>
                <a:prstGeom prst="rect">
                  <a:avLst/>
                </a:prstGeom>
              </p:spPr>
            </p:pic>
            <p:sp>
              <p:nvSpPr>
                <p:cNvPr id="11" name="CasellaDiTesto 10">
                  <a:extLst>
                    <a:ext uri="{FF2B5EF4-FFF2-40B4-BE49-F238E27FC236}">
                      <a16:creationId xmlns:a16="http://schemas.microsoft.com/office/drawing/2014/main" id="{7712AAF6-6E47-C1B5-7B6C-B3CEDE5DEA2B}"/>
                    </a:ext>
                  </a:extLst>
                </p:cNvPr>
                <p:cNvSpPr txBox="1"/>
                <p:nvPr/>
              </p:nvSpPr>
              <p:spPr>
                <a:xfrm>
                  <a:off x="6372200" y="1851670"/>
                  <a:ext cx="328936" cy="400110"/>
                </a:xfrm>
                <a:prstGeom prst="rect">
                  <a:avLst/>
                </a:prstGeom>
                <a:solidFill>
                  <a:schemeClr val="bg1"/>
                </a:solidFill>
              </p:spPr>
              <p:txBody>
                <a:bodyPr wrap="none" rtlCol="0">
                  <a:spAutoFit/>
                </a:bodyPr>
                <a:lstStyle/>
                <a:p>
                  <a:r>
                    <a:rPr lang="it-IT" sz="2000" b="1" dirty="0"/>
                    <a:t>B</a:t>
                  </a:r>
                </a:p>
              </p:txBody>
            </p:sp>
            <p:sp>
              <p:nvSpPr>
                <p:cNvPr id="9" name="CasellaDiTesto 8">
                  <a:extLst>
                    <a:ext uri="{FF2B5EF4-FFF2-40B4-BE49-F238E27FC236}">
                      <a16:creationId xmlns:a16="http://schemas.microsoft.com/office/drawing/2014/main" id="{FE2AF53E-67C6-C05F-5D24-4C0CB06117F3}"/>
                    </a:ext>
                  </a:extLst>
                </p:cNvPr>
                <p:cNvSpPr txBox="1"/>
                <p:nvPr/>
              </p:nvSpPr>
              <p:spPr>
                <a:xfrm>
                  <a:off x="6900948" y="699542"/>
                  <a:ext cx="335348" cy="461665"/>
                </a:xfrm>
                <a:prstGeom prst="rect">
                  <a:avLst/>
                </a:prstGeom>
                <a:solidFill>
                  <a:schemeClr val="bg1"/>
                </a:solidFill>
              </p:spPr>
              <p:txBody>
                <a:bodyPr wrap="none" rtlCol="0">
                  <a:spAutoFit/>
                </a:bodyPr>
                <a:lstStyle/>
                <a:p>
                  <a:r>
                    <a:rPr lang="it-IT" sz="2400" b="1" dirty="0"/>
                    <a:t>E</a:t>
                  </a:r>
                </a:p>
              </p:txBody>
            </p:sp>
            <p:sp>
              <p:nvSpPr>
                <p:cNvPr id="13" name="CasellaDiTesto 12">
                  <a:extLst>
                    <a:ext uri="{FF2B5EF4-FFF2-40B4-BE49-F238E27FC236}">
                      <a16:creationId xmlns:a16="http://schemas.microsoft.com/office/drawing/2014/main" id="{4EE85403-A05D-95D0-EC85-A3546ECB34BF}"/>
                    </a:ext>
                  </a:extLst>
                </p:cNvPr>
                <p:cNvSpPr txBox="1"/>
                <p:nvPr/>
              </p:nvSpPr>
              <p:spPr>
                <a:xfrm>
                  <a:off x="8028384" y="4083918"/>
                  <a:ext cx="343272" cy="461665"/>
                </a:xfrm>
                <a:prstGeom prst="rect">
                  <a:avLst/>
                </a:prstGeom>
                <a:solidFill>
                  <a:schemeClr val="bg1"/>
                </a:solidFill>
              </p:spPr>
              <p:txBody>
                <a:bodyPr wrap="square" rtlCol="0">
                  <a:spAutoFit/>
                </a:bodyPr>
                <a:lstStyle/>
                <a:p>
                  <a:endParaRPr lang="it-IT" sz="2400" b="1" dirty="0"/>
                </a:p>
              </p:txBody>
            </p:sp>
            <p:sp>
              <p:nvSpPr>
                <p:cNvPr id="14" name="CasellaDiTesto 13">
                  <a:extLst>
                    <a:ext uri="{FF2B5EF4-FFF2-40B4-BE49-F238E27FC236}">
                      <a16:creationId xmlns:a16="http://schemas.microsoft.com/office/drawing/2014/main" id="{47DE695B-C962-89C3-5FE7-3A7235D9D4AA}"/>
                    </a:ext>
                  </a:extLst>
                </p:cNvPr>
                <p:cNvSpPr txBox="1"/>
                <p:nvPr/>
              </p:nvSpPr>
              <p:spPr>
                <a:xfrm>
                  <a:off x="5796136" y="4083918"/>
                  <a:ext cx="378630" cy="461665"/>
                </a:xfrm>
                <a:prstGeom prst="rect">
                  <a:avLst/>
                </a:prstGeom>
                <a:solidFill>
                  <a:schemeClr val="bg1"/>
                </a:solidFill>
              </p:spPr>
              <p:txBody>
                <a:bodyPr wrap="none" rtlCol="0">
                  <a:spAutoFit/>
                </a:bodyPr>
                <a:lstStyle/>
                <a:p>
                  <a:r>
                    <a:rPr lang="it-IT" sz="2400" b="1" dirty="0"/>
                    <a:t>D</a:t>
                  </a:r>
                </a:p>
              </p:txBody>
            </p:sp>
          </p:grpSp>
          <p:sp>
            <p:nvSpPr>
              <p:cNvPr id="12" name="CasellaDiTesto 11">
                <a:extLst>
                  <a:ext uri="{FF2B5EF4-FFF2-40B4-BE49-F238E27FC236}">
                    <a16:creationId xmlns:a16="http://schemas.microsoft.com/office/drawing/2014/main" id="{0D02111F-8113-CB24-5501-7C15B3EF2B0F}"/>
                  </a:ext>
                </a:extLst>
              </p:cNvPr>
              <p:cNvSpPr txBox="1"/>
              <p:nvPr/>
            </p:nvSpPr>
            <p:spPr>
              <a:xfrm>
                <a:off x="6084168" y="2859782"/>
                <a:ext cx="301686" cy="400110"/>
              </a:xfrm>
              <a:prstGeom prst="rect">
                <a:avLst/>
              </a:prstGeom>
              <a:solidFill>
                <a:schemeClr val="bg1"/>
              </a:solidFill>
            </p:spPr>
            <p:txBody>
              <a:bodyPr wrap="none" rtlCol="0">
                <a:spAutoFit/>
              </a:bodyPr>
              <a:lstStyle/>
              <a:p>
                <a:r>
                  <a:rPr lang="it-IT" sz="2000" b="1" dirty="0"/>
                  <a:t>F</a:t>
                </a:r>
              </a:p>
            </p:txBody>
          </p:sp>
          <p:sp>
            <p:nvSpPr>
              <p:cNvPr id="10" name="CasellaDiTesto 9">
                <a:extLst>
                  <a:ext uri="{FF2B5EF4-FFF2-40B4-BE49-F238E27FC236}">
                    <a16:creationId xmlns:a16="http://schemas.microsoft.com/office/drawing/2014/main" id="{586B3C98-E01B-244E-E9BE-AC3DA69DB9F6}"/>
                  </a:ext>
                </a:extLst>
              </p:cNvPr>
              <p:cNvSpPr txBox="1"/>
              <p:nvPr/>
            </p:nvSpPr>
            <p:spPr>
              <a:xfrm>
                <a:off x="7812360" y="2891720"/>
                <a:ext cx="320922" cy="400110"/>
              </a:xfrm>
              <a:prstGeom prst="rect">
                <a:avLst/>
              </a:prstGeom>
              <a:solidFill>
                <a:schemeClr val="bg1"/>
              </a:solidFill>
            </p:spPr>
            <p:txBody>
              <a:bodyPr wrap="none" rtlCol="0">
                <a:spAutoFit/>
              </a:bodyPr>
              <a:lstStyle/>
              <a:p>
                <a:r>
                  <a:rPr lang="it-IT" sz="2000" b="1" dirty="0"/>
                  <a:t>C</a:t>
                </a:r>
              </a:p>
            </p:txBody>
          </p:sp>
          <p:sp>
            <p:nvSpPr>
              <p:cNvPr id="16" name="CasellaDiTesto 15">
                <a:extLst>
                  <a:ext uri="{FF2B5EF4-FFF2-40B4-BE49-F238E27FC236}">
                    <a16:creationId xmlns:a16="http://schemas.microsoft.com/office/drawing/2014/main" id="{C6BA8740-4F75-969C-6CAB-7B4EBFC7EF18}"/>
                  </a:ext>
                </a:extLst>
              </p:cNvPr>
              <p:cNvSpPr txBox="1"/>
              <p:nvPr/>
            </p:nvSpPr>
            <p:spPr>
              <a:xfrm>
                <a:off x="8604448" y="1923678"/>
                <a:ext cx="343272" cy="461665"/>
              </a:xfrm>
              <a:prstGeom prst="rect">
                <a:avLst/>
              </a:prstGeom>
              <a:solidFill>
                <a:schemeClr val="bg1"/>
              </a:solidFill>
            </p:spPr>
            <p:txBody>
              <a:bodyPr wrap="square" rtlCol="0">
                <a:spAutoFit/>
              </a:bodyPr>
              <a:lstStyle/>
              <a:p>
                <a:endParaRPr lang="it-IT" sz="2400" b="1" dirty="0"/>
              </a:p>
            </p:txBody>
          </p:sp>
        </p:grpSp>
        <p:sp>
          <p:nvSpPr>
            <p:cNvPr id="18" name="CasellaDiTesto 17">
              <a:extLst>
                <a:ext uri="{FF2B5EF4-FFF2-40B4-BE49-F238E27FC236}">
                  <a16:creationId xmlns:a16="http://schemas.microsoft.com/office/drawing/2014/main" id="{0994CBFC-5DA0-F252-3C26-B335323AD11B}"/>
                </a:ext>
              </a:extLst>
            </p:cNvPr>
            <p:cNvSpPr txBox="1"/>
            <p:nvPr/>
          </p:nvSpPr>
          <p:spPr>
            <a:xfrm>
              <a:off x="7452320" y="1779662"/>
              <a:ext cx="360040" cy="461665"/>
            </a:xfrm>
            <a:prstGeom prst="rect">
              <a:avLst/>
            </a:prstGeom>
            <a:solidFill>
              <a:schemeClr val="bg1"/>
            </a:solidFill>
          </p:spPr>
          <p:txBody>
            <a:bodyPr wrap="square" rtlCol="0">
              <a:spAutoFit/>
            </a:bodyPr>
            <a:lstStyle/>
            <a:p>
              <a:endParaRPr lang="it-IT" sz="2400" b="1" dirty="0"/>
            </a:p>
          </p:txBody>
        </p:sp>
      </p:grpSp>
    </p:spTree>
    <p:extLst>
      <p:ext uri="{BB962C8B-B14F-4D97-AF65-F5344CB8AC3E}">
        <p14:creationId xmlns:p14="http://schemas.microsoft.com/office/powerpoint/2010/main" val="425170179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698-F40D-E23E-B10D-B6901152C8D6}"/>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F7EC7BB1-0DAA-22ED-6D6F-5735AA29C3F6}"/>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r>
              <a:rPr lang="it-IT" altLang="it-IT" sz="2400" b="1" dirty="0">
                <a:solidFill>
                  <a:schemeClr val="bg1"/>
                </a:solidFill>
              </a:rPr>
              <a:t>Tassellature asimmetriche in natura</a:t>
            </a:r>
          </a:p>
        </p:txBody>
      </p:sp>
      <p:sp>
        <p:nvSpPr>
          <p:cNvPr id="34820" name="Text Box 4">
            <a:extLst>
              <a:ext uri="{FF2B5EF4-FFF2-40B4-BE49-F238E27FC236}">
                <a16:creationId xmlns:a16="http://schemas.microsoft.com/office/drawing/2014/main" id="{F9B6146B-1BFD-6A6C-9582-14E5FD42EEB4}"/>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E00F3C2E-6A4E-94F4-328F-D479F7B80CA3}"/>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98</a:t>
            </a:fld>
            <a:endParaRPr lang="it-IT" altLang="it-IT" dirty="0">
              <a:effectLst/>
            </a:endParaRPr>
          </a:p>
        </p:txBody>
      </p:sp>
      <p:sp>
        <p:nvSpPr>
          <p:cNvPr id="3" name="CasellaDiTesto 2">
            <a:extLst>
              <a:ext uri="{FF2B5EF4-FFF2-40B4-BE49-F238E27FC236}">
                <a16:creationId xmlns:a16="http://schemas.microsoft.com/office/drawing/2014/main" id="{A4E5C71B-BA96-1F89-EC67-9ECFA474FF34}"/>
              </a:ext>
            </a:extLst>
          </p:cNvPr>
          <p:cNvSpPr txBox="1"/>
          <p:nvPr/>
        </p:nvSpPr>
        <p:spPr>
          <a:xfrm>
            <a:off x="323528" y="699542"/>
            <a:ext cx="8568952" cy="1938992"/>
          </a:xfrm>
          <a:prstGeom prst="rect">
            <a:avLst/>
          </a:prstGeom>
          <a:noFill/>
        </p:spPr>
        <p:txBody>
          <a:bodyPr wrap="square" rtlCol="0">
            <a:spAutoFit/>
          </a:bodyPr>
          <a:lstStyle/>
          <a:p>
            <a:r>
              <a:rPr lang="it-IT" sz="2400" dirty="0"/>
              <a:t>I quasi-cristalli: strutture solide che non sono né perfettamente periodiche come un cristallo, né aperiodiche e amorfi come il vetro.</a:t>
            </a:r>
          </a:p>
          <a:p>
            <a:endParaRPr lang="it-IT" sz="2400" dirty="0"/>
          </a:p>
          <a:p>
            <a:r>
              <a:rPr lang="it-IT" sz="2400" dirty="0"/>
              <a:t>I quasi cristalli esistono, sono stati visti nel 1998 con una lega di Alluminio Nichel e Cobalto</a:t>
            </a:r>
          </a:p>
        </p:txBody>
      </p:sp>
      <p:sp>
        <p:nvSpPr>
          <p:cNvPr id="5" name="CasellaDiTesto 4">
            <a:extLst>
              <a:ext uri="{FF2B5EF4-FFF2-40B4-BE49-F238E27FC236}">
                <a16:creationId xmlns:a16="http://schemas.microsoft.com/office/drawing/2014/main" id="{34F597B9-A652-2D0D-7FA2-F6563CE0D517}"/>
              </a:ext>
            </a:extLst>
          </p:cNvPr>
          <p:cNvSpPr txBox="1"/>
          <p:nvPr/>
        </p:nvSpPr>
        <p:spPr>
          <a:xfrm>
            <a:off x="251520" y="3075806"/>
            <a:ext cx="8352928" cy="1569660"/>
          </a:xfrm>
          <a:prstGeom prst="rect">
            <a:avLst/>
          </a:prstGeom>
          <a:noFill/>
        </p:spPr>
        <p:txBody>
          <a:bodyPr wrap="square">
            <a:spAutoFit/>
          </a:bodyPr>
          <a:lstStyle/>
          <a:p>
            <a:r>
              <a:rPr lang="it-IT" sz="2400" dirty="0"/>
              <a:t>Mettendo insieme due quasi-cristalli diversi si ottengono superfici irregolari con ‘’terrazze’’ pianeggianti, terminanti con due tipi di gradini: uno ‘’alto’’ e uno ‘’basso’’</a:t>
            </a:r>
          </a:p>
          <a:p>
            <a:r>
              <a:rPr lang="it-IT" sz="2400" dirty="0"/>
              <a:t>               Il rapporto fra le altezze dei due gradini è... </a:t>
            </a:r>
            <a:r>
              <a:rPr lang="it-IT" sz="2400" dirty="0">
                <a:sym typeface="Symbol" panose="05050102010706020507" pitchFamily="18" charset="2"/>
              </a:rPr>
              <a:t>!</a:t>
            </a:r>
            <a:endParaRPr lang="it-IT" sz="2400" dirty="0"/>
          </a:p>
        </p:txBody>
      </p:sp>
    </p:spTree>
    <p:extLst>
      <p:ext uri="{BB962C8B-B14F-4D97-AF65-F5344CB8AC3E}">
        <p14:creationId xmlns:p14="http://schemas.microsoft.com/office/powerpoint/2010/main" val="389961623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1EFEE-5DF7-E07B-D203-9A54154838F7}"/>
            </a:ext>
          </a:extLst>
        </p:cNvPr>
        <p:cNvGrpSpPr/>
        <p:nvPr/>
      </p:nvGrpSpPr>
      <p:grpSpPr>
        <a:xfrm>
          <a:off x="0" y="0"/>
          <a:ext cx="0" cy="0"/>
          <a:chOff x="0" y="0"/>
          <a:chExt cx="0" cy="0"/>
        </a:xfrm>
      </p:grpSpPr>
      <p:sp>
        <p:nvSpPr>
          <p:cNvPr id="34818" name="Rectangle 6">
            <a:extLst>
              <a:ext uri="{FF2B5EF4-FFF2-40B4-BE49-F238E27FC236}">
                <a16:creationId xmlns:a16="http://schemas.microsoft.com/office/drawing/2014/main" id="{A00F1945-2E14-5109-4AFE-F0CAB071DDDD}"/>
              </a:ext>
            </a:extLst>
          </p:cNvPr>
          <p:cNvSpPr>
            <a:spLocks noChangeArrowheads="1"/>
          </p:cNvSpPr>
          <p:nvPr/>
        </p:nvSpPr>
        <p:spPr bwMode="auto">
          <a:xfrm>
            <a:off x="0" y="3"/>
            <a:ext cx="9144000" cy="519113"/>
          </a:xfrm>
          <a:prstGeom prst="rect">
            <a:avLst/>
          </a:prstGeom>
          <a:solidFill>
            <a:srgbClr val="8224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lgn="l"/>
            <a:endParaRPr lang="it-IT" altLang="it-IT" sz="2400" b="1"/>
          </a:p>
        </p:txBody>
      </p:sp>
      <p:sp>
        <p:nvSpPr>
          <p:cNvPr id="34820" name="Text Box 4">
            <a:extLst>
              <a:ext uri="{FF2B5EF4-FFF2-40B4-BE49-F238E27FC236}">
                <a16:creationId xmlns:a16="http://schemas.microsoft.com/office/drawing/2014/main" id="{1A8216C2-FE30-E19D-BB4C-D27B80C0E25C}"/>
              </a:ext>
            </a:extLst>
          </p:cNvPr>
          <p:cNvSpPr txBox="1">
            <a:spLocks noChangeArrowheads="1"/>
          </p:cNvSpPr>
          <p:nvPr/>
        </p:nvSpPr>
        <p:spPr bwMode="auto">
          <a:xfrm>
            <a:off x="1656164" y="1168008"/>
            <a:ext cx="5454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rgbClr val="000000"/>
                </a:solidFill>
                <a:latin typeface="Georgia" panose="02040502050405020303" pitchFamily="18" charset="0"/>
              </a:defRPr>
            </a:lvl1pPr>
            <a:lvl2pPr marL="742950" indent="-285750">
              <a:defRPr sz="3200">
                <a:solidFill>
                  <a:srgbClr val="000000"/>
                </a:solidFill>
                <a:latin typeface="Georgia" panose="02040502050405020303" pitchFamily="18" charset="0"/>
              </a:defRPr>
            </a:lvl2pPr>
            <a:lvl3pPr marL="1143000" indent="-228600">
              <a:defRPr sz="3200">
                <a:solidFill>
                  <a:srgbClr val="000000"/>
                </a:solidFill>
                <a:latin typeface="Georgia" panose="02040502050405020303" pitchFamily="18" charset="0"/>
              </a:defRPr>
            </a:lvl3pPr>
            <a:lvl4pPr marL="1600200" indent="-228600">
              <a:defRPr sz="3200">
                <a:solidFill>
                  <a:srgbClr val="000000"/>
                </a:solidFill>
                <a:latin typeface="Georgia" panose="02040502050405020303" pitchFamily="18" charset="0"/>
              </a:defRPr>
            </a:lvl4pPr>
            <a:lvl5pPr marL="2057400" indent="-228600">
              <a:defRPr sz="3200">
                <a:solidFill>
                  <a:srgbClr val="000000"/>
                </a:solidFill>
                <a:latin typeface="Georgia" panose="02040502050405020303" pitchFamily="18" charset="0"/>
              </a:defRPr>
            </a:lvl5pPr>
            <a:lvl6pPr marL="2514600" indent="-228600" algn="ctr" eaLnBrk="0" fontAlgn="base" hangingPunct="0">
              <a:spcBef>
                <a:spcPct val="0"/>
              </a:spcBef>
              <a:spcAft>
                <a:spcPct val="0"/>
              </a:spcAft>
              <a:defRPr sz="3200">
                <a:solidFill>
                  <a:srgbClr val="000000"/>
                </a:solidFill>
                <a:latin typeface="Georgia" panose="02040502050405020303" pitchFamily="18" charset="0"/>
              </a:defRPr>
            </a:lvl6pPr>
            <a:lvl7pPr marL="2971800" indent="-228600" algn="ctr" eaLnBrk="0" fontAlgn="base" hangingPunct="0">
              <a:spcBef>
                <a:spcPct val="0"/>
              </a:spcBef>
              <a:spcAft>
                <a:spcPct val="0"/>
              </a:spcAft>
              <a:defRPr sz="3200">
                <a:solidFill>
                  <a:srgbClr val="000000"/>
                </a:solidFill>
                <a:latin typeface="Georgia" panose="02040502050405020303" pitchFamily="18" charset="0"/>
              </a:defRPr>
            </a:lvl7pPr>
            <a:lvl8pPr marL="3429000" indent="-228600" algn="ctr" eaLnBrk="0" fontAlgn="base" hangingPunct="0">
              <a:spcBef>
                <a:spcPct val="0"/>
              </a:spcBef>
              <a:spcAft>
                <a:spcPct val="0"/>
              </a:spcAft>
              <a:defRPr sz="3200">
                <a:solidFill>
                  <a:srgbClr val="000000"/>
                </a:solidFill>
                <a:latin typeface="Georgia" panose="02040502050405020303" pitchFamily="18" charset="0"/>
              </a:defRPr>
            </a:lvl8pPr>
            <a:lvl9pPr marL="3886200" indent="-228600" algn="ctr" eaLnBrk="0" fontAlgn="base" hangingPunct="0">
              <a:spcBef>
                <a:spcPct val="0"/>
              </a:spcBef>
              <a:spcAft>
                <a:spcPct val="0"/>
              </a:spcAft>
              <a:defRPr sz="3200">
                <a:solidFill>
                  <a:srgbClr val="000000"/>
                </a:solidFill>
                <a:latin typeface="Georgia" panose="02040502050405020303" pitchFamily="18" charset="0"/>
              </a:defRPr>
            </a:lvl9pPr>
          </a:lstStyle>
          <a:p>
            <a:pPr>
              <a:spcBef>
                <a:spcPct val="50000"/>
              </a:spcBef>
            </a:pPr>
            <a:endParaRPr lang="it-IT" altLang="it-IT" sz="2400" b="1"/>
          </a:p>
        </p:txBody>
      </p:sp>
      <p:sp>
        <p:nvSpPr>
          <p:cNvPr id="2" name="Segnaposto numero diapositiva 1">
            <a:extLst>
              <a:ext uri="{FF2B5EF4-FFF2-40B4-BE49-F238E27FC236}">
                <a16:creationId xmlns:a16="http://schemas.microsoft.com/office/drawing/2014/main" id="{6A4937C0-970D-5398-F2A8-4387B8D77BB5}"/>
              </a:ext>
            </a:extLst>
          </p:cNvPr>
          <p:cNvSpPr>
            <a:spLocks noGrp="1"/>
          </p:cNvSpPr>
          <p:nvPr>
            <p:ph type="sldNum" sz="quarter" idx="12"/>
          </p:nvPr>
        </p:nvSpPr>
        <p:spPr>
          <a:xfrm>
            <a:off x="8622450" y="4869657"/>
            <a:ext cx="437220" cy="273844"/>
          </a:xfrm>
        </p:spPr>
        <p:txBody>
          <a:bodyPr/>
          <a:lstStyle/>
          <a:p>
            <a:fld id="{1D0731E8-281B-468E-9878-21DBA33FDF81}" type="slidenum">
              <a:rPr lang="it-IT" altLang="it-IT" smtClean="0">
                <a:effectLst/>
              </a:rPr>
              <a:pPr/>
              <a:t>99</a:t>
            </a:fld>
            <a:endParaRPr lang="it-IT" altLang="it-IT" dirty="0">
              <a:effectLst/>
            </a:endParaRPr>
          </a:p>
        </p:txBody>
      </p:sp>
      <p:sp>
        <p:nvSpPr>
          <p:cNvPr id="3" name="CasellaDiTesto 2">
            <a:extLst>
              <a:ext uri="{FF2B5EF4-FFF2-40B4-BE49-F238E27FC236}">
                <a16:creationId xmlns:a16="http://schemas.microsoft.com/office/drawing/2014/main" id="{5B58A8C5-887E-0671-E5A4-9ECA1C7DDB7A}"/>
              </a:ext>
            </a:extLst>
          </p:cNvPr>
          <p:cNvSpPr txBox="1"/>
          <p:nvPr/>
        </p:nvSpPr>
        <p:spPr>
          <a:xfrm>
            <a:off x="179512" y="51470"/>
            <a:ext cx="8136904" cy="461665"/>
          </a:xfrm>
          <a:prstGeom prst="rect">
            <a:avLst/>
          </a:prstGeom>
          <a:noFill/>
        </p:spPr>
        <p:txBody>
          <a:bodyPr wrap="square" rtlCol="0">
            <a:spAutoFit/>
          </a:bodyPr>
          <a:lstStyle/>
          <a:p>
            <a:r>
              <a:rPr lang="it-IT" sz="2400" dirty="0">
                <a:solidFill>
                  <a:schemeClr val="bg1"/>
                </a:solidFill>
              </a:rPr>
              <a:t>Asimmetrie nella cultura orientale: Giappone, il </a:t>
            </a:r>
            <a:r>
              <a:rPr lang="it-IT" sz="2400" dirty="0" err="1">
                <a:solidFill>
                  <a:schemeClr val="bg1"/>
                </a:solidFill>
              </a:rPr>
              <a:t>Fukinsei</a:t>
            </a:r>
            <a:endParaRPr lang="it-IT" sz="2400" dirty="0">
              <a:solidFill>
                <a:schemeClr val="bg1"/>
              </a:solidFill>
            </a:endParaRPr>
          </a:p>
        </p:txBody>
      </p:sp>
      <p:sp>
        <p:nvSpPr>
          <p:cNvPr id="4" name="CasellaDiTesto 3">
            <a:extLst>
              <a:ext uri="{FF2B5EF4-FFF2-40B4-BE49-F238E27FC236}">
                <a16:creationId xmlns:a16="http://schemas.microsoft.com/office/drawing/2014/main" id="{A3204102-1538-BD92-57F1-9FBC8658B913}"/>
              </a:ext>
            </a:extLst>
          </p:cNvPr>
          <p:cNvSpPr txBox="1"/>
          <p:nvPr/>
        </p:nvSpPr>
        <p:spPr>
          <a:xfrm>
            <a:off x="107504" y="987574"/>
            <a:ext cx="8856984" cy="830997"/>
          </a:xfrm>
          <a:prstGeom prst="rect">
            <a:avLst/>
          </a:prstGeom>
          <a:noFill/>
        </p:spPr>
        <p:txBody>
          <a:bodyPr wrap="square" rtlCol="0">
            <a:spAutoFit/>
          </a:bodyPr>
          <a:lstStyle/>
          <a:p>
            <a:r>
              <a:rPr lang="it-IT" sz="2400" dirty="0" err="1"/>
              <a:t>Fukinsei</a:t>
            </a:r>
            <a:r>
              <a:rPr lang="it-IT" sz="2400" dirty="0"/>
              <a:t>: la bellezza nell’asimmetria. La perfezione statica è sterile, l’asimmetria invita l’osservatore a completare mentalmente l’opera.</a:t>
            </a:r>
          </a:p>
        </p:txBody>
      </p:sp>
      <p:sp>
        <p:nvSpPr>
          <p:cNvPr id="5" name="CasellaDiTesto 4">
            <a:extLst>
              <a:ext uri="{FF2B5EF4-FFF2-40B4-BE49-F238E27FC236}">
                <a16:creationId xmlns:a16="http://schemas.microsoft.com/office/drawing/2014/main" id="{2DCA956D-446E-D1B6-2406-8957FD3D78B0}"/>
              </a:ext>
            </a:extLst>
          </p:cNvPr>
          <p:cNvSpPr txBox="1"/>
          <p:nvPr/>
        </p:nvSpPr>
        <p:spPr>
          <a:xfrm>
            <a:off x="179512" y="2283718"/>
            <a:ext cx="8856984" cy="1200329"/>
          </a:xfrm>
          <a:prstGeom prst="rect">
            <a:avLst/>
          </a:prstGeom>
          <a:noFill/>
        </p:spPr>
        <p:txBody>
          <a:bodyPr wrap="square" rtlCol="0">
            <a:spAutoFit/>
          </a:bodyPr>
          <a:lstStyle/>
          <a:p>
            <a:r>
              <a:rPr lang="it-IT" sz="2400" dirty="0" err="1"/>
              <a:t>Wabi</a:t>
            </a:r>
            <a:r>
              <a:rPr lang="it-IT" sz="2400" dirty="0"/>
              <a:t>-sabi: accettazione dell’imperfezione. Un oggetto asimmetrico o sbeccato è considerato più ‘’vivo’’ e onesto rispetto a  uno perfettamente simmetrico.</a:t>
            </a:r>
          </a:p>
        </p:txBody>
      </p:sp>
    </p:spTree>
    <p:extLst>
      <p:ext uri="{BB962C8B-B14F-4D97-AF65-F5344CB8AC3E}">
        <p14:creationId xmlns:p14="http://schemas.microsoft.com/office/powerpoint/2010/main" val="940465549"/>
      </p:ext>
    </p:extLst>
  </p:cSld>
  <p:clrMapOvr>
    <a:masterClrMapping/>
  </p:clrMapOvr>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15914</TotalTime>
  <Words>7953</Words>
  <Application>Microsoft Office PowerPoint</Application>
  <PresentationFormat>Presentazione su schermo (16:9)</PresentationFormat>
  <Paragraphs>1022</Paragraphs>
  <Slides>120</Slides>
  <Notes>97</Notes>
  <HiddenSlides>4</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120</vt:i4>
      </vt:variant>
    </vt:vector>
  </HeadingPairs>
  <TitlesOfParts>
    <vt:vector size="133" baseType="lpstr">
      <vt:lpstr>Gungsuh</vt:lpstr>
      <vt:lpstr>Arial</vt:lpstr>
      <vt:lpstr>Arial Narrow</vt:lpstr>
      <vt:lpstr>Calibri</vt:lpstr>
      <vt:lpstr>Cambria Math</vt:lpstr>
      <vt:lpstr>Comic Sans MS</vt:lpstr>
      <vt:lpstr>Georgia</vt:lpstr>
      <vt:lpstr>Noto Sans Symbols</vt:lpstr>
      <vt:lpstr>Palatino Linotype</vt:lpstr>
      <vt:lpstr>Symbol</vt:lpstr>
      <vt:lpstr>Times New Roman</vt:lpstr>
      <vt:lpstr>Wingdings</vt:lpstr>
      <vt:lpstr>Tema di Office</vt:lpstr>
      <vt:lpstr>La descrizione della realtà nella fisica moderna fra  determinismo  e indeterminismo,  simmetrie e asimmetrie, numeri ‘’magici’’,  il caos e altro ancora</vt:lpstr>
      <vt:lpstr>Di cosa parleremo </vt:lpstr>
      <vt:lpstr>La Scienza fino al XX secolo</vt:lpstr>
      <vt:lpstr>Il punto della situazione alla fine del XIX secolo</vt:lpstr>
      <vt:lpstr>Il XX secolo: nascono nuove teorie fisiche</vt:lpstr>
      <vt:lpstr>Determinismo e Indeterminismo classico</vt:lpstr>
      <vt:lpstr>Meccanica Quantistica: Determinismo e indeterminismo</vt:lpstr>
      <vt:lpstr>La  MQ à la Copenaghen – la funzione d’onda</vt:lpstr>
      <vt:lpstr>I tasselli finali della MQ: Born, Schrödinger e Heisenberg (1926-1927)</vt:lpstr>
      <vt:lpstr>La MQ è illogica</vt:lpstr>
      <vt:lpstr>Un esperimento «strano», tipicamente quantistico. E’ stato fatto!</vt:lpstr>
      <vt:lpstr>1. Sparo proiettili indistruttibili contro due fenditure F1 e F2</vt:lpstr>
      <vt:lpstr>1. La sorgente genera onde – Misuro l’intensità I dell’onda sullo schermo (vedi laser) </vt:lpstr>
      <vt:lpstr>1. La sorgente spara elettroni singoli – Conto gli elettroni</vt:lpstr>
      <vt:lpstr>Gli elettroni singoli possono avere interferenza?</vt:lpstr>
      <vt:lpstr>Guardiamo gli elettroni:</vt:lpstr>
      <vt:lpstr>Guardiamo gli elettroni - II</vt:lpstr>
      <vt:lpstr>Guardiamo gli elettroni - III</vt:lpstr>
      <vt:lpstr>Come «funziona» la funzione d’onda? </vt:lpstr>
      <vt:lpstr>Presentazione standard di PowerPoint</vt:lpstr>
      <vt:lpstr>Un altro tassello della teoria: Il Principio di Indeterminazione – Heisenberg, 1927</vt:lpstr>
      <vt:lpstr>Il Principio di Indeterminazione – Heisenberg, 1930</vt:lpstr>
      <vt:lpstr>Il Principio di Indeterminazione: cosa scrive Heisenberg nel  1930</vt:lpstr>
      <vt:lpstr>Il problema della legge di causalità</vt:lpstr>
      <vt:lpstr> Termini nuovi</vt:lpstr>
      <vt:lpstr>Fisica classica</vt:lpstr>
      <vt:lpstr> Vocabolario / termini</vt:lpstr>
      <vt:lpstr>2b. Passato prossimo – 1903 – il Caos</vt:lpstr>
      <vt:lpstr>2c. L’altro ieri - 1963</vt:lpstr>
      <vt:lpstr>4a1. Cosa è il caos </vt:lpstr>
      <vt:lpstr>4a2. Il caos, come si genera </vt:lpstr>
      <vt:lpstr>4a3 esempi di  sistemi caotici</vt:lpstr>
      <vt:lpstr>4a4. Caratteristiche del caos deterministico</vt:lpstr>
      <vt:lpstr>Presentazione standard di PowerPoint</vt:lpstr>
      <vt:lpstr>4a5. Il caos – P.F. Verhulst, 1838 </vt:lpstr>
      <vt:lpstr>4a7. Curva logistica con P0= 0,2: variando il tasso di crescita R appaiono varie Popolazioni P</vt:lpstr>
      <vt:lpstr>4a8. Curva logistica – altre simulazioni, P0=0,1</vt:lpstr>
      <vt:lpstr>4a9. Il caos 3 – per ogni r calcolo P per tempi lunghi</vt:lpstr>
      <vt:lpstr>Presentazione standard di PowerPoint</vt:lpstr>
      <vt:lpstr>Frattali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Oggetti/strutture frattali</vt:lpstr>
      <vt:lpstr>Pollock e la dimensione frattale delle sue opere (?)</vt:lpstr>
      <vt:lpstr>Pollock e la dimensione frattale delle sue opere (?) 2</vt:lpstr>
      <vt:lpstr>4. Il caos in natura, in società</vt:lpstr>
      <vt:lpstr>4. Il caos in natura – Il battito del cuore (osservato per 15’)</vt:lpstr>
      <vt:lpstr>4. Dal Caos a tutto il resto</vt:lpstr>
      <vt:lpstr>Numeri</vt:lpstr>
      <vt:lpstr>Numeri:  – Ne hanno parlato o sono stati citati...</vt:lpstr>
      <vt:lpstr>Un passo indietro: V secolo a.c. ; Euclide</vt:lpstr>
      <vt:lpstr> Dalla sezione aurea  ad altre figure geometriche legate a </vt:lpstr>
      <vt:lpstr> Da  =1,618033988749895... alla serie di Fibonacci – O viceversa </vt:lpstr>
      <vt:lpstr>Presentazione standard di PowerPoint</vt:lpstr>
      <vt:lpstr>Presentazione standard di PowerPoint</vt:lpstr>
      <vt:lpstr>La spirale logaritmica  -  θ∝ln⁡r</vt:lpstr>
      <vt:lpstr>La spirale (logaritmica) aurea</vt:lpstr>
      <vt:lpstr> Rettangoli e spirali</vt:lpstr>
      <vt:lpstr> autosimilarità spirali</vt:lpstr>
      <vt:lpstr> Numeri e forme in natura. Corrispondenze reali e no </vt:lpstr>
      <vt:lpstr> Numeri e forme in natura. Corrispondenze reali e no </vt:lpstr>
      <vt:lpstr>Corrispondenze reali e no </vt:lpstr>
      <vt:lpstr> Tutti questi numeri e queste forme in opere dell’uomo. Corrispondenze reali? </vt:lpstr>
      <vt:lpstr> Questi numeri e queste forme in opere dell’uomo. (Luca Pacioli  1509)</vt:lpstr>
      <vt:lpstr> Questi numeri e queste forme in opere dell’uomo. P. Mondrian?</vt:lpstr>
      <vt:lpstr> Tutti questi numeri e queste forme nelle dimensioni del corpo umano</vt:lpstr>
      <vt:lpstr> Tutti questi numeri e queste forme nelle dimensioni del corpo umano</vt:lpstr>
      <vt:lpstr> Tutti questi numeri e queste forme in opere dell’uomo. </vt:lpstr>
      <vt:lpstr> La simmetria come mattone fondante dell’universo   La simmetria per fare previsioni sul nostro mondo</vt:lpstr>
      <vt:lpstr>Emmy Noether e le simmetrie</vt:lpstr>
      <vt:lpstr>Simmetrie 1</vt:lpstr>
      <vt:lpstr>Simmetrie 2</vt:lpstr>
      <vt:lpstr>Gerarchia simmetrie-leggi</vt:lpstr>
      <vt:lpstr>Presentazione standard di PowerPoint</vt:lpstr>
      <vt:lpstr>Le Simmetrie per scoprire qualcosa di nuovo  – Decupletto barionico</vt:lpstr>
      <vt:lpstr>Simmetrie – (ottetto) + decupletto barionico (ma sono 9)</vt:lpstr>
      <vt:lpstr>Simmetrie 8 – Decupletto barionico</vt:lpstr>
      <vt:lpstr>Simmetrie – Decupletto barionico - -</vt:lpstr>
      <vt:lpstr>Le tassellature  simmetriche e asimmetriche</vt:lpstr>
      <vt:lpstr>tassellature simmetriche (regolari) ricoprono il piano con una struttura regolare che si ripete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 finire</vt:lpstr>
      <vt:lpstr>FINE</vt:lpstr>
      <vt:lpstr>Quantum tunneling</vt:lpstr>
      <vt:lpstr>Presentazione standard di PowerPoint</vt:lpstr>
      <vt:lpstr> Stiramento Poincaré 1</vt:lpstr>
      <vt:lpstr> Stiramento Poincaré 2</vt:lpstr>
      <vt:lpstr>Presentazione standard di PowerPoint</vt:lpstr>
      <vt:lpstr>Caos: in ogni grafico viene modificata leggermente la posizione della carica in basso a destra </vt:lpstr>
      <vt:lpstr>Porcellum</vt:lpstr>
      <vt:lpstr>2. Frattali &amp;  musica</vt:lpstr>
      <vt:lpstr>Un sistema complesso: stormi di storni</vt:lpstr>
      <vt:lpstr>Oggetti/strutture frattali</vt:lpstr>
      <vt:lpstr>Dati paleoclimatici – La risonanza stocastica in sistemi che hanno una frequenza propria ATTENZIONE: non è un andamento puramente caotico</vt:lpstr>
      <vt:lpstr>Terremoti</vt:lpstr>
      <vt:lpstr>Tempi di diffusione dei Virus</vt:lpstr>
      <vt:lpstr>Stormi di storni</vt:lpstr>
      <vt:lpstr>Reti complesse – il cervello (umano?)</vt:lpstr>
      <vt:lpstr>Mary Cecilia Rogers scomparsa il 22 luglio 1841 a Manhattan e ritrovata morta dopo essere stata violentata e soffocata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 Coursera</dc:title>
  <dc:creator>cc</dc:creator>
  <cp:lastModifiedBy>Carlo Cosmelli</cp:lastModifiedBy>
  <cp:revision>263</cp:revision>
  <dcterms:created xsi:type="dcterms:W3CDTF">2013-10-05T14:35:54Z</dcterms:created>
  <dcterms:modified xsi:type="dcterms:W3CDTF">2026-03-04T09:22:59Z</dcterms:modified>
</cp:coreProperties>
</file>